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sldIdLst>
    <p:sldId id="433" r:id="rId2"/>
    <p:sldId id="432" r:id="rId3"/>
    <p:sldId id="435" r:id="rId4"/>
    <p:sldId id="417" r:id="rId5"/>
    <p:sldId id="414" r:id="rId6"/>
    <p:sldId id="436" r:id="rId7"/>
    <p:sldId id="415" r:id="rId8"/>
    <p:sldId id="452" r:id="rId9"/>
    <p:sldId id="454" r:id="rId10"/>
    <p:sldId id="416" r:id="rId11"/>
    <p:sldId id="455" r:id="rId12"/>
    <p:sldId id="451" r:id="rId13"/>
    <p:sldId id="456" r:id="rId14"/>
    <p:sldId id="440" r:id="rId15"/>
    <p:sldId id="461" r:id="rId16"/>
    <p:sldId id="441" r:id="rId17"/>
    <p:sldId id="463" r:id="rId18"/>
    <p:sldId id="464" r:id="rId19"/>
    <p:sldId id="450" r:id="rId20"/>
    <p:sldId id="390" r:id="rId21"/>
    <p:sldId id="459" r:id="rId22"/>
    <p:sldId id="462" r:id="rId23"/>
    <p:sldId id="447" r:id="rId24"/>
    <p:sldId id="392" r:id="rId25"/>
    <p:sldId id="465" r:id="rId26"/>
    <p:sldId id="466" r:id="rId27"/>
    <p:sldId id="474" r:id="rId28"/>
    <p:sldId id="477" r:id="rId29"/>
    <p:sldId id="472" r:id="rId30"/>
    <p:sldId id="473" r:id="rId31"/>
    <p:sldId id="475" r:id="rId32"/>
    <p:sldId id="476" r:id="rId33"/>
    <p:sldId id="467" r:id="rId34"/>
    <p:sldId id="468" r:id="rId35"/>
    <p:sldId id="469" r:id="rId36"/>
    <p:sldId id="470" r:id="rId37"/>
    <p:sldId id="471" r:id="rId38"/>
  </p:sldIdLst>
  <p:sldSz cx="12192000" cy="6858000"/>
  <p:notesSz cx="6858000" cy="9144000"/>
  <p:defaultTextStyle>
    <a:defPPr>
      <a:defRPr lang="en-US"/>
    </a:defPPr>
    <a:lvl1pPr algn="l" rtl="0" fontAlgn="base">
      <a:spcBef>
        <a:spcPct val="0"/>
      </a:spcBef>
      <a:spcAft>
        <a:spcPct val="0"/>
      </a:spcAft>
      <a:defRPr kern="1200">
        <a:solidFill>
          <a:schemeClr val="tx1"/>
        </a:solidFill>
        <a:latin typeface="Lucida Sans Unicode" pitchFamily="34" charset="0"/>
        <a:ea typeface="+mn-ea"/>
        <a:cs typeface="Arial" charset="0"/>
      </a:defRPr>
    </a:lvl1pPr>
    <a:lvl2pPr marL="457200" algn="l" rtl="0" fontAlgn="base">
      <a:spcBef>
        <a:spcPct val="0"/>
      </a:spcBef>
      <a:spcAft>
        <a:spcPct val="0"/>
      </a:spcAft>
      <a:defRPr kern="1200">
        <a:solidFill>
          <a:schemeClr val="tx1"/>
        </a:solidFill>
        <a:latin typeface="Lucida Sans Unicode" pitchFamily="34" charset="0"/>
        <a:ea typeface="+mn-ea"/>
        <a:cs typeface="Arial" charset="0"/>
      </a:defRPr>
    </a:lvl2pPr>
    <a:lvl3pPr marL="914400" algn="l" rtl="0" fontAlgn="base">
      <a:spcBef>
        <a:spcPct val="0"/>
      </a:spcBef>
      <a:spcAft>
        <a:spcPct val="0"/>
      </a:spcAft>
      <a:defRPr kern="1200">
        <a:solidFill>
          <a:schemeClr val="tx1"/>
        </a:solidFill>
        <a:latin typeface="Lucida Sans Unicode" pitchFamily="34" charset="0"/>
        <a:ea typeface="+mn-ea"/>
        <a:cs typeface="Arial" charset="0"/>
      </a:defRPr>
    </a:lvl3pPr>
    <a:lvl4pPr marL="1371600" algn="l" rtl="0" fontAlgn="base">
      <a:spcBef>
        <a:spcPct val="0"/>
      </a:spcBef>
      <a:spcAft>
        <a:spcPct val="0"/>
      </a:spcAft>
      <a:defRPr kern="1200">
        <a:solidFill>
          <a:schemeClr val="tx1"/>
        </a:solidFill>
        <a:latin typeface="Lucida Sans Unicode" pitchFamily="34" charset="0"/>
        <a:ea typeface="+mn-ea"/>
        <a:cs typeface="Arial" charset="0"/>
      </a:defRPr>
    </a:lvl4pPr>
    <a:lvl5pPr marL="1828800" algn="l" rtl="0" fontAlgn="base">
      <a:spcBef>
        <a:spcPct val="0"/>
      </a:spcBef>
      <a:spcAft>
        <a:spcPct val="0"/>
      </a:spcAft>
      <a:defRPr kern="1200">
        <a:solidFill>
          <a:schemeClr val="tx1"/>
        </a:solidFill>
        <a:latin typeface="Lucida Sans Unicode" pitchFamily="34" charset="0"/>
        <a:ea typeface="+mn-ea"/>
        <a:cs typeface="Arial" charset="0"/>
      </a:defRPr>
    </a:lvl5pPr>
    <a:lvl6pPr marL="2286000" algn="l" defTabSz="914400" rtl="0" eaLnBrk="1" latinLnBrk="0" hangingPunct="1">
      <a:defRPr kern="1200">
        <a:solidFill>
          <a:schemeClr val="tx1"/>
        </a:solidFill>
        <a:latin typeface="Lucida Sans Unicode" pitchFamily="34" charset="0"/>
        <a:ea typeface="+mn-ea"/>
        <a:cs typeface="Arial" charset="0"/>
      </a:defRPr>
    </a:lvl6pPr>
    <a:lvl7pPr marL="2743200" algn="l" defTabSz="914400" rtl="0" eaLnBrk="1" latinLnBrk="0" hangingPunct="1">
      <a:defRPr kern="1200">
        <a:solidFill>
          <a:schemeClr val="tx1"/>
        </a:solidFill>
        <a:latin typeface="Lucida Sans Unicode" pitchFamily="34" charset="0"/>
        <a:ea typeface="+mn-ea"/>
        <a:cs typeface="Arial" charset="0"/>
      </a:defRPr>
    </a:lvl7pPr>
    <a:lvl8pPr marL="3200400" algn="l" defTabSz="914400" rtl="0" eaLnBrk="1" latinLnBrk="0" hangingPunct="1">
      <a:defRPr kern="1200">
        <a:solidFill>
          <a:schemeClr val="tx1"/>
        </a:solidFill>
        <a:latin typeface="Lucida Sans Unicode" pitchFamily="34" charset="0"/>
        <a:ea typeface="+mn-ea"/>
        <a:cs typeface="Arial" charset="0"/>
      </a:defRPr>
    </a:lvl8pPr>
    <a:lvl9pPr marL="3657600" algn="l" defTabSz="914400" rtl="0" eaLnBrk="1" latinLnBrk="0" hangingPunct="1">
      <a:defRPr kern="1200">
        <a:solidFill>
          <a:schemeClr val="tx1"/>
        </a:solidFill>
        <a:latin typeface="Lucida Sans Unicode" pitchFamily="34" charset="0"/>
        <a:ea typeface="+mn-ea"/>
        <a:cs typeface="Arial" charset="0"/>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ay LeMaster" initials="JL" lastIdx="2" clrIdx="0"/>
  <p:cmAuthor id="1" name="Tucker, Alan" initials="T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D470"/>
    <a:srgbClr val="BCF6C2"/>
    <a:srgbClr val="1C5E27"/>
    <a:srgbClr val="0282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441" autoAdjust="0"/>
    <p:restoredTop sz="86679" autoAdjust="0"/>
  </p:normalViewPr>
  <p:slideViewPr>
    <p:cSldViewPr snapToGrid="0">
      <p:cViewPr varScale="1">
        <p:scale>
          <a:sx n="60" d="100"/>
          <a:sy n="60" d="100"/>
        </p:scale>
        <p:origin x="-990" y="-78"/>
      </p:cViewPr>
      <p:guideLst>
        <p:guide orient="horz" pos="2160"/>
        <p:guide pos="3840"/>
      </p:guideLst>
    </p:cSldViewPr>
  </p:slideViewPr>
  <p:notesTextViewPr>
    <p:cViewPr>
      <p:scale>
        <a:sx n="150" d="100"/>
        <a:sy n="15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A1A339FD-E389-4E4F-BFB8-EB598DA7D4DB}" type="datetimeFigureOut">
              <a:rPr lang="en-US"/>
              <a:pPr>
                <a:defRPr/>
              </a:pPr>
              <a:t>6/8/2017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4A2599ED-F125-4235-9003-8140DBC1260F}" type="slidenum">
              <a:rPr lang="en-US"/>
              <a:pPr>
                <a:defRPr/>
              </a:pPr>
              <a:t>‹#›</a:t>
            </a:fld>
            <a:endParaRPr lang="en-US"/>
          </a:p>
        </p:txBody>
      </p:sp>
    </p:spTree>
    <p:extLst>
      <p:ext uri="{BB962C8B-B14F-4D97-AF65-F5344CB8AC3E}">
        <p14:creationId xmlns:p14="http://schemas.microsoft.com/office/powerpoint/2010/main" val="72939455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kern="1200" dirty="0" smtClean="0">
                <a:solidFill>
                  <a:schemeClr val="tx1"/>
                </a:solidFill>
                <a:effectLst/>
                <a:latin typeface="+mn-lt"/>
                <a:ea typeface="+mn-ea"/>
                <a:cs typeface="+mn-cs"/>
              </a:rPr>
              <a:t>States and local programs have many questions as they begin to implement any new policy. WIOA is no exception. Over the past few month OCTAE has clarified policy and procedures in response to questions from state and local staff and has reviewed comments from a formal information request. As a result, OCTAE has made some necessary tweaks to the policy. It also has made change to NRS reporting tables. This is an opportunity to learn the most recent changes to WIOA.  You’ll also have the chance</a:t>
            </a:r>
            <a:r>
              <a:rPr lang="en-US" sz="1200" kern="1200" baseline="0" dirty="0" smtClean="0">
                <a:solidFill>
                  <a:schemeClr val="tx1"/>
                </a:solidFill>
                <a:effectLst/>
                <a:latin typeface="+mn-lt"/>
                <a:ea typeface="+mn-ea"/>
                <a:cs typeface="+mn-cs"/>
              </a:rPr>
              <a:t> to test your knowledge of key components to the updated NRS tables as a result of WIOA requirements.  </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sz="1200" kern="1200" baseline="0" dirty="0" smtClean="0">
              <a:solidFill>
                <a:schemeClr val="tx1"/>
              </a:solidFill>
              <a:effectLst/>
              <a:latin typeface="+mn-lt"/>
              <a:ea typeface="+mn-ea"/>
              <a:cs typeface="+mn-cs"/>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lang="en-US" sz="1200" kern="1200" baseline="0" dirty="0" smtClean="0">
                <a:solidFill>
                  <a:schemeClr val="tx1"/>
                </a:solidFill>
                <a:effectLst/>
                <a:latin typeface="+mn-lt"/>
                <a:ea typeface="+mn-ea"/>
                <a:cs typeface="+mn-cs"/>
              </a:rPr>
              <a:t>Objectives:</a:t>
            </a:r>
          </a:p>
          <a:p>
            <a:pPr lvl="0"/>
            <a:r>
              <a:rPr lang="en-US" sz="1200" kern="1200" dirty="0" smtClean="0">
                <a:solidFill>
                  <a:schemeClr val="tx1"/>
                </a:solidFill>
                <a:effectLst/>
                <a:latin typeface="+mn-lt"/>
                <a:ea typeface="+mn-ea"/>
                <a:cs typeface="+mn-cs"/>
              </a:rPr>
              <a:t>Review and clarify key accountability topics</a:t>
            </a:r>
          </a:p>
          <a:p>
            <a:pPr lvl="0"/>
            <a:r>
              <a:rPr lang="en-US" sz="1200" kern="1200" dirty="0" smtClean="0">
                <a:solidFill>
                  <a:schemeClr val="tx1"/>
                </a:solidFill>
                <a:effectLst/>
                <a:latin typeface="+mn-lt"/>
                <a:ea typeface="+mn-ea"/>
                <a:cs typeface="+mn-cs"/>
              </a:rPr>
              <a:t>Explain changes to NRS table requirements</a:t>
            </a:r>
          </a:p>
          <a:p>
            <a:pPr marL="0" marR="0" lvl="0" indent="0" algn="l" defTabSz="914400" rtl="0" eaLnBrk="1" fontAlgn="base" latinLnBrk="0" hangingPunct="1">
              <a:lnSpc>
                <a:spcPct val="100000"/>
              </a:lnSpc>
              <a:spcBef>
                <a:spcPct val="30000"/>
              </a:spcBef>
              <a:spcAft>
                <a:spcPct val="0"/>
              </a:spcAft>
              <a:buClrTx/>
              <a:buSzTx/>
              <a:buFontTx/>
              <a:buNone/>
              <a:tabLst/>
              <a:defRPr/>
            </a:pPr>
            <a:endParaRPr lang="en-US" baseline="0" dirty="0" smtClean="0"/>
          </a:p>
        </p:txBody>
      </p:sp>
      <p:sp>
        <p:nvSpPr>
          <p:cNvPr id="4" name="Slide Number Placeholder 3"/>
          <p:cNvSpPr>
            <a:spLocks noGrp="1"/>
          </p:cNvSpPr>
          <p:nvPr>
            <p:ph type="sldNum" sz="quarter" idx="10"/>
          </p:nvPr>
        </p:nvSpPr>
        <p:spPr/>
        <p:txBody>
          <a:bodyPr/>
          <a:lstStyle/>
          <a:p>
            <a:fld id="{6870C8C3-50BB-48BB-8048-73EC538A6602}" type="slidenum">
              <a:rPr lang="en-US" smtClean="0"/>
              <a:t>3</a:t>
            </a:fld>
            <a:endParaRPr lang="en-US" dirty="0"/>
          </a:p>
        </p:txBody>
      </p:sp>
    </p:spTree>
    <p:extLst>
      <p:ext uri="{BB962C8B-B14F-4D97-AF65-F5344CB8AC3E}">
        <p14:creationId xmlns:p14="http://schemas.microsoft.com/office/powerpoint/2010/main" val="31628272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A2599ED-F125-4235-9003-8140DBC1260F}" type="slidenum">
              <a:rPr lang="en-US" smtClean="0"/>
              <a:pPr>
                <a:defRPr/>
              </a:pPr>
              <a:t>14</a:t>
            </a:fld>
            <a:endParaRPr lang="en-US"/>
          </a:p>
        </p:txBody>
      </p:sp>
    </p:spTree>
    <p:extLst>
      <p:ext uri="{BB962C8B-B14F-4D97-AF65-F5344CB8AC3E}">
        <p14:creationId xmlns:p14="http://schemas.microsoft.com/office/powerpoint/2010/main" val="290556003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b="0" dirty="0" smtClean="0"/>
              <a:t>This illustration shows a posttest occurring after the appropriate contact hours have been achieved across 2 </a:t>
            </a:r>
            <a:r>
              <a:rPr lang="en-US" b="0" dirty="0" err="1" smtClean="0"/>
              <a:t>PoPs</a:t>
            </a:r>
            <a:r>
              <a:rPr lang="en-US" b="0" baseline="0" dirty="0" smtClean="0"/>
              <a:t>. </a:t>
            </a:r>
            <a:endParaRPr lang="en-US" b="0" dirty="0" smtClean="0"/>
          </a:p>
          <a:p>
            <a:endParaRPr lang="en-US" b="0" dirty="0"/>
          </a:p>
        </p:txBody>
      </p:sp>
      <p:sp>
        <p:nvSpPr>
          <p:cNvPr id="4" name="Slide Number Placeholder 3"/>
          <p:cNvSpPr>
            <a:spLocks noGrp="1"/>
          </p:cNvSpPr>
          <p:nvPr>
            <p:ph type="sldNum" sz="quarter" idx="10"/>
          </p:nvPr>
        </p:nvSpPr>
        <p:spPr/>
        <p:txBody>
          <a:bodyPr/>
          <a:lstStyle/>
          <a:p>
            <a:pPr>
              <a:defRPr/>
            </a:pPr>
            <a:fld id="{C986B7EE-56BA-4F33-A8B7-A23282018027}" type="slidenum">
              <a:rPr lang="en-US" smtClean="0"/>
              <a:pPr>
                <a:defRPr/>
              </a:pPr>
              <a:t>15</a:t>
            </a:fld>
            <a:endParaRPr lang="en-US"/>
          </a:p>
        </p:txBody>
      </p:sp>
    </p:spTree>
    <p:extLst>
      <p:ext uri="{BB962C8B-B14F-4D97-AF65-F5344CB8AC3E}">
        <p14:creationId xmlns:p14="http://schemas.microsoft.com/office/powerpoint/2010/main" val="28628536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100" dirty="0"/>
          </a:p>
        </p:txBody>
      </p:sp>
      <p:sp>
        <p:nvSpPr>
          <p:cNvPr id="4" name="Slide Number Placeholder 3"/>
          <p:cNvSpPr>
            <a:spLocks noGrp="1"/>
          </p:cNvSpPr>
          <p:nvPr>
            <p:ph type="sldNum" sz="quarter" idx="10"/>
          </p:nvPr>
        </p:nvSpPr>
        <p:spPr/>
        <p:txBody>
          <a:bodyPr/>
          <a:lstStyle/>
          <a:p>
            <a:pPr>
              <a:defRPr/>
            </a:pPr>
            <a:fld id="{4A2599ED-F125-4235-9003-8140DBC1260F}" type="slidenum">
              <a:rPr lang="en-US" smtClean="0"/>
              <a:pPr>
                <a:defRPr/>
              </a:pPr>
              <a:t>16</a:t>
            </a:fld>
            <a:endParaRPr lang="en-US"/>
          </a:p>
        </p:txBody>
      </p:sp>
    </p:spTree>
    <p:extLst>
      <p:ext uri="{BB962C8B-B14F-4D97-AF65-F5344CB8AC3E}">
        <p14:creationId xmlns:p14="http://schemas.microsoft.com/office/powerpoint/2010/main" val="21822167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44F00DF-333E-48F6-BB3E-A29EA9209D57}" type="slidenum">
              <a:rPr lang="en-US" smtClean="0"/>
              <a:t>19</a:t>
            </a:fld>
            <a:endParaRPr lang="en-US"/>
          </a:p>
        </p:txBody>
      </p:sp>
    </p:spTree>
    <p:extLst>
      <p:ext uri="{BB962C8B-B14F-4D97-AF65-F5344CB8AC3E}">
        <p14:creationId xmlns:p14="http://schemas.microsoft.com/office/powerpoint/2010/main" val="308580690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more explicitly noted now, but it was allowed under WIA.  </a:t>
            </a:r>
          </a:p>
          <a:p>
            <a:r>
              <a:rPr lang="en-US" dirty="0" smtClean="0"/>
              <a:t>It</a:t>
            </a:r>
            <a:r>
              <a:rPr lang="en-US" baseline="0" dirty="0" smtClean="0"/>
              <a:t> is no longer articulated that a participant must be placed at the lowest level. </a:t>
            </a:r>
            <a:endParaRPr lang="en-US" dirty="0"/>
          </a:p>
        </p:txBody>
      </p:sp>
      <p:sp>
        <p:nvSpPr>
          <p:cNvPr id="4" name="Slide Number Placeholder 3"/>
          <p:cNvSpPr>
            <a:spLocks noGrp="1"/>
          </p:cNvSpPr>
          <p:nvPr>
            <p:ph type="sldNum" sz="quarter" idx="10"/>
          </p:nvPr>
        </p:nvSpPr>
        <p:spPr/>
        <p:txBody>
          <a:bodyPr/>
          <a:lstStyle/>
          <a:p>
            <a:pPr>
              <a:defRPr/>
            </a:pPr>
            <a:fld id="{4A2599ED-F125-4235-9003-8140DBC1260F}" type="slidenum">
              <a:rPr lang="en-US" smtClean="0"/>
              <a:pPr>
                <a:defRPr/>
              </a:pPr>
              <a:t>20</a:t>
            </a:fld>
            <a:endParaRPr lang="en-US"/>
          </a:p>
        </p:txBody>
      </p:sp>
    </p:spTree>
    <p:extLst>
      <p:ext uri="{BB962C8B-B14F-4D97-AF65-F5344CB8AC3E}">
        <p14:creationId xmlns:p14="http://schemas.microsoft.com/office/powerpoint/2010/main" val="9927696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will show an</a:t>
            </a:r>
            <a:r>
              <a:rPr lang="en-US" baseline="0" dirty="0" smtClean="0"/>
              <a:t> example for reporting on NRS Table 4 in an upcoming slide.</a:t>
            </a:r>
            <a:endParaRPr lang="en-US" dirty="0"/>
          </a:p>
        </p:txBody>
      </p:sp>
      <p:sp>
        <p:nvSpPr>
          <p:cNvPr id="4" name="Slide Number Placeholder 3"/>
          <p:cNvSpPr>
            <a:spLocks noGrp="1"/>
          </p:cNvSpPr>
          <p:nvPr>
            <p:ph type="sldNum" sz="quarter" idx="10"/>
          </p:nvPr>
        </p:nvSpPr>
        <p:spPr/>
        <p:txBody>
          <a:bodyPr/>
          <a:lstStyle/>
          <a:p>
            <a:pPr>
              <a:defRPr/>
            </a:pPr>
            <a:fld id="{4A2599ED-F125-4235-9003-8140DBC1260F}" type="slidenum">
              <a:rPr lang="en-US" smtClean="0"/>
              <a:pPr>
                <a:defRPr/>
              </a:pPr>
              <a:t>21</a:t>
            </a:fld>
            <a:endParaRPr lang="en-US"/>
          </a:p>
        </p:txBody>
      </p:sp>
    </p:spTree>
    <p:extLst>
      <p:ext uri="{BB962C8B-B14F-4D97-AF65-F5344CB8AC3E}">
        <p14:creationId xmlns:p14="http://schemas.microsoft.com/office/powerpoint/2010/main" val="99276962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A2599ED-F125-4235-9003-8140DBC1260F}" type="slidenum">
              <a:rPr lang="en-US" smtClean="0"/>
              <a:pPr>
                <a:defRPr/>
              </a:pPr>
              <a:t>22</a:t>
            </a:fld>
            <a:endParaRPr lang="en-US"/>
          </a:p>
        </p:txBody>
      </p:sp>
    </p:spTree>
    <p:extLst>
      <p:ext uri="{BB962C8B-B14F-4D97-AF65-F5344CB8AC3E}">
        <p14:creationId xmlns:p14="http://schemas.microsoft.com/office/powerpoint/2010/main" val="8274393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an</a:t>
            </a:r>
            <a:r>
              <a:rPr lang="en-US" baseline="0" dirty="0" smtClean="0"/>
              <a:t> example of reporting multiple gains across multiple </a:t>
            </a:r>
            <a:r>
              <a:rPr lang="en-US" baseline="0" dirty="0" err="1" smtClean="0"/>
              <a:t>PoPs</a:t>
            </a:r>
            <a:r>
              <a:rPr lang="en-US" baseline="0" dirty="0" smtClean="0"/>
              <a:t> on NRS Table 4.</a:t>
            </a:r>
          </a:p>
          <a:p>
            <a:r>
              <a:rPr lang="en-US" baseline="0" dirty="0" smtClean="0"/>
              <a:t>Jim has 2 </a:t>
            </a:r>
            <a:r>
              <a:rPr lang="en-US" baseline="0" dirty="0" err="1" smtClean="0"/>
              <a:t>PoPs</a:t>
            </a:r>
            <a:r>
              <a:rPr lang="en-US" baseline="0" dirty="0" smtClean="0"/>
              <a:t>. </a:t>
            </a:r>
          </a:p>
          <a:p>
            <a:r>
              <a:rPr lang="en-US" baseline="0" dirty="0" smtClean="0"/>
              <a:t>The secondary credential attainment was the most recent gain and can be applied as an MSG to both </a:t>
            </a:r>
            <a:r>
              <a:rPr lang="en-US" baseline="0" dirty="0" err="1" smtClean="0"/>
              <a:t>PoPs</a:t>
            </a:r>
            <a:r>
              <a:rPr lang="en-US" baseline="0" dirty="0" smtClean="0"/>
              <a:t>.</a:t>
            </a:r>
          </a:p>
          <a:p>
            <a:r>
              <a:rPr lang="en-US" baseline="0" dirty="0" smtClean="0"/>
              <a:t>Only 1 gain may be counted per </a:t>
            </a:r>
            <a:r>
              <a:rPr lang="en-US" baseline="0" dirty="0" err="1" smtClean="0"/>
              <a:t>PoP</a:t>
            </a:r>
            <a:r>
              <a:rPr lang="en-US" baseline="0" dirty="0" smtClean="0"/>
              <a:t>, so PoP1 (columns B-H) shows the secondary credential gain, since it was the most recent gain.  The second </a:t>
            </a:r>
            <a:r>
              <a:rPr lang="en-US" baseline="0" dirty="0" err="1" smtClean="0"/>
              <a:t>PoP</a:t>
            </a:r>
            <a:r>
              <a:rPr lang="en-US" baseline="0" dirty="0" smtClean="0"/>
              <a:t> shows the secondary credential gain as an MSG as well.</a:t>
            </a:r>
            <a:endParaRPr lang="en-US" dirty="0"/>
          </a:p>
        </p:txBody>
      </p:sp>
      <p:sp>
        <p:nvSpPr>
          <p:cNvPr id="4" name="Slide Number Placeholder 3"/>
          <p:cNvSpPr>
            <a:spLocks noGrp="1"/>
          </p:cNvSpPr>
          <p:nvPr>
            <p:ph type="sldNum" sz="quarter" idx="10"/>
          </p:nvPr>
        </p:nvSpPr>
        <p:spPr/>
        <p:txBody>
          <a:bodyPr/>
          <a:lstStyle/>
          <a:p>
            <a:pPr>
              <a:defRPr/>
            </a:pPr>
            <a:fld id="{4A2599ED-F125-4235-9003-8140DBC1260F}" type="slidenum">
              <a:rPr lang="en-US" smtClean="0"/>
              <a:pPr>
                <a:defRPr/>
              </a:pPr>
              <a:t>24</a:t>
            </a:fld>
            <a:endParaRPr lang="en-US"/>
          </a:p>
        </p:txBody>
      </p:sp>
    </p:spTree>
    <p:extLst>
      <p:ext uri="{BB962C8B-B14F-4D97-AF65-F5344CB8AC3E}">
        <p14:creationId xmlns:p14="http://schemas.microsoft.com/office/powerpoint/2010/main" val="207243180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can assign questions.  Include a report out and group discussion</a:t>
            </a:r>
            <a:endParaRPr lang="en-US" dirty="0"/>
          </a:p>
        </p:txBody>
      </p:sp>
      <p:sp>
        <p:nvSpPr>
          <p:cNvPr id="4" name="Slide Number Placeholder 3"/>
          <p:cNvSpPr>
            <a:spLocks noGrp="1"/>
          </p:cNvSpPr>
          <p:nvPr>
            <p:ph type="sldNum" sz="quarter" idx="10"/>
          </p:nvPr>
        </p:nvSpPr>
        <p:spPr/>
        <p:txBody>
          <a:bodyPr/>
          <a:lstStyle/>
          <a:p>
            <a:pPr>
              <a:defRPr/>
            </a:pPr>
            <a:fld id="{4A2599ED-F125-4235-9003-8140DBC1260F}" type="slidenum">
              <a:rPr lang="en-US" smtClean="0"/>
              <a:pPr>
                <a:defRPr/>
              </a:pPr>
              <a:t>25</a:t>
            </a:fld>
            <a:endParaRPr lang="en-US"/>
          </a:p>
        </p:txBody>
      </p:sp>
    </p:spTree>
    <p:extLst>
      <p:ext uri="{BB962C8B-B14F-4D97-AF65-F5344CB8AC3E}">
        <p14:creationId xmlns:p14="http://schemas.microsoft.com/office/powerpoint/2010/main" val="173137516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A2599ED-F125-4235-9003-8140DBC1260F}" type="slidenum">
              <a:rPr lang="en-US" smtClean="0"/>
              <a:pPr>
                <a:defRPr/>
              </a:pPr>
              <a:t>27</a:t>
            </a:fld>
            <a:endParaRPr lang="en-US"/>
          </a:p>
        </p:txBody>
      </p:sp>
    </p:spTree>
    <p:extLst>
      <p:ext uri="{BB962C8B-B14F-4D97-AF65-F5344CB8AC3E}">
        <p14:creationId xmlns:p14="http://schemas.microsoft.com/office/powerpoint/2010/main" val="32318176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C44F00DF-333E-48F6-BB3E-A29EA9209D57}" type="slidenum">
              <a:rPr lang="en-US" smtClean="0"/>
              <a:t>5</a:t>
            </a:fld>
            <a:endParaRPr lang="en-US"/>
          </a:p>
        </p:txBody>
      </p:sp>
    </p:spTree>
    <p:extLst>
      <p:ext uri="{BB962C8B-B14F-4D97-AF65-F5344CB8AC3E}">
        <p14:creationId xmlns:p14="http://schemas.microsoft.com/office/powerpoint/2010/main" val="273184631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A2599ED-F125-4235-9003-8140DBC1260F}" type="slidenum">
              <a:rPr lang="en-US" smtClean="0"/>
              <a:pPr>
                <a:defRPr/>
              </a:pPr>
              <a:t>28</a:t>
            </a:fld>
            <a:endParaRPr lang="en-US"/>
          </a:p>
        </p:txBody>
      </p:sp>
    </p:spTree>
    <p:extLst>
      <p:ext uri="{BB962C8B-B14F-4D97-AF65-F5344CB8AC3E}">
        <p14:creationId xmlns:p14="http://schemas.microsoft.com/office/powerpoint/2010/main" val="48463352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Numerator</a:t>
            </a:r>
          </a:p>
          <a:p>
            <a:r>
              <a:rPr lang="en-US" dirty="0" smtClean="0"/>
              <a:t>Denominator</a:t>
            </a:r>
            <a:endParaRPr lang="en-US" dirty="0"/>
          </a:p>
        </p:txBody>
      </p:sp>
      <p:sp>
        <p:nvSpPr>
          <p:cNvPr id="4" name="Slide Number Placeholder 3"/>
          <p:cNvSpPr>
            <a:spLocks noGrp="1"/>
          </p:cNvSpPr>
          <p:nvPr>
            <p:ph type="sldNum" sz="quarter" idx="10"/>
          </p:nvPr>
        </p:nvSpPr>
        <p:spPr/>
        <p:txBody>
          <a:bodyPr/>
          <a:lstStyle/>
          <a:p>
            <a:pPr>
              <a:defRPr/>
            </a:pPr>
            <a:fld id="{4A2599ED-F125-4235-9003-8140DBC1260F}" type="slidenum">
              <a:rPr lang="en-US" smtClean="0"/>
              <a:pPr>
                <a:defRPr/>
              </a:pPr>
              <a:t>29</a:t>
            </a:fld>
            <a:endParaRPr lang="en-US"/>
          </a:p>
        </p:txBody>
      </p:sp>
    </p:spTree>
    <p:extLst>
      <p:ext uri="{BB962C8B-B14F-4D97-AF65-F5344CB8AC3E}">
        <p14:creationId xmlns:p14="http://schemas.microsoft.com/office/powerpoint/2010/main" val="17449847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Numerator</a:t>
            </a:r>
          </a:p>
          <a:p>
            <a:r>
              <a:rPr lang="en-US" dirty="0" smtClean="0"/>
              <a:t>Denominator</a:t>
            </a:r>
            <a:endParaRPr lang="en-US" dirty="0"/>
          </a:p>
        </p:txBody>
      </p:sp>
      <p:sp>
        <p:nvSpPr>
          <p:cNvPr id="4" name="Slide Number Placeholder 3"/>
          <p:cNvSpPr>
            <a:spLocks noGrp="1"/>
          </p:cNvSpPr>
          <p:nvPr>
            <p:ph type="sldNum" sz="quarter" idx="10"/>
          </p:nvPr>
        </p:nvSpPr>
        <p:spPr/>
        <p:txBody>
          <a:bodyPr/>
          <a:lstStyle/>
          <a:p>
            <a:pPr>
              <a:defRPr/>
            </a:pPr>
            <a:fld id="{4A2599ED-F125-4235-9003-8140DBC1260F}" type="slidenum">
              <a:rPr lang="en-US" smtClean="0"/>
              <a:pPr>
                <a:defRPr/>
              </a:pPr>
              <a:t>30</a:t>
            </a:fld>
            <a:endParaRPr lang="en-US"/>
          </a:p>
        </p:txBody>
      </p:sp>
    </p:spTree>
    <p:extLst>
      <p:ext uri="{BB962C8B-B14F-4D97-AF65-F5344CB8AC3E}">
        <p14:creationId xmlns:p14="http://schemas.microsoft.com/office/powerpoint/2010/main" val="17449847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Tables</a:t>
            </a:r>
            <a:r>
              <a:rPr lang="en-US" baseline="0" dirty="0" smtClean="0"/>
              <a:t> will be given a question/scenario based on new reporting requirements.  As a group they will provide an answer to the question.  One person should be assigned the note taker and another to report out.  Each group will share their question (we can put on slides too) and response.  Everyone will have a red and green card and after response is given, will hold up green if they agree, red if they disagree.  The ones that disagree will have to provide their rationale and their correct answer.  Group will discuss.  </a:t>
            </a:r>
          </a:p>
          <a:p>
            <a:endParaRPr lang="en-US" baseline="0" dirty="0" smtClean="0"/>
          </a:p>
          <a:p>
            <a:r>
              <a:rPr lang="en-US" baseline="0" dirty="0" smtClean="0"/>
              <a:t>Another round of questions will be shared based on time left.  Questions will be pulled from Alan’s list and written responses will be provided to participants.  </a:t>
            </a:r>
            <a:r>
              <a:rPr lang="en-US" b="1" baseline="0" dirty="0" smtClean="0"/>
              <a:t>[Kelly is in the process of putting together the document for the questions]</a:t>
            </a:r>
            <a:endParaRPr lang="en-US" dirty="0"/>
          </a:p>
        </p:txBody>
      </p:sp>
      <p:sp>
        <p:nvSpPr>
          <p:cNvPr id="4" name="Slide Number Placeholder 3"/>
          <p:cNvSpPr>
            <a:spLocks noGrp="1"/>
          </p:cNvSpPr>
          <p:nvPr>
            <p:ph type="sldNum" sz="quarter" idx="10"/>
          </p:nvPr>
        </p:nvSpPr>
        <p:spPr/>
        <p:txBody>
          <a:bodyPr/>
          <a:lstStyle/>
          <a:p>
            <a:pPr>
              <a:defRPr/>
            </a:pPr>
            <a:fld id="{4A2599ED-F125-4235-9003-8140DBC1260F}" type="slidenum">
              <a:rPr lang="en-US" smtClean="0"/>
              <a:pPr>
                <a:defRPr/>
              </a:pPr>
              <a:t>34</a:t>
            </a:fld>
            <a:endParaRPr lang="en-US"/>
          </a:p>
        </p:txBody>
      </p:sp>
    </p:spTree>
    <p:extLst>
      <p:ext uri="{BB962C8B-B14F-4D97-AF65-F5344CB8AC3E}">
        <p14:creationId xmlns:p14="http://schemas.microsoft.com/office/powerpoint/2010/main" val="35095287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Goals of the Training</a:t>
            </a:r>
          </a:p>
          <a:p>
            <a:pPr marL="171450" indent="-171450">
              <a:buFont typeface="Arial" panose="020B0604020202020204" pitchFamily="34" charset="0"/>
              <a:buChar char="•"/>
            </a:pPr>
            <a:r>
              <a:rPr lang="en-US" dirty="0" smtClean="0"/>
              <a:t>Review WIOA data collection requirements for performance indicators, focusing on challenges to data collection and reporting based on their first year of implementation and successful ways to address them.</a:t>
            </a:r>
          </a:p>
          <a:p>
            <a:pPr marL="171450" indent="-171450">
              <a:buFont typeface="Arial" panose="020B0604020202020204" pitchFamily="34" charset="0"/>
              <a:buChar char="•"/>
            </a:pPr>
            <a:r>
              <a:rPr lang="en-US" dirty="0" smtClean="0"/>
              <a:t>Review data flow from data collection to reporting to identify effective methods</a:t>
            </a:r>
          </a:p>
          <a:p>
            <a:pPr marL="171450" indent="-171450">
              <a:buFont typeface="Arial" panose="020B0604020202020204" pitchFamily="34" charset="0"/>
              <a:buChar char="•"/>
            </a:pPr>
            <a:r>
              <a:rPr lang="en-US" dirty="0" smtClean="0"/>
              <a:t>Explore methods for improving data quality and how to implement them</a:t>
            </a:r>
          </a:p>
          <a:p>
            <a:pPr marL="171450" indent="-171450">
              <a:buFont typeface="Arial" panose="020B0604020202020204" pitchFamily="34" charset="0"/>
              <a:buChar char="•"/>
            </a:pPr>
            <a:r>
              <a:rPr lang="en-US" dirty="0" smtClean="0"/>
              <a:t>Identify data monitoring methods, including effective reports.</a:t>
            </a:r>
          </a:p>
          <a:p>
            <a:pPr marL="171450" indent="-171450">
              <a:buFont typeface="Arial" panose="020B0604020202020204" pitchFamily="34" charset="0"/>
              <a:buChar char="•"/>
            </a:pPr>
            <a:r>
              <a:rPr lang="en-US" dirty="0" smtClean="0"/>
              <a:t>Develop a plan for enhancing data quality through improving data monitoring and training to local staff</a:t>
            </a:r>
          </a:p>
          <a:p>
            <a:pPr marL="171450" indent="-171450">
              <a:buFont typeface="Arial" panose="020B0604020202020204" pitchFamily="34" charset="0"/>
              <a:buChar char="•"/>
            </a:pPr>
            <a:endParaRPr lang="en-US" dirty="0" smtClean="0"/>
          </a:p>
          <a:p>
            <a:r>
              <a:rPr lang="en-US" dirty="0" smtClean="0"/>
              <a:t>Pre-Training Activities:  </a:t>
            </a:r>
            <a:r>
              <a:rPr lang="en-US" i="1" dirty="0" smtClean="0"/>
              <a:t>We’re telling you about this now because it’s more than we’ve asked in the past.</a:t>
            </a:r>
            <a:r>
              <a:rPr lang="en-US" i="1" baseline="0" dirty="0" smtClean="0"/>
              <a:t>  The training will not provide an excessive amount of new content.  Rather it will be tailored to your current systems and how you can better make it work for your state.  We need you to have clear questions and understanding of what is currently working and not working.  We will provide templates and guides for these </a:t>
            </a:r>
            <a:r>
              <a:rPr lang="en-US" i="1" baseline="0" dirty="0" err="1" smtClean="0"/>
              <a:t>pretraining</a:t>
            </a:r>
            <a:r>
              <a:rPr lang="en-US" i="1" baseline="0" dirty="0" smtClean="0"/>
              <a:t> activities on Moodle once </a:t>
            </a:r>
            <a:r>
              <a:rPr lang="en-US" i="1" baseline="0" smtClean="0"/>
              <a:t>it opens.</a:t>
            </a:r>
            <a:endParaRPr lang="en-US" dirty="0" smtClean="0"/>
          </a:p>
          <a:p>
            <a:pPr lvl="1"/>
            <a:r>
              <a:rPr lang="en-US" dirty="0" smtClean="0"/>
              <a:t>As you review your year end data, identify “problems” and write 1-3 questions that need answers (example:  how do we provide better follow-up?)</a:t>
            </a:r>
          </a:p>
          <a:p>
            <a:pPr lvl="1"/>
            <a:r>
              <a:rPr lang="en-US" dirty="0" smtClean="0"/>
              <a:t>Consider your current data flow</a:t>
            </a:r>
          </a:p>
          <a:p>
            <a:pPr lvl="1"/>
            <a:r>
              <a:rPr lang="en-US" dirty="0" smtClean="0"/>
              <a:t>Check your system for validation rules and error checks </a:t>
            </a:r>
          </a:p>
          <a:p>
            <a:pPr lvl="0"/>
            <a:endParaRPr lang="en-US" dirty="0" smtClean="0"/>
          </a:p>
          <a:p>
            <a:pPr lvl="0"/>
            <a:r>
              <a:rPr lang="en-US" b="1" dirty="0" smtClean="0"/>
              <a:t>Need</a:t>
            </a:r>
            <a:r>
              <a:rPr lang="en-US" b="1" baseline="0" dirty="0" smtClean="0"/>
              <a:t> to be able to tell them when the registration will be sent.  </a:t>
            </a:r>
            <a:endParaRPr lang="en-US" b="1" dirty="0" smtClean="0"/>
          </a:p>
          <a:p>
            <a:pPr marL="0" indent="0">
              <a:buFont typeface="Arial" panose="020B0604020202020204" pitchFamily="34" charset="0"/>
              <a:buNone/>
            </a:pP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4A2599ED-F125-4235-9003-8140DBC1260F}" type="slidenum">
              <a:rPr lang="en-US" smtClean="0"/>
              <a:pPr>
                <a:defRPr/>
              </a:pPr>
              <a:t>36</a:t>
            </a:fld>
            <a:endParaRPr lang="en-US"/>
          </a:p>
        </p:txBody>
      </p:sp>
    </p:spTree>
    <p:extLst>
      <p:ext uri="{BB962C8B-B14F-4D97-AF65-F5344CB8AC3E}">
        <p14:creationId xmlns:p14="http://schemas.microsoft.com/office/powerpoint/2010/main" val="74804617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A2599ED-F125-4235-9003-8140DBC1260F}" type="slidenum">
              <a:rPr lang="en-US" smtClean="0"/>
              <a:pPr>
                <a:defRPr/>
              </a:pPr>
              <a:t>37</a:t>
            </a:fld>
            <a:endParaRPr lang="en-US"/>
          </a:p>
        </p:txBody>
      </p:sp>
    </p:spTree>
    <p:extLst>
      <p:ext uri="{BB962C8B-B14F-4D97-AF65-F5344CB8AC3E}">
        <p14:creationId xmlns:p14="http://schemas.microsoft.com/office/powerpoint/2010/main" val="3300401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smtClean="0"/>
              <a:t>This example shows the basic concept of Periods of Participation.</a:t>
            </a:r>
          </a:p>
          <a:p>
            <a:r>
              <a:rPr lang="en-US" b="0" dirty="0" smtClean="0"/>
              <a:t>There are 2 separate program entries followed by corresponding program exits. </a:t>
            </a:r>
          </a:p>
          <a:p>
            <a:r>
              <a:rPr lang="en-US" b="0" dirty="0" smtClean="0"/>
              <a:t>There is </a:t>
            </a:r>
            <a:r>
              <a:rPr lang="en-US" b="0" baseline="0" dirty="0" smtClean="0"/>
              <a:t>a </a:t>
            </a:r>
            <a:r>
              <a:rPr lang="en-US" b="0" baseline="0" dirty="0" err="1" smtClean="0"/>
              <a:t>PoP</a:t>
            </a:r>
            <a:r>
              <a:rPr lang="en-US" b="0" baseline="0" dirty="0" smtClean="0"/>
              <a:t> that continues across program years. </a:t>
            </a:r>
            <a:endParaRPr lang="en-US" b="0" dirty="0"/>
          </a:p>
        </p:txBody>
      </p:sp>
      <p:sp>
        <p:nvSpPr>
          <p:cNvPr id="4" name="Slide Number Placeholder 3"/>
          <p:cNvSpPr>
            <a:spLocks noGrp="1"/>
          </p:cNvSpPr>
          <p:nvPr>
            <p:ph type="sldNum" sz="quarter" idx="10"/>
          </p:nvPr>
        </p:nvSpPr>
        <p:spPr/>
        <p:txBody>
          <a:bodyPr/>
          <a:lstStyle/>
          <a:p>
            <a:pPr>
              <a:defRPr/>
            </a:pPr>
            <a:fld id="{C986B7EE-56BA-4F33-A8B7-A23282018027}" type="slidenum">
              <a:rPr lang="en-US" smtClean="0"/>
              <a:pPr>
                <a:defRPr/>
              </a:pPr>
              <a:t>7</a:t>
            </a:fld>
            <a:endParaRPr lang="en-US"/>
          </a:p>
        </p:txBody>
      </p:sp>
    </p:spTree>
    <p:extLst>
      <p:ext uri="{BB962C8B-B14F-4D97-AF65-F5344CB8AC3E}">
        <p14:creationId xmlns:p14="http://schemas.microsoft.com/office/powerpoint/2010/main" val="28628536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we want</a:t>
            </a:r>
            <a:r>
              <a:rPr lang="en-US" baseline="0" dirty="0" smtClean="0"/>
              <a:t> to clarify a few interactions between participants and periods of participation. </a:t>
            </a:r>
          </a:p>
          <a:p>
            <a:r>
              <a:rPr lang="en-US" dirty="0" smtClean="0"/>
              <a:t>We will show this visually in an</a:t>
            </a:r>
            <a:r>
              <a:rPr lang="en-US" baseline="0" dirty="0" smtClean="0"/>
              <a:t> upcoming slide. </a:t>
            </a:r>
            <a:endParaRPr lang="en-US" dirty="0"/>
          </a:p>
        </p:txBody>
      </p:sp>
      <p:sp>
        <p:nvSpPr>
          <p:cNvPr id="4" name="Slide Number Placeholder 3"/>
          <p:cNvSpPr>
            <a:spLocks noGrp="1"/>
          </p:cNvSpPr>
          <p:nvPr>
            <p:ph type="sldNum" sz="quarter" idx="10"/>
          </p:nvPr>
        </p:nvSpPr>
        <p:spPr/>
        <p:txBody>
          <a:bodyPr/>
          <a:lstStyle/>
          <a:p>
            <a:pPr>
              <a:defRPr/>
            </a:pPr>
            <a:fld id="{4A2599ED-F125-4235-9003-8140DBC1260F}" type="slidenum">
              <a:rPr lang="en-US" smtClean="0"/>
              <a:pPr>
                <a:defRPr/>
              </a:pPr>
              <a:t>8</a:t>
            </a:fld>
            <a:endParaRPr lang="en-US"/>
          </a:p>
        </p:txBody>
      </p:sp>
    </p:spTree>
    <p:extLst>
      <p:ext uri="{BB962C8B-B14F-4D97-AF65-F5344CB8AC3E}">
        <p14:creationId xmlns:p14="http://schemas.microsoft.com/office/powerpoint/2010/main" val="4318645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Since participation status ends only when someone exits the program, those participants who continue receiving services across program years do not need to requalify as a participant in the subsequent program years. </a:t>
            </a:r>
          </a:p>
        </p:txBody>
      </p:sp>
      <p:sp>
        <p:nvSpPr>
          <p:cNvPr id="4" name="Slide Number Placeholder 3"/>
          <p:cNvSpPr>
            <a:spLocks noGrp="1"/>
          </p:cNvSpPr>
          <p:nvPr>
            <p:ph type="sldNum" sz="quarter" idx="10"/>
          </p:nvPr>
        </p:nvSpPr>
        <p:spPr/>
        <p:txBody>
          <a:bodyPr/>
          <a:lstStyle/>
          <a:p>
            <a:pPr>
              <a:defRPr/>
            </a:pPr>
            <a:fld id="{4A2599ED-F125-4235-9003-8140DBC1260F}" type="slidenum">
              <a:rPr lang="en-US" smtClean="0"/>
              <a:pPr>
                <a:defRPr/>
              </a:pPr>
              <a:t>9</a:t>
            </a:fld>
            <a:endParaRPr lang="en-US"/>
          </a:p>
        </p:txBody>
      </p:sp>
    </p:spTree>
    <p:extLst>
      <p:ext uri="{BB962C8B-B14F-4D97-AF65-F5344CB8AC3E}">
        <p14:creationId xmlns:p14="http://schemas.microsoft.com/office/powerpoint/2010/main" val="43186455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smtClean="0"/>
              <a:t>This illustration shows how</a:t>
            </a:r>
            <a:r>
              <a:rPr lang="en-US" b="0" baseline="0" dirty="0" smtClean="0"/>
              <a:t> participation continues across program years.</a:t>
            </a:r>
          </a:p>
          <a:p>
            <a:endParaRPr lang="en-US" b="0" dirty="0"/>
          </a:p>
        </p:txBody>
      </p:sp>
      <p:sp>
        <p:nvSpPr>
          <p:cNvPr id="4" name="Slide Number Placeholder 3"/>
          <p:cNvSpPr>
            <a:spLocks noGrp="1"/>
          </p:cNvSpPr>
          <p:nvPr>
            <p:ph type="sldNum" sz="quarter" idx="10"/>
          </p:nvPr>
        </p:nvSpPr>
        <p:spPr/>
        <p:txBody>
          <a:bodyPr/>
          <a:lstStyle/>
          <a:p>
            <a:pPr>
              <a:defRPr/>
            </a:pPr>
            <a:fld id="{C986B7EE-56BA-4F33-A8B7-A23282018027}" type="slidenum">
              <a:rPr lang="en-US" smtClean="0"/>
              <a:pPr>
                <a:defRPr/>
              </a:pPr>
              <a:t>10</a:t>
            </a:fld>
            <a:endParaRPr lang="en-US"/>
          </a:p>
        </p:txBody>
      </p:sp>
    </p:spTree>
    <p:extLst>
      <p:ext uri="{BB962C8B-B14F-4D97-AF65-F5344CB8AC3E}">
        <p14:creationId xmlns:p14="http://schemas.microsoft.com/office/powerpoint/2010/main" val="28628536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A2599ED-F125-4235-9003-8140DBC1260F}" type="slidenum">
              <a:rPr lang="en-US" smtClean="0"/>
              <a:pPr>
                <a:defRPr/>
              </a:pPr>
              <a:t>11</a:t>
            </a:fld>
            <a:endParaRPr lang="en-US"/>
          </a:p>
        </p:txBody>
      </p:sp>
    </p:spTree>
    <p:extLst>
      <p:ext uri="{BB962C8B-B14F-4D97-AF65-F5344CB8AC3E}">
        <p14:creationId xmlns:p14="http://schemas.microsoft.com/office/powerpoint/2010/main" val="41340241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4A2599ED-F125-4235-9003-8140DBC1260F}" type="slidenum">
              <a:rPr lang="en-US" smtClean="0"/>
              <a:pPr>
                <a:defRPr/>
              </a:pPr>
              <a:t>12</a:t>
            </a:fld>
            <a:endParaRPr lang="en-US"/>
          </a:p>
        </p:txBody>
      </p:sp>
    </p:spTree>
    <p:extLst>
      <p:ext uri="{BB962C8B-B14F-4D97-AF65-F5344CB8AC3E}">
        <p14:creationId xmlns:p14="http://schemas.microsoft.com/office/powerpoint/2010/main" val="15954706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0" dirty="0" smtClean="0"/>
              <a:t>This illustration shows a posttest occurring at the beginning of</a:t>
            </a:r>
            <a:r>
              <a:rPr lang="en-US" b="0" baseline="0" dirty="0" smtClean="0"/>
              <a:t> a new </a:t>
            </a:r>
            <a:r>
              <a:rPr lang="en-US" b="0" baseline="0" dirty="0" err="1" smtClean="0"/>
              <a:t>PoP</a:t>
            </a:r>
            <a:r>
              <a:rPr lang="en-US" b="0" baseline="0" dirty="0" smtClean="0"/>
              <a:t>. </a:t>
            </a:r>
            <a:endParaRPr lang="en-US" b="0" dirty="0"/>
          </a:p>
        </p:txBody>
      </p:sp>
      <p:sp>
        <p:nvSpPr>
          <p:cNvPr id="4" name="Slide Number Placeholder 3"/>
          <p:cNvSpPr>
            <a:spLocks noGrp="1"/>
          </p:cNvSpPr>
          <p:nvPr>
            <p:ph type="sldNum" sz="quarter" idx="10"/>
          </p:nvPr>
        </p:nvSpPr>
        <p:spPr/>
        <p:txBody>
          <a:bodyPr/>
          <a:lstStyle/>
          <a:p>
            <a:pPr>
              <a:defRPr/>
            </a:pPr>
            <a:fld id="{C986B7EE-56BA-4F33-A8B7-A23282018027}" type="slidenum">
              <a:rPr lang="en-US" smtClean="0"/>
              <a:pPr>
                <a:defRPr/>
              </a:pPr>
              <a:t>13</a:t>
            </a:fld>
            <a:endParaRPr lang="en-US"/>
          </a:p>
        </p:txBody>
      </p:sp>
    </p:spTree>
    <p:extLst>
      <p:ext uri="{BB962C8B-B14F-4D97-AF65-F5344CB8AC3E}">
        <p14:creationId xmlns:p14="http://schemas.microsoft.com/office/powerpoint/2010/main" val="286285360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12201525"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solidFill>
                <a:prstClr val="white"/>
              </a:solidFill>
            </a:endParaRPr>
          </a:p>
        </p:txBody>
      </p:sp>
      <p:grpSp>
        <p:nvGrpSpPr>
          <p:cNvPr id="5" name="Group 16"/>
          <p:cNvGrpSpPr>
            <a:grpSpLocks/>
          </p:cNvGrpSpPr>
          <p:nvPr/>
        </p:nvGrpSpPr>
        <p:grpSpPr bwMode="auto">
          <a:xfrm>
            <a:off x="-4763" y="4997450"/>
            <a:ext cx="12196763" cy="1866900"/>
            <a:chOff x="-3765" y="4880373"/>
            <a:chExt cx="9147765" cy="1984715"/>
          </a:xfrm>
        </p:grpSpPr>
        <p:sp>
          <p:nvSpPr>
            <p:cNvPr id="6" name="Freeform 18"/>
            <p:cNvSpPr>
              <a:spLocks/>
            </p:cNvSpPr>
            <p:nvPr/>
          </p:nvSpPr>
          <p:spPr bwMode="auto">
            <a:xfrm>
              <a:off x="1687513" y="4994869"/>
              <a:ext cx="7456487" cy="356844"/>
            </a:xfrm>
            <a:custGeom>
              <a:avLst/>
              <a:gdLst>
                <a:gd name="T0" fmla="*/ 4697 w 4697"/>
                <a:gd name="T1" fmla="*/ 0 h 367"/>
                <a:gd name="T2" fmla="*/ 4697 w 4697"/>
                <a:gd name="T3" fmla="*/ 367 h 367"/>
                <a:gd name="T4" fmla="*/ 0 w 4697"/>
                <a:gd name="T5" fmla="*/ 218 h 367"/>
                <a:gd name="T6" fmla="*/ 4697 w 4697"/>
                <a:gd name="T7" fmla="*/ 0 h 367"/>
                <a:gd name="T8" fmla="*/ 0 60000 65536"/>
                <a:gd name="T9" fmla="*/ 0 60000 65536"/>
                <a:gd name="T10" fmla="*/ 0 60000 65536"/>
                <a:gd name="T11" fmla="*/ 0 60000 65536"/>
                <a:gd name="T12" fmla="*/ 0 w 4697"/>
                <a:gd name="T13" fmla="*/ 0 h 367"/>
                <a:gd name="T14" fmla="*/ 4697 w 4697"/>
                <a:gd name="T15" fmla="*/ 367 h 367"/>
              </a:gdLst>
              <a:ahLst/>
              <a:cxnLst>
                <a:cxn ang="T8">
                  <a:pos x="T0" y="T1"/>
                </a:cxn>
                <a:cxn ang="T9">
                  <a:pos x="T2" y="T3"/>
                </a:cxn>
                <a:cxn ang="T10">
                  <a:pos x="T4" y="T5"/>
                </a:cxn>
                <a:cxn ang="T11">
                  <a:pos x="T6" y="T7"/>
                </a:cxn>
              </a:cxnLst>
              <a:rect l="T12" t="T13" r="T14" b="T15"/>
              <a:pathLst>
                <a:path w="4697" h="367">
                  <a:moveTo>
                    <a:pt x="4697" y="0"/>
                  </a:moveTo>
                  <a:lnTo>
                    <a:pt x="4697" y="367"/>
                  </a:lnTo>
                  <a:lnTo>
                    <a:pt x="0" y="218"/>
                  </a:lnTo>
                  <a:lnTo>
                    <a:pt x="4697" y="0"/>
                  </a:lnTo>
                  <a:close/>
                </a:path>
              </a:pathLst>
            </a:custGeom>
            <a:gradFill rotWithShape="1">
              <a:gsLst>
                <a:gs pos="0">
                  <a:srgbClr val="A05900"/>
                </a:gs>
                <a:gs pos="50000">
                  <a:srgbClr val="E68300"/>
                </a:gs>
                <a:gs pos="100000">
                  <a:srgbClr val="FF9D00"/>
                </a:gs>
              </a:gsLst>
              <a:lin ang="18900000" scaled="1"/>
            </a:gra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7" name="Freeform 19"/>
            <p:cNvSpPr>
              <a:spLocks/>
            </p:cNvSpPr>
            <p:nvPr/>
          </p:nvSpPr>
          <p:spPr bwMode="auto">
            <a:xfrm>
              <a:off x="35443" y="5135526"/>
              <a:ext cx="9108557" cy="838200"/>
            </a:xfrm>
            <a:custGeom>
              <a:avLst/>
              <a:gdLst>
                <a:gd name="T0" fmla="*/ 0 w 5760"/>
                <a:gd name="T1" fmla="*/ 0 h 528"/>
                <a:gd name="T2" fmla="*/ 5760 w 5760"/>
                <a:gd name="T3" fmla="*/ 0 h 528"/>
                <a:gd name="T4" fmla="*/ 5760 w 5760"/>
                <a:gd name="T5" fmla="*/ 528 h 528"/>
                <a:gd name="T6" fmla="*/ 48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92D05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solidFill>
              <a:schemeClr val="bg2">
                <a:lumMod val="50000"/>
              </a:schemeClr>
            </a:solid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solidFill>
                  <a:prstClr val="white"/>
                </a:solidFill>
              </a:endParaRPr>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pic>
        <p:nvPicPr>
          <p:cNvPr id="11" name="Picture 2" descr="H:\share\National Reporting System\Logo-NRS\Blue NRS Logo.GIF"/>
          <p:cNvPicPr>
            <a:picLocks noChangeAspect="1" noChangeArrowheads="1"/>
          </p:cNvPicPr>
          <p:nvPr/>
        </p:nvPicPr>
        <p:blipFill>
          <a:blip r:embed="rId2" cstate="print"/>
          <a:srcRect/>
          <a:stretch>
            <a:fillRect/>
          </a:stretch>
        </p:blipFill>
        <p:spPr bwMode="auto">
          <a:xfrm>
            <a:off x="508000" y="5562600"/>
            <a:ext cx="1763776" cy="9124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9" name="Title 8"/>
          <p:cNvSpPr>
            <a:spLocks noGrp="1"/>
          </p:cNvSpPr>
          <p:nvPr>
            <p:ph type="ctrTitle"/>
          </p:nvPr>
        </p:nvSpPr>
        <p:spPr>
          <a:xfrm>
            <a:off x="914400" y="1752602"/>
            <a:ext cx="103632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dirty="0"/>
          </a:p>
        </p:txBody>
      </p:sp>
      <p:sp>
        <p:nvSpPr>
          <p:cNvPr id="17" name="Subtitle 16"/>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2" name="Date Placeholder 29"/>
          <p:cNvSpPr>
            <a:spLocks noGrp="1"/>
          </p:cNvSpPr>
          <p:nvPr>
            <p:ph type="dt" sz="half" idx="10"/>
          </p:nvPr>
        </p:nvSpPr>
        <p:spPr/>
        <p:txBody>
          <a:bodyPr/>
          <a:lstStyle>
            <a:lvl1pPr>
              <a:defRPr smtClean="0">
                <a:solidFill>
                  <a:srgbClr val="FFFFFF"/>
                </a:solidFill>
              </a:defRPr>
            </a:lvl1pPr>
            <a:extLst/>
          </a:lstStyle>
          <a:p>
            <a:pPr>
              <a:defRPr/>
            </a:pPr>
            <a:fld id="{8D7EEB82-DC6C-4EB7-B1AA-D887D3660904}" type="datetime1">
              <a:rPr lang="en-US"/>
              <a:pPr>
                <a:defRPr/>
              </a:pPr>
              <a:t>6/8/2017</a:t>
            </a:fld>
            <a:endParaRPr lang="en-US" dirty="0"/>
          </a:p>
        </p:txBody>
      </p:sp>
      <p:sp>
        <p:nvSpPr>
          <p:cNvPr id="13" name="Footer Placeholder 18"/>
          <p:cNvSpPr>
            <a:spLocks noGrp="1"/>
          </p:cNvSpPr>
          <p:nvPr>
            <p:ph type="ftr" sz="quarter" idx="11"/>
          </p:nvPr>
        </p:nvSpPr>
        <p:spPr/>
        <p:txBody>
          <a:bodyPr/>
          <a:lstStyle>
            <a:lvl1pPr>
              <a:defRPr dirty="0">
                <a:solidFill>
                  <a:srgbClr val="2DA2BF">
                    <a:tint val="20000"/>
                  </a:srgbClr>
                </a:solidFill>
              </a:defRPr>
            </a:lvl1pPr>
            <a:extLst/>
          </a:lstStyle>
          <a:p>
            <a:pPr>
              <a:defRPr/>
            </a:pPr>
            <a:endParaRPr lang="en-US"/>
          </a:p>
        </p:txBody>
      </p:sp>
      <p:sp>
        <p:nvSpPr>
          <p:cNvPr id="14" name="Slide Number Placeholder 26"/>
          <p:cNvSpPr>
            <a:spLocks noGrp="1"/>
          </p:cNvSpPr>
          <p:nvPr>
            <p:ph type="sldNum" sz="quarter" idx="12"/>
          </p:nvPr>
        </p:nvSpPr>
        <p:spPr/>
        <p:txBody>
          <a:bodyPr/>
          <a:lstStyle>
            <a:lvl1pPr>
              <a:defRPr smtClean="0">
                <a:solidFill>
                  <a:srgbClr val="FFFFFF"/>
                </a:solidFill>
              </a:defRPr>
            </a:lvl1pPr>
            <a:extLst/>
          </a:lstStyle>
          <a:p>
            <a:pPr>
              <a:defRPr/>
            </a:pPr>
            <a:fld id="{A08A7092-1AAC-4511-B858-B5345FD6877D}" type="slidenum">
              <a:rPr lang="en-US"/>
              <a:pPr>
                <a:defRPr/>
              </a:pPr>
              <a:t>‹#›</a:t>
            </a:fld>
            <a:endParaRPr lang="en-US" dirty="0"/>
          </a:p>
        </p:txBody>
      </p:sp>
    </p:spTree>
    <p:extLst>
      <p:ext uri="{BB962C8B-B14F-4D97-AF65-F5344CB8AC3E}">
        <p14:creationId xmlns:p14="http://schemas.microsoft.com/office/powerpoint/2010/main" val="2445981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fld id="{49B54626-F15A-496A-8268-C2E20CFF882D}" type="datetime1">
              <a:rPr lang="en-US"/>
              <a:pPr>
                <a:defRPr/>
              </a:pPr>
              <a:t>6/8/2017</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141B6C7F-9646-41A5-B27C-5FEE78161F66}" type="slidenum">
              <a:rPr lang="en-US"/>
              <a:pPr>
                <a:defRPr/>
              </a:pPr>
              <a:t>‹#›</a:t>
            </a:fld>
            <a:endParaRPr lang="en-US" dirty="0"/>
          </a:p>
        </p:txBody>
      </p:sp>
    </p:spTree>
    <p:extLst>
      <p:ext uri="{BB962C8B-B14F-4D97-AF65-F5344CB8AC3E}">
        <p14:creationId xmlns:p14="http://schemas.microsoft.com/office/powerpoint/2010/main" val="3773646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fld id="{515EF897-220D-4C9A-9F12-B7FBD173EB9C}" type="datetime1">
              <a:rPr lang="en-US"/>
              <a:pPr>
                <a:defRPr/>
              </a:pPr>
              <a:t>6/8/2017</a:t>
            </a:fld>
            <a:endParaRPr lang="en-US" dirty="0"/>
          </a:p>
        </p:txBody>
      </p:sp>
      <p:sp>
        <p:nvSpPr>
          <p:cNvPr id="8" name="Footer Placeholder 7"/>
          <p:cNvSpPr>
            <a:spLocks noGrp="1"/>
          </p:cNvSpPr>
          <p:nvPr>
            <p:ph type="ftr" sz="quarter" idx="11"/>
          </p:nvPr>
        </p:nvSpPr>
        <p:spPr/>
        <p:txBody>
          <a:bodyPr/>
          <a:lstStyle>
            <a:lvl1pPr>
              <a:defRPr/>
            </a:lvl1pPr>
            <a:extLst/>
          </a:lstStyle>
          <a:p>
            <a:pPr>
              <a:defRPr/>
            </a:pPr>
            <a:endParaRPr lang="en-US"/>
          </a:p>
        </p:txBody>
      </p:sp>
      <p:sp>
        <p:nvSpPr>
          <p:cNvPr id="9" name="Slide Number Placeholder 8"/>
          <p:cNvSpPr>
            <a:spLocks noGrp="1"/>
          </p:cNvSpPr>
          <p:nvPr>
            <p:ph type="sldNum" sz="quarter" idx="12"/>
          </p:nvPr>
        </p:nvSpPr>
        <p:spPr/>
        <p:txBody>
          <a:bodyPr/>
          <a:lstStyle>
            <a:lvl1pPr>
              <a:defRPr/>
            </a:lvl1pPr>
            <a:extLst/>
          </a:lstStyle>
          <a:p>
            <a:pPr>
              <a:defRPr/>
            </a:pPr>
            <a:fld id="{5A1281C5-67A3-45D2-82C9-B5F1A3E4D279}" type="slidenum">
              <a:rPr lang="en-US"/>
              <a:pPr>
                <a:defRPr/>
              </a:pPr>
              <a:t>‹#›</a:t>
            </a:fld>
            <a:endParaRPr lang="en-US" dirty="0"/>
          </a:p>
        </p:txBody>
      </p:sp>
    </p:spTree>
    <p:extLst>
      <p:ext uri="{BB962C8B-B14F-4D97-AF65-F5344CB8AC3E}">
        <p14:creationId xmlns:p14="http://schemas.microsoft.com/office/powerpoint/2010/main" val="5220940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879BA14D-9F5A-4F94-B682-E69772163F3B}" type="datetime1">
              <a:rPr lang="en-US"/>
              <a:pPr>
                <a:defRPr/>
              </a:pPr>
              <a:t>6/8/2017</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a:p>
        </p:txBody>
      </p:sp>
      <p:sp>
        <p:nvSpPr>
          <p:cNvPr id="4" name="Slide Number Placeholder 17"/>
          <p:cNvSpPr>
            <a:spLocks noGrp="1"/>
          </p:cNvSpPr>
          <p:nvPr>
            <p:ph type="sldNum" sz="quarter" idx="12"/>
          </p:nvPr>
        </p:nvSpPr>
        <p:spPr/>
        <p:txBody>
          <a:bodyPr/>
          <a:lstStyle>
            <a:lvl1pPr>
              <a:defRPr/>
            </a:lvl1pPr>
          </a:lstStyle>
          <a:p>
            <a:pPr>
              <a:defRPr/>
            </a:pPr>
            <a:fld id="{88C10AF8-C932-4502-B1D2-A1549EBCDE4F}" type="slidenum">
              <a:rPr lang="en-US"/>
              <a:pPr>
                <a:defRPr/>
              </a:pPr>
              <a:t>‹#›</a:t>
            </a:fld>
            <a:endParaRPr lang="en-US" dirty="0"/>
          </a:p>
        </p:txBody>
      </p:sp>
    </p:spTree>
    <p:extLst>
      <p:ext uri="{BB962C8B-B14F-4D97-AF65-F5344CB8AC3E}">
        <p14:creationId xmlns:p14="http://schemas.microsoft.com/office/powerpoint/2010/main" val="1546495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481330"/>
            <a:ext cx="109728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EF3028CB-39F6-4B16-95B0-3EB8779F99E6}" type="datetime1">
              <a:rPr lang="en-US"/>
              <a:pPr>
                <a:defRPr/>
              </a:pPr>
              <a:t>6/8/2017</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321C8C93-C921-41B5-8FC4-07FD5B880905}" type="slidenum">
              <a:rPr lang="en-US"/>
              <a:pPr>
                <a:defRPr/>
              </a:pPr>
              <a:t>‹#›</a:t>
            </a:fld>
            <a:endParaRPr lang="en-US" dirty="0"/>
          </a:p>
        </p:txBody>
      </p:sp>
    </p:spTree>
    <p:extLst>
      <p:ext uri="{BB962C8B-B14F-4D97-AF65-F5344CB8AC3E}">
        <p14:creationId xmlns:p14="http://schemas.microsoft.com/office/powerpoint/2010/main" val="124335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5351" y="274641"/>
            <a:ext cx="236996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1"/>
            <a:ext cx="84328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fld id="{D54A5984-CC08-4133-BD94-219EF0D2D442}" type="datetime1">
              <a:rPr lang="en-US"/>
              <a:pPr>
                <a:defRPr/>
              </a:pPr>
              <a:t>6/8/2017</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a:p>
        </p:txBody>
      </p:sp>
      <p:sp>
        <p:nvSpPr>
          <p:cNvPr id="6" name="Slide Number Placeholder 17"/>
          <p:cNvSpPr>
            <a:spLocks noGrp="1"/>
          </p:cNvSpPr>
          <p:nvPr>
            <p:ph type="sldNum" sz="quarter" idx="12"/>
          </p:nvPr>
        </p:nvSpPr>
        <p:spPr/>
        <p:txBody>
          <a:bodyPr/>
          <a:lstStyle>
            <a:lvl1pPr>
              <a:defRPr/>
            </a:lvl1pPr>
          </a:lstStyle>
          <a:p>
            <a:pPr>
              <a:defRPr/>
            </a:pPr>
            <a:fld id="{E66B63C1-FAB1-46A7-A06F-B25F62233266}" type="slidenum">
              <a:rPr lang="en-US"/>
              <a:pPr>
                <a:defRPr/>
              </a:pPr>
              <a:t>‹#›</a:t>
            </a:fld>
            <a:endParaRPr lang="en-US" dirty="0"/>
          </a:p>
        </p:txBody>
      </p:sp>
    </p:spTree>
    <p:extLst>
      <p:ext uri="{BB962C8B-B14F-4D97-AF65-F5344CB8AC3E}">
        <p14:creationId xmlns:p14="http://schemas.microsoft.com/office/powerpoint/2010/main" val="18252565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10" name="Rectangle 9"/>
          <p:cNvSpPr/>
          <p:nvPr userDrawn="1"/>
        </p:nvSpPr>
        <p:spPr>
          <a:xfrm rot="10800000">
            <a:off x="-3" y="3180527"/>
            <a:ext cx="12192000" cy="330199"/>
          </a:xfrm>
          <a:prstGeom prst="rect">
            <a:avLst/>
          </a:prstGeom>
          <a:gradFill flip="none" rotWithShape="1">
            <a:gsLst>
              <a:gs pos="0">
                <a:schemeClr val="tx1">
                  <a:alpha val="7000"/>
                </a:schemeClr>
              </a:gs>
              <a:gs pos="100000">
                <a:schemeClr val="tx1">
                  <a:alpha val="0"/>
                </a:scheme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121835" y="1709740"/>
            <a:ext cx="9935632" cy="1579561"/>
          </a:xfrm>
        </p:spPr>
        <p:txBody>
          <a:bodyPr anchor="b">
            <a:normAutofit/>
          </a:bodyPr>
          <a:lstStyle>
            <a:lvl1pPr>
              <a:defRPr sz="4800"/>
            </a:lvl1pPr>
          </a:lstStyle>
          <a:p>
            <a:r>
              <a:rPr lang="en-US" dirty="0"/>
              <a:t>Click to edit Master title style</a:t>
            </a:r>
          </a:p>
        </p:txBody>
      </p:sp>
      <p:sp>
        <p:nvSpPr>
          <p:cNvPr id="3" name="Text Placeholder 2"/>
          <p:cNvSpPr>
            <a:spLocks noGrp="1"/>
          </p:cNvSpPr>
          <p:nvPr>
            <p:ph type="body" idx="1"/>
          </p:nvPr>
        </p:nvSpPr>
        <p:spPr>
          <a:xfrm>
            <a:off x="1121835" y="3749552"/>
            <a:ext cx="9935632" cy="1500187"/>
          </a:xfrm>
        </p:spPr>
        <p:txBody>
          <a:bodyPr/>
          <a:lstStyle>
            <a:lvl1pPr marL="0" indent="0" algn="r">
              <a:buNone/>
              <a:defRPr sz="2400" i="1">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grpSp>
        <p:nvGrpSpPr>
          <p:cNvPr id="9" name="Group 8"/>
          <p:cNvGrpSpPr/>
          <p:nvPr userDrawn="1"/>
        </p:nvGrpSpPr>
        <p:grpSpPr>
          <a:xfrm rot="10800000">
            <a:off x="0" y="3092366"/>
            <a:ext cx="12767936" cy="851958"/>
            <a:chOff x="-431952" y="1070526"/>
            <a:chExt cx="9575952" cy="851958"/>
          </a:xfrm>
        </p:grpSpPr>
        <p:cxnSp>
          <p:nvCxnSpPr>
            <p:cNvPr id="7" name="Straight Connector 6"/>
            <p:cNvCxnSpPr/>
            <p:nvPr userDrawn="1"/>
          </p:nvCxnSpPr>
          <p:spPr>
            <a:xfrm>
              <a:off x="0" y="1495425"/>
              <a:ext cx="9144000" cy="0"/>
            </a:xfrm>
            <a:prstGeom prst="line">
              <a:avLst/>
            </a:prstGeom>
            <a:ln w="38100">
              <a:gradFill flip="none" rotWithShape="1">
                <a:gsLst>
                  <a:gs pos="0">
                    <a:schemeClr val="bg2">
                      <a:lumMod val="40000"/>
                      <a:lumOff val="60000"/>
                    </a:schemeClr>
                  </a:gs>
                  <a:gs pos="100000">
                    <a:schemeClr val="accent2"/>
                  </a:gs>
                </a:gsLst>
                <a:lin ang="10800000" scaled="1"/>
                <a:tileRect/>
              </a:gradFill>
            </a:ln>
          </p:spPr>
          <p:style>
            <a:lnRef idx="1">
              <a:schemeClr val="accent1"/>
            </a:lnRef>
            <a:fillRef idx="0">
              <a:schemeClr val="accent1"/>
            </a:fillRef>
            <a:effectRef idx="0">
              <a:schemeClr val="accent1"/>
            </a:effectRef>
            <a:fontRef idx="minor">
              <a:schemeClr val="tx1"/>
            </a:fontRef>
          </p:style>
        </p:cxnSp>
        <p:sp>
          <p:nvSpPr>
            <p:cNvPr id="8" name="Rectangle 14"/>
            <p:cNvSpPr/>
            <p:nvPr userDrawn="1"/>
          </p:nvSpPr>
          <p:spPr>
            <a:xfrm rot="8100000">
              <a:off x="-431952" y="1070526"/>
              <a:ext cx="851960" cy="851958"/>
            </a:xfrm>
            <a:custGeom>
              <a:avLst/>
              <a:gdLst>
                <a:gd name="connsiteX0" fmla="*/ 0 w 2404463"/>
                <a:gd name="connsiteY0" fmla="*/ 0 h 2404463"/>
                <a:gd name="connsiteX1" fmla="*/ 2404463 w 2404463"/>
                <a:gd name="connsiteY1" fmla="*/ 0 h 2404463"/>
                <a:gd name="connsiteX2" fmla="*/ 2404463 w 2404463"/>
                <a:gd name="connsiteY2" fmla="*/ 2404463 h 2404463"/>
                <a:gd name="connsiteX3" fmla="*/ 0 w 2404463"/>
                <a:gd name="connsiteY3" fmla="*/ 2404463 h 2404463"/>
                <a:gd name="connsiteX4" fmla="*/ 0 w 2404463"/>
                <a:gd name="connsiteY4" fmla="*/ 0 h 2404463"/>
                <a:gd name="connsiteX0" fmla="*/ 0 w 2404463"/>
                <a:gd name="connsiteY0" fmla="*/ 0 h 2404463"/>
                <a:gd name="connsiteX1" fmla="*/ 2404463 w 2404463"/>
                <a:gd name="connsiteY1" fmla="*/ 0 h 2404463"/>
                <a:gd name="connsiteX2" fmla="*/ 0 w 2404463"/>
                <a:gd name="connsiteY2" fmla="*/ 2404463 h 2404463"/>
                <a:gd name="connsiteX3" fmla="*/ 0 w 2404463"/>
                <a:gd name="connsiteY3" fmla="*/ 0 h 2404463"/>
              </a:gdLst>
              <a:ahLst/>
              <a:cxnLst>
                <a:cxn ang="0">
                  <a:pos x="connsiteX0" y="connsiteY0"/>
                </a:cxn>
                <a:cxn ang="0">
                  <a:pos x="connsiteX1" y="connsiteY1"/>
                </a:cxn>
                <a:cxn ang="0">
                  <a:pos x="connsiteX2" y="connsiteY2"/>
                </a:cxn>
                <a:cxn ang="0">
                  <a:pos x="connsiteX3" y="connsiteY3"/>
                </a:cxn>
              </a:cxnLst>
              <a:rect l="l" t="t" r="r" b="b"/>
              <a:pathLst>
                <a:path w="2404463" h="2404463">
                  <a:moveTo>
                    <a:pt x="0" y="0"/>
                  </a:moveTo>
                  <a:lnTo>
                    <a:pt x="2404463" y="0"/>
                  </a:lnTo>
                  <a:lnTo>
                    <a:pt x="0" y="2404463"/>
                  </a:lnTo>
                  <a:lnTo>
                    <a:pt x="0" y="0"/>
                  </a:lnTo>
                  <a:close/>
                </a:path>
              </a:pathLst>
            </a:custGeom>
            <a:gradFill flip="none" rotWithShape="1">
              <a:gsLst>
                <a:gs pos="100000">
                  <a:srgbClr val="F1592A"/>
                </a:gs>
                <a:gs pos="0">
                  <a:srgbClr val="FAB252"/>
                </a:gs>
              </a:gsLst>
              <a:path path="circle">
                <a:fillToRect l="50000" t="50000" r="50000" b="50000"/>
              </a:path>
              <a:tileRect/>
            </a:gradFill>
            <a:ln>
              <a:noFill/>
            </a:ln>
            <a:effectLst>
              <a:outerShdw blurRad="152400" dist="38100" dir="2700000" algn="tl" rotWithShape="0">
                <a:prstClr val="black">
                  <a:alpha val="72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3631631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Freeform 12"/>
          <p:cNvSpPr>
            <a:spLocks/>
          </p:cNvSpPr>
          <p:nvPr/>
        </p:nvSpPr>
        <p:spPr bwMode="auto">
          <a:xfrm>
            <a:off x="665163" y="5943600"/>
            <a:ext cx="5430837" cy="922338"/>
          </a:xfrm>
          <a:custGeom>
            <a:avLst/>
            <a:gdLst>
              <a:gd name="T0" fmla="*/ 0 w 7485"/>
              <a:gd name="T1" fmla="*/ 0 h 337"/>
              <a:gd name="T2" fmla="*/ 5760 w 7485"/>
              <a:gd name="T3" fmla="*/ 0 h 337"/>
              <a:gd name="T4" fmla="*/ 5760 w 7485"/>
              <a:gd name="T5" fmla="*/ 528 h 337"/>
              <a:gd name="T6" fmla="*/ 48 w 7485"/>
              <a:gd name="T7" fmla="*/ 0 h 337"/>
              <a:gd name="T8" fmla="*/ 0 60000 65536"/>
              <a:gd name="T9" fmla="*/ 0 60000 65536"/>
              <a:gd name="T10" fmla="*/ 0 60000 65536"/>
              <a:gd name="T11" fmla="*/ 0 60000 65536"/>
              <a:gd name="T12" fmla="*/ 0 w 7485"/>
              <a:gd name="T13" fmla="*/ 0 h 337"/>
              <a:gd name="T14" fmla="*/ 7485 w 7485"/>
              <a:gd name="T15" fmla="*/ 337 h 337"/>
            </a:gdLst>
            <a:ahLst/>
            <a:cxnLst>
              <a:cxn ang="T8">
                <a:pos x="T0" y="T1"/>
              </a:cxn>
              <a:cxn ang="T9">
                <a:pos x="T2" y="T3"/>
              </a:cxn>
              <a:cxn ang="T10">
                <a:pos x="T4" y="T5"/>
              </a:cxn>
              <a:cxn ang="T11">
                <a:pos x="T6" y="T7"/>
              </a:cxn>
            </a:cxnLst>
            <a:rect l="T12" t="T13" r="T14" b="T15"/>
            <a:pathLst>
              <a:path w="7485" h="337">
                <a:moveTo>
                  <a:pt x="0" y="2"/>
                </a:moveTo>
                <a:lnTo>
                  <a:pt x="7485" y="337"/>
                </a:lnTo>
                <a:lnTo>
                  <a:pt x="5558" y="337"/>
                </a:lnTo>
                <a:lnTo>
                  <a:pt x="1" y="0"/>
                </a:lnTo>
              </a:path>
            </a:pathLst>
          </a:custGeom>
          <a:gradFill rotWithShape="1">
            <a:gsLst>
              <a:gs pos="0">
                <a:srgbClr val="A05900"/>
              </a:gs>
              <a:gs pos="50000">
                <a:srgbClr val="E68300"/>
              </a:gs>
              <a:gs pos="100000">
                <a:srgbClr val="FF9D00"/>
              </a:gs>
            </a:gsLst>
            <a:lin ang="18900000" scaled="1"/>
          </a:gra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1027" name="Freeform 11"/>
          <p:cNvSpPr>
            <a:spLocks/>
          </p:cNvSpPr>
          <p:nvPr/>
        </p:nvSpPr>
        <p:spPr bwMode="auto">
          <a:xfrm>
            <a:off x="647700" y="5938838"/>
            <a:ext cx="4921250" cy="933450"/>
          </a:xfrm>
          <a:custGeom>
            <a:avLst/>
            <a:gdLst>
              <a:gd name="T0" fmla="*/ 0 w 5591"/>
              <a:gd name="T1" fmla="*/ 0 h 588"/>
              <a:gd name="T2" fmla="*/ 5760 w 5591"/>
              <a:gd name="T3" fmla="*/ 0 h 588"/>
              <a:gd name="T4" fmla="*/ 5760 w 5591"/>
              <a:gd name="T5" fmla="*/ 528 h 588"/>
              <a:gd name="T6" fmla="*/ 48 w 5591"/>
              <a:gd name="T7" fmla="*/ 0 h 588"/>
              <a:gd name="T8" fmla="*/ 0 60000 65536"/>
              <a:gd name="T9" fmla="*/ 0 60000 65536"/>
              <a:gd name="T10" fmla="*/ 0 60000 65536"/>
              <a:gd name="T11" fmla="*/ 0 60000 65536"/>
              <a:gd name="T12" fmla="*/ 0 w 5591"/>
              <a:gd name="T13" fmla="*/ 0 h 588"/>
              <a:gd name="T14" fmla="*/ 5591 w 5591"/>
              <a:gd name="T15" fmla="*/ 588 h 588"/>
            </a:gdLst>
            <a:ahLst/>
            <a:cxnLst>
              <a:cxn ang="T8">
                <a:pos x="T0" y="T1"/>
              </a:cxn>
              <a:cxn ang="T9">
                <a:pos x="T2" y="T3"/>
              </a:cxn>
              <a:cxn ang="T10">
                <a:pos x="T4" y="T5"/>
              </a:cxn>
              <a:cxn ang="T11">
                <a:pos x="T6" y="T7"/>
              </a:cxn>
            </a:cxnLst>
            <a:rect l="T12" t="T13" r="T14" b="T15"/>
            <a:pathLst>
              <a:path w="5591" h="588">
                <a:moveTo>
                  <a:pt x="0" y="0"/>
                </a:moveTo>
                <a:lnTo>
                  <a:pt x="5591" y="585"/>
                </a:lnTo>
                <a:lnTo>
                  <a:pt x="4415" y="588"/>
                </a:lnTo>
                <a:lnTo>
                  <a:pt x="12" y="4"/>
                </a:lnTo>
              </a:path>
            </a:pathLst>
          </a:custGeom>
          <a:solidFill>
            <a:srgbClr val="92D05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14" name="Right Triangle 13"/>
          <p:cNvSpPr>
            <a:spLocks/>
          </p:cNvSpPr>
          <p:nvPr/>
        </p:nvSpPr>
        <p:spPr bwMode="auto">
          <a:xfrm>
            <a:off x="-8056" y="5791253"/>
            <a:ext cx="4536419" cy="1080868"/>
          </a:xfrm>
          <a:prstGeom prst="rtTriangle">
            <a:avLst/>
          </a:prstGeom>
          <a:solidFill>
            <a:schemeClr val="bg2">
              <a:lumMod val="50000"/>
            </a:schemeClr>
          </a:solid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solidFill>
                <a:prstClr val="white"/>
              </a:solidFill>
            </a:endParaRPr>
          </a:p>
        </p:txBody>
      </p:sp>
      <p:cxnSp>
        <p:nvCxnSpPr>
          <p:cNvPr id="15" name="Straight Connector 14"/>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609600" y="1481138"/>
            <a:ext cx="109728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 name="Date Placeholder 9"/>
          <p:cNvSpPr>
            <a:spLocks noGrp="1"/>
          </p:cNvSpPr>
          <p:nvPr>
            <p:ph type="dt" sz="half" idx="2"/>
          </p:nvPr>
        </p:nvSpPr>
        <p:spPr>
          <a:xfrm>
            <a:off x="8969375" y="6408738"/>
            <a:ext cx="2560638" cy="365125"/>
          </a:xfrm>
          <a:prstGeom prst="rect">
            <a:avLst/>
          </a:prstGeom>
        </p:spPr>
        <p:txBody>
          <a:bodyPr vert="horz" anchor="b"/>
          <a:lstStyle>
            <a:lvl1pPr algn="l" eaLnBrk="1" fontAlgn="auto" latinLnBrk="0" hangingPunct="1">
              <a:spcBef>
                <a:spcPts val="0"/>
              </a:spcBef>
              <a:spcAft>
                <a:spcPts val="0"/>
              </a:spcAft>
              <a:defRPr kumimoji="0" sz="1000" smtClean="0">
                <a:solidFill>
                  <a:prstClr val="black"/>
                </a:solidFill>
                <a:latin typeface="+mn-lt"/>
                <a:cs typeface="+mn-cs"/>
              </a:defRPr>
            </a:lvl1pPr>
            <a:extLst/>
          </a:lstStyle>
          <a:p>
            <a:pPr>
              <a:defRPr/>
            </a:pPr>
            <a:fld id="{FF015F57-04C1-4401-A29C-7875F0F5504D}" type="datetime1">
              <a:rPr lang="en-US"/>
              <a:pPr>
                <a:defRPr/>
              </a:pPr>
              <a:t>6/8/2017</a:t>
            </a:fld>
            <a:endParaRPr lang="en-US" dirty="0"/>
          </a:p>
        </p:txBody>
      </p:sp>
      <p:sp>
        <p:nvSpPr>
          <p:cNvPr id="22" name="Footer Placeholder 21"/>
          <p:cNvSpPr>
            <a:spLocks noGrp="1"/>
          </p:cNvSpPr>
          <p:nvPr>
            <p:ph type="ftr" sz="quarter" idx="3"/>
          </p:nvPr>
        </p:nvSpPr>
        <p:spPr>
          <a:xfrm>
            <a:off x="5840413" y="6408738"/>
            <a:ext cx="3133725" cy="365125"/>
          </a:xfrm>
          <a:prstGeom prst="rect">
            <a:avLst/>
          </a:prstGeom>
        </p:spPr>
        <p:txBody>
          <a:bodyPr vert="horz" anchor="b"/>
          <a:lstStyle>
            <a:lvl1pPr algn="r" eaLnBrk="1" fontAlgn="auto" latinLnBrk="0" hangingPunct="1">
              <a:spcBef>
                <a:spcPts val="0"/>
              </a:spcBef>
              <a:spcAft>
                <a:spcPts val="0"/>
              </a:spcAft>
              <a:defRPr kumimoji="0" sz="1000" dirty="0">
                <a:solidFill>
                  <a:prstClr val="black"/>
                </a:solidFill>
                <a:latin typeface="+mn-lt"/>
                <a:cs typeface="+mn-cs"/>
              </a:defRPr>
            </a:lvl1pPr>
            <a:extLst/>
          </a:lstStyle>
          <a:p>
            <a:pPr>
              <a:defRPr/>
            </a:pPr>
            <a:endParaRPr lang="en-US"/>
          </a:p>
        </p:txBody>
      </p:sp>
      <p:sp>
        <p:nvSpPr>
          <p:cNvPr id="18" name="Slide Number Placeholder 17"/>
          <p:cNvSpPr>
            <a:spLocks noGrp="1"/>
          </p:cNvSpPr>
          <p:nvPr>
            <p:ph type="sldNum" sz="quarter" idx="4"/>
          </p:nvPr>
        </p:nvSpPr>
        <p:spPr>
          <a:xfrm>
            <a:off x="11530013" y="6408738"/>
            <a:ext cx="487362" cy="365125"/>
          </a:xfrm>
          <a:prstGeom prst="rect">
            <a:avLst/>
          </a:prstGeom>
        </p:spPr>
        <p:txBody>
          <a:bodyPr vert="horz" anchor="b"/>
          <a:lstStyle>
            <a:lvl1pPr algn="r" eaLnBrk="1" fontAlgn="auto" latinLnBrk="0" hangingPunct="1">
              <a:spcBef>
                <a:spcPts val="0"/>
              </a:spcBef>
              <a:spcAft>
                <a:spcPts val="0"/>
              </a:spcAft>
              <a:defRPr kumimoji="0" sz="1000" b="0" smtClean="0">
                <a:solidFill>
                  <a:prstClr val="black"/>
                </a:solidFill>
                <a:latin typeface="+mn-lt"/>
                <a:cs typeface="+mn-cs"/>
              </a:defRPr>
            </a:lvl1pPr>
            <a:extLst/>
          </a:lstStyle>
          <a:p>
            <a:pPr>
              <a:defRPr/>
            </a:pPr>
            <a:fld id="{877D2611-BCA9-47E8-BFA2-91E49D77D8C3}" type="slidenum">
              <a:rPr lang="en-US"/>
              <a:pPr>
                <a:defRPr/>
              </a:pPr>
              <a:t>‹#›</a:t>
            </a:fld>
            <a:endParaRPr lang="en-US" dirty="0"/>
          </a:p>
        </p:txBody>
      </p:sp>
      <p:pic>
        <p:nvPicPr>
          <p:cNvPr id="11" name="Picture 3"/>
          <p:cNvPicPr>
            <a:picLocks noChangeAspect="1" noChangeArrowheads="1"/>
          </p:cNvPicPr>
          <p:nvPr/>
        </p:nvPicPr>
        <p:blipFill>
          <a:blip r:embed="rId9" cstate="print"/>
          <a:srcRect/>
          <a:stretch>
            <a:fillRect/>
          </a:stretch>
        </p:blipFill>
        <p:spPr bwMode="auto">
          <a:xfrm>
            <a:off x="101600" y="6324601"/>
            <a:ext cx="1219200" cy="3714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 bg1="lt1" tx1="dk1" bg2="lt2" tx2="dk2" accent1="accent1" accent2="accent2" accent3="accent3" accent4="accent4" accent5="accent5" accent6="accent6" hlink="hlink" folHlink="folHlink"/>
  <p:sldLayoutIdLst>
    <p:sldLayoutId id="2147483673" r:id="rId1"/>
    <p:sldLayoutId id="2147483669" r:id="rId2"/>
    <p:sldLayoutId id="2147483674" r:id="rId3"/>
    <p:sldLayoutId id="2147483670" r:id="rId4"/>
    <p:sldLayoutId id="2147483671" r:id="rId5"/>
    <p:sldLayoutId id="2147483672" r:id="rId6"/>
    <p:sldLayoutId id="2147483676" r:id="rId7"/>
  </p:sldLayoutIdLst>
  <p:hf hdr="0" ftr="0" dt="0"/>
  <p:txStyles>
    <p:titleStyle>
      <a:lvl1pPr algn="l" rtl="0" eaLnBrk="1" fontAlgn="base" hangingPunct="1">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1" fontAlgn="base" hangingPunct="1">
        <a:spcBef>
          <a:spcPct val="0"/>
        </a:spcBef>
        <a:spcAft>
          <a:spcPct val="0"/>
        </a:spcAft>
        <a:defRPr sz="4100" b="1">
          <a:solidFill>
            <a:schemeClr val="tx2"/>
          </a:solidFill>
          <a:latin typeface="Lucida Sans Unicode" pitchFamily="34" charset="0"/>
        </a:defRPr>
      </a:lvl2pPr>
      <a:lvl3pPr algn="l" rtl="0" eaLnBrk="1" fontAlgn="base" hangingPunct="1">
        <a:spcBef>
          <a:spcPct val="0"/>
        </a:spcBef>
        <a:spcAft>
          <a:spcPct val="0"/>
        </a:spcAft>
        <a:defRPr sz="4100" b="1">
          <a:solidFill>
            <a:schemeClr val="tx2"/>
          </a:solidFill>
          <a:latin typeface="Lucida Sans Unicode" pitchFamily="34" charset="0"/>
        </a:defRPr>
      </a:lvl3pPr>
      <a:lvl4pPr algn="l" rtl="0" eaLnBrk="1" fontAlgn="base" hangingPunct="1">
        <a:spcBef>
          <a:spcPct val="0"/>
        </a:spcBef>
        <a:spcAft>
          <a:spcPct val="0"/>
        </a:spcAft>
        <a:defRPr sz="4100" b="1">
          <a:solidFill>
            <a:schemeClr val="tx2"/>
          </a:solidFill>
          <a:latin typeface="Lucida Sans Unicode" pitchFamily="34" charset="0"/>
        </a:defRPr>
      </a:lvl4pPr>
      <a:lvl5pPr algn="l" rtl="0" eaLnBrk="1" fontAlgn="base" hangingPunct="1">
        <a:spcBef>
          <a:spcPct val="0"/>
        </a:spcBef>
        <a:spcAft>
          <a:spcPct val="0"/>
        </a:spcAft>
        <a:defRPr sz="4100" b="1">
          <a:solidFill>
            <a:schemeClr val="tx2"/>
          </a:solidFill>
          <a:latin typeface="Lucida Sans Unicode" pitchFamily="34" charset="0"/>
        </a:defRPr>
      </a:lvl5pPr>
      <a:lvl6pPr marL="457200" algn="l" rtl="0" eaLnBrk="1" fontAlgn="base" hangingPunct="1">
        <a:spcBef>
          <a:spcPct val="0"/>
        </a:spcBef>
        <a:spcAft>
          <a:spcPct val="0"/>
        </a:spcAft>
        <a:defRPr sz="4100" b="1">
          <a:solidFill>
            <a:schemeClr val="tx2"/>
          </a:solidFill>
          <a:latin typeface="Lucida Sans Unicode" pitchFamily="34" charset="0"/>
        </a:defRPr>
      </a:lvl6pPr>
      <a:lvl7pPr marL="914400" algn="l" rtl="0" eaLnBrk="1" fontAlgn="base" hangingPunct="1">
        <a:spcBef>
          <a:spcPct val="0"/>
        </a:spcBef>
        <a:spcAft>
          <a:spcPct val="0"/>
        </a:spcAft>
        <a:defRPr sz="4100" b="1">
          <a:solidFill>
            <a:schemeClr val="tx2"/>
          </a:solidFill>
          <a:latin typeface="Lucida Sans Unicode" pitchFamily="34" charset="0"/>
        </a:defRPr>
      </a:lvl7pPr>
      <a:lvl8pPr marL="1371600" algn="l" rtl="0" eaLnBrk="1" fontAlgn="base" hangingPunct="1">
        <a:spcBef>
          <a:spcPct val="0"/>
        </a:spcBef>
        <a:spcAft>
          <a:spcPct val="0"/>
        </a:spcAft>
        <a:defRPr sz="4100" b="1">
          <a:solidFill>
            <a:schemeClr val="tx2"/>
          </a:solidFill>
          <a:latin typeface="Lucida Sans Unicode" pitchFamily="34" charset="0"/>
        </a:defRPr>
      </a:lvl8pPr>
      <a:lvl9pPr marL="1828800" algn="l" rtl="0" eaLnBrk="1" fontAlgn="base" hangingPunct="1">
        <a:spcBef>
          <a:spcPct val="0"/>
        </a:spcBef>
        <a:spcAft>
          <a:spcPct val="0"/>
        </a:spcAft>
        <a:defRPr sz="4100" b="1">
          <a:solidFill>
            <a:schemeClr val="tx2"/>
          </a:solidFill>
          <a:latin typeface="Lucida Sans Unicode" pitchFamily="34" charset="0"/>
        </a:defRPr>
      </a:lvl9pPr>
      <a:extLst/>
    </p:titleStyle>
    <p:bodyStyle>
      <a:lvl1pPr marL="365125" indent="-255588" algn="l" rtl="0" eaLnBrk="1" fontAlgn="base" hangingPunct="1">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1" fontAlgn="base" hangingPunct="1">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1" fontAlgn="base" hangingPunct="1">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1" fontAlgn="base" hangingPunct="1">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1" fontAlgn="base" hangingPunct="1">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hyperlink" Target="mailto:alan.tucker@ed.gov"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image" Target="../media/image13.png"/><Relationship Id="rId5" Type="http://schemas.openxmlformats.org/officeDocument/2006/relationships/hyperlink" Target="mailto:john.lemaster@ed.gov" TargetMode="External"/><Relationship Id="rId4" Type="http://schemas.openxmlformats.org/officeDocument/2006/relationships/hyperlink" Target="mailto:LCondelli@air.org"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09368" y="707924"/>
            <a:ext cx="10068232" cy="2536721"/>
          </a:xfrm>
        </p:spPr>
        <p:txBody>
          <a:bodyPr>
            <a:normAutofit fontScale="90000"/>
          </a:bodyPr>
          <a:lstStyle/>
          <a:p>
            <a:r>
              <a:rPr lang="en-US" dirty="0">
                <a:effectLst/>
              </a:rPr>
              <a:t>LEAP Again: Updates and Training of Trainers on WIOA Accountability</a:t>
            </a:r>
            <a:r>
              <a:rPr lang="en-US" dirty="0"/>
              <a:t/>
            </a:r>
            <a:br>
              <a:rPr lang="en-US" dirty="0"/>
            </a:br>
            <a:endParaRPr lang="en-US" dirty="0"/>
          </a:p>
        </p:txBody>
      </p:sp>
      <p:sp>
        <p:nvSpPr>
          <p:cNvPr id="3" name="Subtitle 2"/>
          <p:cNvSpPr>
            <a:spLocks noGrp="1"/>
          </p:cNvSpPr>
          <p:nvPr>
            <p:ph type="subTitle" idx="1"/>
          </p:nvPr>
        </p:nvSpPr>
        <p:spPr>
          <a:xfrm>
            <a:off x="707923" y="2713702"/>
            <a:ext cx="10822090" cy="2256504"/>
          </a:xfrm>
        </p:spPr>
        <p:txBody>
          <a:bodyPr/>
          <a:lstStyle/>
          <a:p>
            <a:r>
              <a:rPr lang="en-US" dirty="0" smtClean="0"/>
              <a:t>Larry Condelli &amp; Amanda Duffy</a:t>
            </a:r>
          </a:p>
          <a:p>
            <a:r>
              <a:rPr lang="en-US" dirty="0" smtClean="0"/>
              <a:t>American Institutes for Research</a:t>
            </a:r>
          </a:p>
          <a:p>
            <a:r>
              <a:rPr lang="en-US" dirty="0" smtClean="0"/>
              <a:t>National Reporting System Support Project</a:t>
            </a:r>
          </a:p>
          <a:p>
            <a:r>
              <a:rPr lang="en-US" dirty="0" smtClean="0"/>
              <a:t>Presented at the Adult Education State Directors’ Meeting</a:t>
            </a:r>
          </a:p>
          <a:p>
            <a:r>
              <a:rPr lang="en-US" dirty="0" smtClean="0"/>
              <a:t>June X, 2017</a:t>
            </a:r>
          </a:p>
        </p:txBody>
      </p:sp>
      <p:sp>
        <p:nvSpPr>
          <p:cNvPr id="4" name="Slide Number Placeholder 3"/>
          <p:cNvSpPr>
            <a:spLocks noGrp="1"/>
          </p:cNvSpPr>
          <p:nvPr>
            <p:ph type="sldNum" sz="quarter" idx="12"/>
          </p:nvPr>
        </p:nvSpPr>
        <p:spPr/>
        <p:txBody>
          <a:bodyPr/>
          <a:lstStyle/>
          <a:p>
            <a:pPr>
              <a:defRPr/>
            </a:pPr>
            <a:fld id="{A08A7092-1AAC-4511-B858-B5345FD6877D}" type="slidenum">
              <a:rPr lang="en-US" smtClean="0"/>
              <a:pPr>
                <a:defRPr/>
              </a:pPr>
              <a:t>1</a:t>
            </a:fld>
            <a:endParaRPr lang="en-US" dirty="0"/>
          </a:p>
        </p:txBody>
      </p:sp>
    </p:spTree>
    <p:extLst>
      <p:ext uri="{BB962C8B-B14F-4D97-AF65-F5344CB8AC3E}">
        <p14:creationId xmlns:p14="http://schemas.microsoft.com/office/powerpoint/2010/main" val="17718587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angle 35"/>
          <p:cNvSpPr/>
          <p:nvPr/>
        </p:nvSpPr>
        <p:spPr>
          <a:xfrm>
            <a:off x="6951626" y="1963918"/>
            <a:ext cx="5120454" cy="426996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3" name="Title 2"/>
          <p:cNvSpPr>
            <a:spLocks noGrp="1"/>
          </p:cNvSpPr>
          <p:nvPr>
            <p:ph type="title"/>
          </p:nvPr>
        </p:nvSpPr>
        <p:spPr>
          <a:xfrm>
            <a:off x="622091" y="41223"/>
            <a:ext cx="10972800" cy="1143000"/>
          </a:xfrm>
        </p:spPr>
        <p:txBody>
          <a:bodyPr>
            <a:normAutofit fontScale="90000"/>
          </a:bodyPr>
          <a:lstStyle/>
          <a:p>
            <a:r>
              <a:rPr lang="en-US" sz="4600" dirty="0" smtClean="0"/>
              <a:t>Periods of Participation (POP) </a:t>
            </a:r>
            <a:r>
              <a:rPr lang="en-US" dirty="0" smtClean="0"/>
              <a:t/>
            </a:r>
            <a:br>
              <a:rPr lang="en-US" dirty="0" smtClean="0"/>
            </a:br>
            <a:r>
              <a:rPr lang="en-US" sz="3600" dirty="0" smtClean="0"/>
              <a:t>MSG Indicator Example</a:t>
            </a:r>
            <a:endParaRPr lang="en-US" sz="3600" dirty="0"/>
          </a:p>
        </p:txBody>
      </p:sp>
      <p:sp>
        <p:nvSpPr>
          <p:cNvPr id="4" name="Slide Number Placeholder 3"/>
          <p:cNvSpPr>
            <a:spLocks noGrp="1"/>
          </p:cNvSpPr>
          <p:nvPr>
            <p:ph type="sldNum" sz="quarter" idx="4294967295"/>
          </p:nvPr>
        </p:nvSpPr>
        <p:spPr>
          <a:xfrm>
            <a:off x="11529696" y="6407945"/>
            <a:ext cx="487680" cy="365125"/>
          </a:xfrm>
          <a:prstGeom prst="rect">
            <a:avLst/>
          </a:prstGeom>
        </p:spPr>
        <p:txBody>
          <a:bodyPr/>
          <a:lstStyle/>
          <a:p>
            <a:pPr>
              <a:defRPr/>
            </a:pPr>
            <a:fld id="{5A90BB0D-69F2-4B7E-8D7F-C378C45B9FF1}" type="slidenum">
              <a:rPr lang="en-US" smtClean="0"/>
              <a:pPr>
                <a:defRPr/>
              </a:pPr>
              <a:t>10</a:t>
            </a:fld>
            <a:endParaRPr lang="en-US" dirty="0"/>
          </a:p>
        </p:txBody>
      </p:sp>
      <p:sp>
        <p:nvSpPr>
          <p:cNvPr id="6" name="Rectangle 5"/>
          <p:cNvSpPr/>
          <p:nvPr/>
        </p:nvSpPr>
        <p:spPr>
          <a:xfrm>
            <a:off x="719528" y="1963918"/>
            <a:ext cx="6220918" cy="426996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7" name="TextBox 6"/>
          <p:cNvSpPr txBox="1"/>
          <p:nvPr/>
        </p:nvSpPr>
        <p:spPr>
          <a:xfrm>
            <a:off x="659876" y="5783188"/>
            <a:ext cx="914400" cy="369332"/>
          </a:xfrm>
          <a:prstGeom prst="rect">
            <a:avLst/>
          </a:prstGeom>
          <a:noFill/>
        </p:spPr>
        <p:txBody>
          <a:bodyPr wrap="square" rtlCol="0">
            <a:spAutoFit/>
          </a:bodyPr>
          <a:lstStyle/>
          <a:p>
            <a:r>
              <a:rPr lang="en-US" dirty="0" smtClean="0">
                <a:solidFill>
                  <a:srgbClr val="002060"/>
                </a:solidFill>
              </a:rPr>
              <a:t>Jul 1</a:t>
            </a:r>
            <a:r>
              <a:rPr lang="en-US" baseline="30000" dirty="0" smtClean="0">
                <a:solidFill>
                  <a:srgbClr val="002060"/>
                </a:solidFill>
              </a:rPr>
              <a:t>st</a:t>
            </a:r>
            <a:r>
              <a:rPr lang="en-US" dirty="0" smtClean="0">
                <a:solidFill>
                  <a:srgbClr val="002060"/>
                </a:solidFill>
              </a:rPr>
              <a:t> </a:t>
            </a:r>
            <a:endParaRPr lang="en-US" dirty="0">
              <a:solidFill>
                <a:srgbClr val="002060"/>
              </a:solidFill>
            </a:endParaRPr>
          </a:p>
        </p:txBody>
      </p:sp>
      <p:sp>
        <p:nvSpPr>
          <p:cNvPr id="8" name="TextBox 7"/>
          <p:cNvSpPr txBox="1"/>
          <p:nvPr/>
        </p:nvSpPr>
        <p:spPr>
          <a:xfrm>
            <a:off x="5854973" y="5864546"/>
            <a:ext cx="1055493" cy="369332"/>
          </a:xfrm>
          <a:prstGeom prst="rect">
            <a:avLst/>
          </a:prstGeom>
          <a:noFill/>
        </p:spPr>
        <p:txBody>
          <a:bodyPr wrap="square" rtlCol="0">
            <a:spAutoFit/>
          </a:bodyPr>
          <a:lstStyle/>
          <a:p>
            <a:r>
              <a:rPr lang="en-US" dirty="0" smtClean="0">
                <a:solidFill>
                  <a:srgbClr val="002060"/>
                </a:solidFill>
              </a:rPr>
              <a:t>Jun 30</a:t>
            </a:r>
            <a:r>
              <a:rPr lang="en-US" baseline="30000" dirty="0" smtClean="0">
                <a:solidFill>
                  <a:srgbClr val="002060"/>
                </a:solidFill>
              </a:rPr>
              <a:t>th</a:t>
            </a:r>
            <a:r>
              <a:rPr lang="en-US" dirty="0" smtClean="0">
                <a:solidFill>
                  <a:srgbClr val="002060"/>
                </a:solidFill>
              </a:rPr>
              <a:t> </a:t>
            </a:r>
            <a:endParaRPr lang="en-US" dirty="0">
              <a:solidFill>
                <a:srgbClr val="002060"/>
              </a:solidFill>
            </a:endParaRPr>
          </a:p>
        </p:txBody>
      </p:sp>
      <p:sp>
        <p:nvSpPr>
          <p:cNvPr id="9" name="Oval 8"/>
          <p:cNvSpPr/>
          <p:nvPr/>
        </p:nvSpPr>
        <p:spPr>
          <a:xfrm>
            <a:off x="783210" y="1327923"/>
            <a:ext cx="405353" cy="386499"/>
          </a:xfrm>
          <a:prstGeom prst="ellipse">
            <a:avLst/>
          </a:prstGeom>
          <a:solidFill>
            <a:srgbClr val="2CD470"/>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0" name="Oval 9"/>
          <p:cNvSpPr/>
          <p:nvPr/>
        </p:nvSpPr>
        <p:spPr>
          <a:xfrm>
            <a:off x="4422427" y="1304828"/>
            <a:ext cx="405353" cy="386499"/>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12" name="TextBox 11"/>
          <p:cNvSpPr txBox="1"/>
          <p:nvPr/>
        </p:nvSpPr>
        <p:spPr>
          <a:xfrm>
            <a:off x="1441672" y="1406050"/>
            <a:ext cx="2947448" cy="369332"/>
          </a:xfrm>
          <a:prstGeom prst="rect">
            <a:avLst/>
          </a:prstGeom>
          <a:noFill/>
        </p:spPr>
        <p:txBody>
          <a:bodyPr wrap="square" rtlCol="0">
            <a:spAutoFit/>
          </a:bodyPr>
          <a:lstStyle/>
          <a:p>
            <a:r>
              <a:rPr lang="en-US" dirty="0" smtClean="0"/>
              <a:t>Program Entry/ Reentry</a:t>
            </a:r>
            <a:endParaRPr lang="en-US" dirty="0"/>
          </a:p>
        </p:txBody>
      </p:sp>
      <p:sp>
        <p:nvSpPr>
          <p:cNvPr id="13" name="TextBox 12"/>
          <p:cNvSpPr txBox="1"/>
          <p:nvPr/>
        </p:nvSpPr>
        <p:spPr>
          <a:xfrm>
            <a:off x="5084032" y="1317587"/>
            <a:ext cx="3816128" cy="646331"/>
          </a:xfrm>
          <a:prstGeom prst="rect">
            <a:avLst/>
          </a:prstGeom>
          <a:noFill/>
        </p:spPr>
        <p:txBody>
          <a:bodyPr wrap="square" rtlCol="0">
            <a:spAutoFit/>
          </a:bodyPr>
          <a:lstStyle/>
          <a:p>
            <a:r>
              <a:rPr lang="en-US" dirty="0" smtClean="0"/>
              <a:t>Program Exit </a:t>
            </a:r>
          </a:p>
          <a:p>
            <a:r>
              <a:rPr lang="en-US" dirty="0" smtClean="0"/>
              <a:t>(90 days since last service)</a:t>
            </a:r>
            <a:endParaRPr lang="en-US" dirty="0"/>
          </a:p>
        </p:txBody>
      </p:sp>
      <p:sp>
        <p:nvSpPr>
          <p:cNvPr id="27" name="TextBox 26"/>
          <p:cNvSpPr txBox="1"/>
          <p:nvPr/>
        </p:nvSpPr>
        <p:spPr>
          <a:xfrm>
            <a:off x="1699155" y="2062005"/>
            <a:ext cx="919114" cy="369332"/>
          </a:xfrm>
          <a:prstGeom prst="rect">
            <a:avLst/>
          </a:prstGeom>
          <a:noFill/>
        </p:spPr>
        <p:txBody>
          <a:bodyPr wrap="square" rtlCol="0">
            <a:spAutoFit/>
          </a:bodyPr>
          <a:lstStyle/>
          <a:p>
            <a:pPr algn="ctr"/>
            <a:r>
              <a:rPr lang="en-US" dirty="0" err="1" smtClean="0"/>
              <a:t>PoP</a:t>
            </a:r>
            <a:r>
              <a:rPr lang="en-US" dirty="0" smtClean="0"/>
              <a:t> </a:t>
            </a:r>
            <a:endParaRPr lang="en-US" dirty="0"/>
          </a:p>
        </p:txBody>
      </p:sp>
      <p:sp>
        <p:nvSpPr>
          <p:cNvPr id="31" name="TextBox 30"/>
          <p:cNvSpPr txBox="1"/>
          <p:nvPr/>
        </p:nvSpPr>
        <p:spPr>
          <a:xfrm>
            <a:off x="1259176" y="4672830"/>
            <a:ext cx="1674443" cy="830997"/>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pPr algn="ctr"/>
            <a:r>
              <a:rPr lang="en-US" sz="1600" dirty="0" smtClean="0">
                <a:solidFill>
                  <a:schemeClr val="tx1"/>
                </a:solidFill>
              </a:rPr>
              <a:t>MSG Reported for </a:t>
            </a:r>
          </a:p>
          <a:p>
            <a:pPr algn="ctr"/>
            <a:r>
              <a:rPr lang="en-US" sz="1600" dirty="0" smtClean="0">
                <a:solidFill>
                  <a:schemeClr val="tx1"/>
                </a:solidFill>
              </a:rPr>
              <a:t>PY 2016</a:t>
            </a:r>
          </a:p>
        </p:txBody>
      </p:sp>
      <p:sp>
        <p:nvSpPr>
          <p:cNvPr id="33" name="TextBox 32"/>
          <p:cNvSpPr txBox="1"/>
          <p:nvPr/>
        </p:nvSpPr>
        <p:spPr>
          <a:xfrm>
            <a:off x="4515098" y="4694403"/>
            <a:ext cx="2260455" cy="584775"/>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pPr algn="ctr"/>
            <a:r>
              <a:rPr lang="en-US" sz="1600" dirty="0">
                <a:solidFill>
                  <a:schemeClr val="tx1"/>
                </a:solidFill>
              </a:rPr>
              <a:t>MSG Reported for </a:t>
            </a:r>
          </a:p>
          <a:p>
            <a:pPr algn="ctr"/>
            <a:r>
              <a:rPr lang="en-US" sz="1600" dirty="0">
                <a:solidFill>
                  <a:schemeClr val="tx1"/>
                </a:solidFill>
              </a:rPr>
              <a:t>PY 2016</a:t>
            </a:r>
          </a:p>
        </p:txBody>
      </p:sp>
      <p:sp>
        <p:nvSpPr>
          <p:cNvPr id="2" name="Right Arrow 1"/>
          <p:cNvSpPr/>
          <p:nvPr/>
        </p:nvSpPr>
        <p:spPr>
          <a:xfrm>
            <a:off x="734517" y="5559551"/>
            <a:ext cx="6175949" cy="2266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1483909" y="2659274"/>
            <a:ext cx="1354316" cy="461665"/>
          </a:xfrm>
          <a:prstGeom prst="rect">
            <a:avLst/>
          </a:prstGeom>
          <a:noFill/>
        </p:spPr>
        <p:txBody>
          <a:bodyPr wrap="square" rtlCol="0">
            <a:spAutoFit/>
          </a:bodyPr>
          <a:lstStyle/>
          <a:p>
            <a:pPr algn="ctr"/>
            <a:r>
              <a:rPr lang="en-US" sz="1200" dirty="0" smtClean="0"/>
              <a:t>12+ Contact Hours</a:t>
            </a:r>
            <a:endParaRPr lang="en-US" sz="1200" dirty="0"/>
          </a:p>
        </p:txBody>
      </p:sp>
      <p:sp>
        <p:nvSpPr>
          <p:cNvPr id="34" name="TextBox 33"/>
          <p:cNvSpPr txBox="1"/>
          <p:nvPr/>
        </p:nvSpPr>
        <p:spPr>
          <a:xfrm>
            <a:off x="5084032" y="2692895"/>
            <a:ext cx="1354316" cy="461665"/>
          </a:xfrm>
          <a:prstGeom prst="rect">
            <a:avLst/>
          </a:prstGeom>
          <a:noFill/>
        </p:spPr>
        <p:txBody>
          <a:bodyPr wrap="square" rtlCol="0">
            <a:spAutoFit/>
          </a:bodyPr>
          <a:lstStyle/>
          <a:p>
            <a:pPr algn="ctr"/>
            <a:r>
              <a:rPr lang="en-US" sz="1200" dirty="0" smtClean="0"/>
              <a:t>12+ Contact Hours</a:t>
            </a:r>
            <a:endParaRPr lang="en-US" sz="1200" dirty="0"/>
          </a:p>
        </p:txBody>
      </p:sp>
      <p:sp>
        <p:nvSpPr>
          <p:cNvPr id="35" name="Right Arrow 34"/>
          <p:cNvSpPr/>
          <p:nvPr/>
        </p:nvSpPr>
        <p:spPr>
          <a:xfrm>
            <a:off x="6990412" y="5541545"/>
            <a:ext cx="5046689" cy="274640"/>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37" name="TextBox 36"/>
          <p:cNvSpPr txBox="1"/>
          <p:nvPr/>
        </p:nvSpPr>
        <p:spPr>
          <a:xfrm>
            <a:off x="6988223" y="5860636"/>
            <a:ext cx="914400" cy="369332"/>
          </a:xfrm>
          <a:prstGeom prst="rect">
            <a:avLst/>
          </a:prstGeom>
          <a:noFill/>
        </p:spPr>
        <p:txBody>
          <a:bodyPr wrap="square" rtlCol="0">
            <a:spAutoFit/>
          </a:bodyPr>
          <a:lstStyle/>
          <a:p>
            <a:r>
              <a:rPr lang="en-US" dirty="0" smtClean="0">
                <a:solidFill>
                  <a:srgbClr val="002060"/>
                </a:solidFill>
              </a:rPr>
              <a:t>Jul 1</a:t>
            </a:r>
            <a:r>
              <a:rPr lang="en-US" baseline="30000" dirty="0" smtClean="0">
                <a:solidFill>
                  <a:srgbClr val="002060"/>
                </a:solidFill>
              </a:rPr>
              <a:t>st</a:t>
            </a:r>
            <a:r>
              <a:rPr lang="en-US" dirty="0" smtClean="0">
                <a:solidFill>
                  <a:srgbClr val="002060"/>
                </a:solidFill>
              </a:rPr>
              <a:t> </a:t>
            </a:r>
            <a:endParaRPr lang="en-US" dirty="0">
              <a:solidFill>
                <a:srgbClr val="002060"/>
              </a:solidFill>
            </a:endParaRPr>
          </a:p>
        </p:txBody>
      </p:sp>
      <p:sp>
        <p:nvSpPr>
          <p:cNvPr id="38" name="TextBox 37"/>
          <p:cNvSpPr txBox="1"/>
          <p:nvPr/>
        </p:nvSpPr>
        <p:spPr>
          <a:xfrm>
            <a:off x="11163985" y="5837063"/>
            <a:ext cx="1157926" cy="369332"/>
          </a:xfrm>
          <a:prstGeom prst="rect">
            <a:avLst/>
          </a:prstGeom>
          <a:noFill/>
        </p:spPr>
        <p:txBody>
          <a:bodyPr wrap="square" rtlCol="0">
            <a:spAutoFit/>
          </a:bodyPr>
          <a:lstStyle/>
          <a:p>
            <a:r>
              <a:rPr lang="en-US" dirty="0" smtClean="0">
                <a:solidFill>
                  <a:srgbClr val="002060"/>
                </a:solidFill>
              </a:rPr>
              <a:t>Jun 30</a:t>
            </a:r>
            <a:r>
              <a:rPr lang="en-US" baseline="30000" dirty="0" smtClean="0">
                <a:solidFill>
                  <a:srgbClr val="002060"/>
                </a:solidFill>
              </a:rPr>
              <a:t>th</a:t>
            </a:r>
            <a:r>
              <a:rPr lang="en-US" dirty="0" smtClean="0">
                <a:solidFill>
                  <a:srgbClr val="002060"/>
                </a:solidFill>
              </a:rPr>
              <a:t> </a:t>
            </a:r>
            <a:endParaRPr lang="en-US" dirty="0">
              <a:solidFill>
                <a:srgbClr val="002060"/>
              </a:solidFill>
            </a:endParaRPr>
          </a:p>
        </p:txBody>
      </p:sp>
      <p:sp>
        <p:nvSpPr>
          <p:cNvPr id="39" name="TextBox 38"/>
          <p:cNvSpPr txBox="1"/>
          <p:nvPr/>
        </p:nvSpPr>
        <p:spPr>
          <a:xfrm>
            <a:off x="3474720" y="5783188"/>
            <a:ext cx="1150383" cy="369332"/>
          </a:xfrm>
          <a:prstGeom prst="rect">
            <a:avLst/>
          </a:prstGeom>
          <a:noFill/>
        </p:spPr>
        <p:txBody>
          <a:bodyPr wrap="square" rtlCol="0">
            <a:spAutoFit/>
          </a:bodyPr>
          <a:lstStyle/>
          <a:p>
            <a:r>
              <a:rPr lang="en-US" dirty="0" smtClean="0">
                <a:solidFill>
                  <a:srgbClr val="002060"/>
                </a:solidFill>
              </a:rPr>
              <a:t>PY 2016</a:t>
            </a:r>
            <a:endParaRPr lang="en-US" dirty="0">
              <a:solidFill>
                <a:srgbClr val="002060"/>
              </a:solidFill>
            </a:endParaRPr>
          </a:p>
        </p:txBody>
      </p:sp>
      <p:sp>
        <p:nvSpPr>
          <p:cNvPr id="40" name="TextBox 39"/>
          <p:cNvSpPr txBox="1"/>
          <p:nvPr/>
        </p:nvSpPr>
        <p:spPr>
          <a:xfrm>
            <a:off x="9044484" y="5819431"/>
            <a:ext cx="1150383" cy="369332"/>
          </a:xfrm>
          <a:prstGeom prst="rect">
            <a:avLst/>
          </a:prstGeom>
          <a:noFill/>
        </p:spPr>
        <p:txBody>
          <a:bodyPr wrap="square" rtlCol="0">
            <a:spAutoFit/>
          </a:bodyPr>
          <a:lstStyle/>
          <a:p>
            <a:r>
              <a:rPr lang="en-US" dirty="0" smtClean="0">
                <a:solidFill>
                  <a:srgbClr val="002060"/>
                </a:solidFill>
              </a:rPr>
              <a:t>PY 2017</a:t>
            </a:r>
            <a:endParaRPr lang="en-US" dirty="0">
              <a:solidFill>
                <a:srgbClr val="002060"/>
              </a:solidFill>
            </a:endParaRPr>
          </a:p>
        </p:txBody>
      </p:sp>
      <p:sp>
        <p:nvSpPr>
          <p:cNvPr id="52" name="Right Brace 51"/>
          <p:cNvSpPr/>
          <p:nvPr/>
        </p:nvSpPr>
        <p:spPr>
          <a:xfrm rot="16200000">
            <a:off x="1878271" y="1747814"/>
            <a:ext cx="526194" cy="1764381"/>
          </a:xfrm>
          <a:prstGeom prst="rightBrace">
            <a:avLst/>
          </a:prstGeom>
        </p:spPr>
        <p:style>
          <a:lnRef idx="2">
            <a:schemeClr val="accent4"/>
          </a:lnRef>
          <a:fillRef idx="0">
            <a:schemeClr val="accent4"/>
          </a:fillRef>
          <a:effectRef idx="1">
            <a:schemeClr val="accent4"/>
          </a:effectRef>
          <a:fontRef idx="minor">
            <a:schemeClr val="tx1"/>
          </a:fontRef>
        </p:style>
        <p:txBody>
          <a:bodyPr rtlCol="0" anchor="ctr"/>
          <a:lstStyle/>
          <a:p>
            <a:pPr algn="ctr"/>
            <a:endParaRPr lang="en-US"/>
          </a:p>
        </p:txBody>
      </p:sp>
      <p:sp>
        <p:nvSpPr>
          <p:cNvPr id="53" name="Right Brace 52"/>
          <p:cNvSpPr/>
          <p:nvPr/>
        </p:nvSpPr>
        <p:spPr>
          <a:xfrm rot="16200000">
            <a:off x="7143576" y="-198678"/>
            <a:ext cx="526194" cy="5783147"/>
          </a:xfrm>
          <a:prstGeom prst="rightBrace">
            <a:avLst/>
          </a:prstGeom>
        </p:spPr>
        <p:style>
          <a:lnRef idx="2">
            <a:schemeClr val="accent4"/>
          </a:lnRef>
          <a:fillRef idx="0">
            <a:schemeClr val="accent4"/>
          </a:fillRef>
          <a:effectRef idx="1">
            <a:schemeClr val="accent4"/>
          </a:effectRef>
          <a:fontRef idx="minor">
            <a:schemeClr val="tx1"/>
          </a:fontRef>
        </p:style>
        <p:txBody>
          <a:bodyPr rtlCol="0" anchor="ctr"/>
          <a:lstStyle/>
          <a:p>
            <a:pPr algn="ctr"/>
            <a:endParaRPr lang="en-US"/>
          </a:p>
        </p:txBody>
      </p:sp>
      <p:sp>
        <p:nvSpPr>
          <p:cNvPr id="54" name="TextBox 53"/>
          <p:cNvSpPr txBox="1"/>
          <p:nvPr/>
        </p:nvSpPr>
        <p:spPr>
          <a:xfrm>
            <a:off x="6963201" y="2109475"/>
            <a:ext cx="919114" cy="369332"/>
          </a:xfrm>
          <a:prstGeom prst="rect">
            <a:avLst/>
          </a:prstGeom>
          <a:noFill/>
        </p:spPr>
        <p:txBody>
          <a:bodyPr wrap="square" rtlCol="0">
            <a:spAutoFit/>
          </a:bodyPr>
          <a:lstStyle/>
          <a:p>
            <a:pPr algn="ctr"/>
            <a:r>
              <a:rPr lang="en-US" dirty="0" err="1" smtClean="0"/>
              <a:t>PoP</a:t>
            </a:r>
            <a:r>
              <a:rPr lang="en-US" dirty="0" smtClean="0"/>
              <a:t> </a:t>
            </a:r>
            <a:endParaRPr lang="en-US" dirty="0"/>
          </a:p>
        </p:txBody>
      </p:sp>
      <p:sp>
        <p:nvSpPr>
          <p:cNvPr id="55" name="Right Brace 54"/>
          <p:cNvSpPr/>
          <p:nvPr/>
        </p:nvSpPr>
        <p:spPr>
          <a:xfrm rot="5400000">
            <a:off x="1766923" y="3310115"/>
            <a:ext cx="788290" cy="1764383"/>
          </a:xfrm>
          <a:prstGeom prst="rightBrace">
            <a:avLst>
              <a:gd name="adj1" fmla="val 32408"/>
              <a:gd name="adj2" fmla="val 55947"/>
            </a:avLst>
          </a:prstGeom>
        </p:spPr>
        <p:style>
          <a:lnRef idx="2">
            <a:schemeClr val="accent3"/>
          </a:lnRef>
          <a:fillRef idx="0">
            <a:schemeClr val="accent3"/>
          </a:fillRef>
          <a:effectRef idx="1">
            <a:schemeClr val="accent3"/>
          </a:effectRef>
          <a:fontRef idx="minor">
            <a:schemeClr val="tx1"/>
          </a:fontRef>
        </p:style>
        <p:txBody>
          <a:bodyPr rtlCol="0" anchor="ctr"/>
          <a:lstStyle/>
          <a:p>
            <a:pPr algn="ctr"/>
            <a:endParaRPr lang="en-US"/>
          </a:p>
        </p:txBody>
      </p:sp>
      <p:sp>
        <p:nvSpPr>
          <p:cNvPr id="56" name="Right Brace 55"/>
          <p:cNvSpPr/>
          <p:nvPr/>
        </p:nvSpPr>
        <p:spPr>
          <a:xfrm rot="5400000">
            <a:off x="5256981" y="2932970"/>
            <a:ext cx="911601" cy="2395368"/>
          </a:xfrm>
          <a:prstGeom prst="rightBrace">
            <a:avLst>
              <a:gd name="adj1" fmla="val 8333"/>
              <a:gd name="adj2" fmla="val 55947"/>
            </a:avLst>
          </a:prstGeom>
        </p:spPr>
        <p:style>
          <a:lnRef idx="2">
            <a:schemeClr val="accent3"/>
          </a:lnRef>
          <a:fillRef idx="0">
            <a:schemeClr val="accent3"/>
          </a:fillRef>
          <a:effectRef idx="1">
            <a:schemeClr val="accent3"/>
          </a:effectRef>
          <a:fontRef idx="minor">
            <a:schemeClr val="tx1"/>
          </a:fontRef>
        </p:style>
        <p:txBody>
          <a:bodyPr rtlCol="0" anchor="ctr"/>
          <a:lstStyle/>
          <a:p>
            <a:pPr algn="ctr"/>
            <a:endParaRPr lang="en-US"/>
          </a:p>
        </p:txBody>
      </p:sp>
      <p:sp>
        <p:nvSpPr>
          <p:cNvPr id="57" name="Right Brace 56"/>
          <p:cNvSpPr/>
          <p:nvPr/>
        </p:nvSpPr>
        <p:spPr>
          <a:xfrm rot="5400000">
            <a:off x="8202534" y="2478257"/>
            <a:ext cx="914099" cy="3307296"/>
          </a:xfrm>
          <a:prstGeom prst="rightBrace">
            <a:avLst>
              <a:gd name="adj1" fmla="val 8333"/>
              <a:gd name="adj2" fmla="val 55947"/>
            </a:avLst>
          </a:prstGeom>
        </p:spPr>
        <p:style>
          <a:lnRef idx="2">
            <a:schemeClr val="accent3"/>
          </a:lnRef>
          <a:fillRef idx="0">
            <a:schemeClr val="accent3"/>
          </a:fillRef>
          <a:effectRef idx="1">
            <a:schemeClr val="accent3"/>
          </a:effectRef>
          <a:fontRef idx="minor">
            <a:schemeClr val="tx1"/>
          </a:fontRef>
        </p:style>
        <p:txBody>
          <a:bodyPr rtlCol="0" anchor="ctr"/>
          <a:lstStyle/>
          <a:p>
            <a:pPr algn="ctr"/>
            <a:endParaRPr lang="en-US"/>
          </a:p>
        </p:txBody>
      </p:sp>
      <p:sp>
        <p:nvSpPr>
          <p:cNvPr id="58" name="TextBox 57"/>
          <p:cNvSpPr txBox="1"/>
          <p:nvPr/>
        </p:nvSpPr>
        <p:spPr>
          <a:xfrm>
            <a:off x="7005937" y="4677397"/>
            <a:ext cx="3292310" cy="584775"/>
          </a:xfrm>
          <a:prstGeom prst="rect">
            <a:avLst/>
          </a:prstGeom>
        </p:spPr>
        <p:style>
          <a:lnRef idx="1">
            <a:schemeClr val="accent3"/>
          </a:lnRef>
          <a:fillRef idx="3">
            <a:schemeClr val="accent3"/>
          </a:fillRef>
          <a:effectRef idx="2">
            <a:schemeClr val="accent3"/>
          </a:effectRef>
          <a:fontRef idx="minor">
            <a:schemeClr val="lt1"/>
          </a:fontRef>
        </p:style>
        <p:txBody>
          <a:bodyPr wrap="square" rtlCol="0">
            <a:spAutoFit/>
          </a:bodyPr>
          <a:lstStyle/>
          <a:p>
            <a:pPr algn="ctr"/>
            <a:r>
              <a:rPr lang="en-US" sz="1600" dirty="0">
                <a:solidFill>
                  <a:schemeClr val="tx1"/>
                </a:solidFill>
              </a:rPr>
              <a:t>MSG Reported for </a:t>
            </a:r>
          </a:p>
          <a:p>
            <a:pPr algn="ctr"/>
            <a:r>
              <a:rPr lang="en-US" sz="1600" dirty="0">
                <a:solidFill>
                  <a:schemeClr val="tx1"/>
                </a:solidFill>
              </a:rPr>
              <a:t>PY </a:t>
            </a:r>
            <a:r>
              <a:rPr lang="en-US" sz="1600" dirty="0" smtClean="0">
                <a:solidFill>
                  <a:schemeClr val="tx1"/>
                </a:solidFill>
              </a:rPr>
              <a:t>2017</a:t>
            </a:r>
            <a:endParaRPr lang="en-US" sz="1600" dirty="0">
              <a:solidFill>
                <a:schemeClr val="tx1"/>
              </a:solidFill>
            </a:endParaRPr>
          </a:p>
        </p:txBody>
      </p:sp>
      <p:cxnSp>
        <p:nvCxnSpPr>
          <p:cNvPr id="41" name="Straight Connector 40"/>
          <p:cNvCxnSpPr/>
          <p:nvPr/>
        </p:nvCxnSpPr>
        <p:spPr>
          <a:xfrm>
            <a:off x="276045" y="1155940"/>
            <a:ext cx="1176643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a:stCxn id="14" idx="6"/>
            <a:endCxn id="15" idx="2"/>
          </p:cNvCxnSpPr>
          <p:nvPr/>
        </p:nvCxnSpPr>
        <p:spPr>
          <a:xfrm>
            <a:off x="1481554" y="3107703"/>
            <a:ext cx="1354316" cy="1"/>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5" name="Oval 14"/>
          <p:cNvSpPr/>
          <p:nvPr/>
        </p:nvSpPr>
        <p:spPr>
          <a:xfrm>
            <a:off x="2835870" y="2914454"/>
            <a:ext cx="405353" cy="386499"/>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14" name="Oval 13"/>
          <p:cNvSpPr/>
          <p:nvPr/>
        </p:nvSpPr>
        <p:spPr>
          <a:xfrm>
            <a:off x="1076201" y="2914453"/>
            <a:ext cx="405353" cy="386499"/>
          </a:xfrm>
          <a:prstGeom prst="ellipse">
            <a:avLst/>
          </a:prstGeom>
          <a:solidFill>
            <a:srgbClr val="2CD470"/>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cxnSp>
        <p:nvCxnSpPr>
          <p:cNvPr id="42" name="Straight Arrow Connector 41"/>
          <p:cNvCxnSpPr>
            <a:stCxn id="24" idx="6"/>
            <a:endCxn id="48" idx="2"/>
          </p:cNvCxnSpPr>
          <p:nvPr/>
        </p:nvCxnSpPr>
        <p:spPr>
          <a:xfrm flipV="1">
            <a:off x="4754592" y="3132198"/>
            <a:ext cx="5334214" cy="6677"/>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4" name="Oval 23"/>
          <p:cNvSpPr/>
          <p:nvPr/>
        </p:nvSpPr>
        <p:spPr>
          <a:xfrm>
            <a:off x="4349239" y="2945625"/>
            <a:ext cx="405353" cy="386499"/>
          </a:xfrm>
          <a:prstGeom prst="ellipse">
            <a:avLst/>
          </a:prstGeom>
          <a:solidFill>
            <a:srgbClr val="2CD470"/>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48" name="Oval 47"/>
          <p:cNvSpPr/>
          <p:nvPr/>
        </p:nvSpPr>
        <p:spPr>
          <a:xfrm>
            <a:off x="10088806" y="2938948"/>
            <a:ext cx="405353" cy="386499"/>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44" name="TextBox 43"/>
          <p:cNvSpPr txBox="1"/>
          <p:nvPr/>
        </p:nvSpPr>
        <p:spPr>
          <a:xfrm>
            <a:off x="7545844" y="2691957"/>
            <a:ext cx="1354316" cy="461665"/>
          </a:xfrm>
          <a:prstGeom prst="rect">
            <a:avLst/>
          </a:prstGeom>
          <a:noFill/>
        </p:spPr>
        <p:txBody>
          <a:bodyPr wrap="square" rtlCol="0">
            <a:spAutoFit/>
          </a:bodyPr>
          <a:lstStyle/>
          <a:p>
            <a:pPr algn="ctr"/>
            <a:r>
              <a:rPr lang="en-US" sz="1200" dirty="0" smtClean="0">
                <a:solidFill>
                  <a:srgbClr val="C00000"/>
                </a:solidFill>
              </a:rPr>
              <a:t>10  Contact Hours</a:t>
            </a:r>
            <a:endParaRPr lang="en-US" sz="1200" dirty="0">
              <a:solidFill>
                <a:srgbClr val="C00000"/>
              </a:solidFill>
            </a:endParaRPr>
          </a:p>
        </p:txBody>
      </p:sp>
      <p:sp>
        <p:nvSpPr>
          <p:cNvPr id="16" name="Right Arrow 15"/>
          <p:cNvSpPr/>
          <p:nvPr/>
        </p:nvSpPr>
        <p:spPr>
          <a:xfrm>
            <a:off x="1259177" y="3208847"/>
            <a:ext cx="1764382" cy="611531"/>
          </a:xfrm>
          <a:prstGeom prst="right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solidFill>
                  <a:schemeClr val="tx1"/>
                </a:solidFill>
              </a:rPr>
              <a:t>Participant</a:t>
            </a:r>
            <a:endParaRPr lang="en-US" dirty="0">
              <a:solidFill>
                <a:schemeClr val="tx1"/>
              </a:solidFill>
            </a:endParaRPr>
          </a:p>
        </p:txBody>
      </p:sp>
      <p:sp>
        <p:nvSpPr>
          <p:cNvPr id="45" name="Right Arrow 44"/>
          <p:cNvSpPr/>
          <p:nvPr/>
        </p:nvSpPr>
        <p:spPr>
          <a:xfrm>
            <a:off x="4551915" y="3186629"/>
            <a:ext cx="5739567" cy="611531"/>
          </a:xfrm>
          <a:prstGeom prst="right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en-US" dirty="0" smtClean="0">
                <a:solidFill>
                  <a:schemeClr val="tx1"/>
                </a:solidFill>
              </a:rPr>
              <a:t>Participant</a:t>
            </a:r>
            <a:endParaRPr lang="en-US" dirty="0">
              <a:solidFill>
                <a:schemeClr val="tx1"/>
              </a:solidFill>
            </a:endParaRPr>
          </a:p>
        </p:txBody>
      </p:sp>
    </p:spTree>
    <p:extLst>
      <p:ext uri="{BB962C8B-B14F-4D97-AF65-F5344CB8AC3E}">
        <p14:creationId xmlns:p14="http://schemas.microsoft.com/office/powerpoint/2010/main" val="2089738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left)">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wipe(left)">
                                      <p:cBhvr>
                                        <p:cTn id="12" dur="500"/>
                                        <p:tgtEl>
                                          <p:spTgt spid="18"/>
                                        </p:tgtEl>
                                      </p:cBhvr>
                                    </p:animEffect>
                                  </p:childTnLst>
                                </p:cTn>
                              </p:par>
                            </p:childTnLst>
                          </p:cTn>
                        </p:par>
                        <p:par>
                          <p:cTn id="13" fill="hold">
                            <p:stCondLst>
                              <p:cond delay="500"/>
                            </p:stCondLst>
                            <p:childTnLst>
                              <p:par>
                                <p:cTn id="14" presetID="22" presetClass="entr" presetSubtype="8" fill="hold" grpId="0" nodeType="afterEffect">
                                  <p:stCondLst>
                                    <p:cond delay="0"/>
                                  </p:stCondLst>
                                  <p:childTnLst>
                                    <p:set>
                                      <p:cBhvr>
                                        <p:cTn id="15" dur="1" fill="hold">
                                          <p:stCondLst>
                                            <p:cond delay="0"/>
                                          </p:stCondLst>
                                        </p:cTn>
                                        <p:tgtEl>
                                          <p:spTgt spid="15"/>
                                        </p:tgtEl>
                                        <p:attrNameLst>
                                          <p:attrName>style.visibility</p:attrName>
                                        </p:attrNameLst>
                                      </p:cBhvr>
                                      <p:to>
                                        <p:strVal val="visible"/>
                                      </p:to>
                                    </p:set>
                                    <p:animEffect transition="in" filter="wipe(left)">
                                      <p:cBhvr>
                                        <p:cTn id="16" dur="500"/>
                                        <p:tgtEl>
                                          <p:spTgt spid="15"/>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animEffect transition="in" filter="wipe(left)">
                                      <p:cBhvr>
                                        <p:cTn id="21" dur="500"/>
                                        <p:tgtEl>
                                          <p:spTgt spid="11"/>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24"/>
                                        </p:tgtEl>
                                        <p:attrNameLst>
                                          <p:attrName>style.visibility</p:attrName>
                                        </p:attrNameLst>
                                      </p:cBhvr>
                                      <p:to>
                                        <p:strVal val="visible"/>
                                      </p:to>
                                    </p:set>
                                    <p:animEffect transition="in" filter="wipe(left)">
                                      <p:cBhvr>
                                        <p:cTn id="26" dur="500"/>
                                        <p:tgtEl>
                                          <p:spTgt spid="24"/>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8" fill="hold" nodeType="clickEffect">
                                  <p:stCondLst>
                                    <p:cond delay="0"/>
                                  </p:stCondLst>
                                  <p:childTnLst>
                                    <p:set>
                                      <p:cBhvr>
                                        <p:cTn id="30" dur="1" fill="hold">
                                          <p:stCondLst>
                                            <p:cond delay="0"/>
                                          </p:stCondLst>
                                        </p:cTn>
                                        <p:tgtEl>
                                          <p:spTgt spid="42"/>
                                        </p:tgtEl>
                                        <p:attrNameLst>
                                          <p:attrName>style.visibility</p:attrName>
                                        </p:attrNameLst>
                                      </p:cBhvr>
                                      <p:to>
                                        <p:strVal val="visible"/>
                                      </p:to>
                                    </p:set>
                                    <p:animEffect transition="in" filter="wipe(left)">
                                      <p:cBhvr>
                                        <p:cTn id="31" dur="500"/>
                                        <p:tgtEl>
                                          <p:spTgt spid="42"/>
                                        </p:tgtEl>
                                      </p:cBhvr>
                                    </p:animEffect>
                                  </p:childTnLst>
                                </p:cTn>
                              </p:par>
                            </p:childTnLst>
                          </p:cTn>
                        </p:par>
                        <p:par>
                          <p:cTn id="32" fill="hold">
                            <p:stCondLst>
                              <p:cond delay="500"/>
                            </p:stCondLst>
                            <p:childTnLst>
                              <p:par>
                                <p:cTn id="33" presetID="22" presetClass="entr" presetSubtype="8" fill="hold" grpId="0" nodeType="afterEffect">
                                  <p:stCondLst>
                                    <p:cond delay="0"/>
                                  </p:stCondLst>
                                  <p:childTnLst>
                                    <p:set>
                                      <p:cBhvr>
                                        <p:cTn id="34" dur="1" fill="hold">
                                          <p:stCondLst>
                                            <p:cond delay="0"/>
                                          </p:stCondLst>
                                        </p:cTn>
                                        <p:tgtEl>
                                          <p:spTgt spid="48"/>
                                        </p:tgtEl>
                                        <p:attrNameLst>
                                          <p:attrName>style.visibility</p:attrName>
                                        </p:attrNameLst>
                                      </p:cBhvr>
                                      <p:to>
                                        <p:strVal val="visible"/>
                                      </p:to>
                                    </p:set>
                                    <p:animEffect transition="in" filter="wipe(left)">
                                      <p:cBhvr>
                                        <p:cTn id="35" dur="500"/>
                                        <p:tgtEl>
                                          <p:spTgt spid="48"/>
                                        </p:tgtEl>
                                      </p:cBhvr>
                                    </p:animEffect>
                                  </p:childTnLst>
                                </p:cTn>
                              </p:par>
                            </p:childTnLst>
                          </p:cTn>
                        </p:par>
                      </p:childTnLst>
                    </p:cTn>
                  </p:par>
                  <p:par>
                    <p:cTn id="36" fill="hold">
                      <p:stCondLst>
                        <p:cond delay="indefinite"/>
                      </p:stCondLst>
                      <p:childTnLst>
                        <p:par>
                          <p:cTn id="37" fill="hold">
                            <p:stCondLst>
                              <p:cond delay="0"/>
                            </p:stCondLst>
                            <p:childTnLst>
                              <p:par>
                                <p:cTn id="38" presetID="22" presetClass="entr" presetSubtype="8" fill="hold" grpId="0" nodeType="clickEffect">
                                  <p:stCondLst>
                                    <p:cond delay="0"/>
                                  </p:stCondLst>
                                  <p:childTnLst>
                                    <p:set>
                                      <p:cBhvr>
                                        <p:cTn id="39" dur="1" fill="hold">
                                          <p:stCondLst>
                                            <p:cond delay="0"/>
                                          </p:stCondLst>
                                        </p:cTn>
                                        <p:tgtEl>
                                          <p:spTgt spid="44"/>
                                        </p:tgtEl>
                                        <p:attrNameLst>
                                          <p:attrName>style.visibility</p:attrName>
                                        </p:attrNameLst>
                                      </p:cBhvr>
                                      <p:to>
                                        <p:strVal val="visible"/>
                                      </p:to>
                                    </p:set>
                                    <p:animEffect transition="in" filter="wipe(left)">
                                      <p:cBhvr>
                                        <p:cTn id="40" dur="500"/>
                                        <p:tgtEl>
                                          <p:spTgt spid="44"/>
                                        </p:tgtEl>
                                      </p:cBhvr>
                                    </p:animEffect>
                                  </p:childTnLst>
                                </p:cTn>
                              </p:par>
                              <p:par>
                                <p:cTn id="41" presetID="22" presetClass="entr" presetSubtype="8" fill="hold" grpId="0" nodeType="withEffect">
                                  <p:stCondLst>
                                    <p:cond delay="0"/>
                                  </p:stCondLst>
                                  <p:childTnLst>
                                    <p:set>
                                      <p:cBhvr>
                                        <p:cTn id="42" dur="1" fill="hold">
                                          <p:stCondLst>
                                            <p:cond delay="0"/>
                                          </p:stCondLst>
                                        </p:cTn>
                                        <p:tgtEl>
                                          <p:spTgt spid="34"/>
                                        </p:tgtEl>
                                        <p:attrNameLst>
                                          <p:attrName>style.visibility</p:attrName>
                                        </p:attrNameLst>
                                      </p:cBhvr>
                                      <p:to>
                                        <p:strVal val="visible"/>
                                      </p:to>
                                    </p:set>
                                    <p:animEffect transition="in" filter="wipe(left)">
                                      <p:cBhvr>
                                        <p:cTn id="43" dur="500"/>
                                        <p:tgtEl>
                                          <p:spTgt spid="34"/>
                                        </p:tgtEl>
                                      </p:cBhvr>
                                    </p:animEffect>
                                  </p:childTnLst>
                                </p:cTn>
                              </p:par>
                            </p:childTnLst>
                          </p:cTn>
                        </p:par>
                      </p:childTnLst>
                    </p:cTn>
                  </p:par>
                  <p:par>
                    <p:cTn id="44" fill="hold">
                      <p:stCondLst>
                        <p:cond delay="indefinite"/>
                      </p:stCondLst>
                      <p:childTnLst>
                        <p:par>
                          <p:cTn id="45" fill="hold">
                            <p:stCondLst>
                              <p:cond delay="0"/>
                            </p:stCondLst>
                            <p:childTnLst>
                              <p:par>
                                <p:cTn id="46" presetID="22" presetClass="entr" presetSubtype="8" fill="hold" grpId="0" nodeType="clickEffect">
                                  <p:stCondLst>
                                    <p:cond delay="0"/>
                                  </p:stCondLst>
                                  <p:childTnLst>
                                    <p:set>
                                      <p:cBhvr>
                                        <p:cTn id="47" dur="1" fill="hold">
                                          <p:stCondLst>
                                            <p:cond delay="0"/>
                                          </p:stCondLst>
                                        </p:cTn>
                                        <p:tgtEl>
                                          <p:spTgt spid="27"/>
                                        </p:tgtEl>
                                        <p:attrNameLst>
                                          <p:attrName>style.visibility</p:attrName>
                                        </p:attrNameLst>
                                      </p:cBhvr>
                                      <p:to>
                                        <p:strVal val="visible"/>
                                      </p:to>
                                    </p:set>
                                    <p:animEffect transition="in" filter="wipe(left)">
                                      <p:cBhvr>
                                        <p:cTn id="48" dur="500"/>
                                        <p:tgtEl>
                                          <p:spTgt spid="27"/>
                                        </p:tgtEl>
                                      </p:cBhvr>
                                    </p:animEffect>
                                  </p:childTnLst>
                                </p:cTn>
                              </p:par>
                              <p:par>
                                <p:cTn id="49" presetID="22" presetClass="entr" presetSubtype="8" fill="hold" grpId="0" nodeType="withEffect">
                                  <p:stCondLst>
                                    <p:cond delay="0"/>
                                  </p:stCondLst>
                                  <p:childTnLst>
                                    <p:set>
                                      <p:cBhvr>
                                        <p:cTn id="50" dur="1" fill="hold">
                                          <p:stCondLst>
                                            <p:cond delay="0"/>
                                          </p:stCondLst>
                                        </p:cTn>
                                        <p:tgtEl>
                                          <p:spTgt spid="52"/>
                                        </p:tgtEl>
                                        <p:attrNameLst>
                                          <p:attrName>style.visibility</p:attrName>
                                        </p:attrNameLst>
                                      </p:cBhvr>
                                      <p:to>
                                        <p:strVal val="visible"/>
                                      </p:to>
                                    </p:set>
                                    <p:animEffect transition="in" filter="wipe(left)">
                                      <p:cBhvr>
                                        <p:cTn id="51" dur="500"/>
                                        <p:tgtEl>
                                          <p:spTgt spid="52"/>
                                        </p:tgtEl>
                                      </p:cBhvr>
                                    </p:animEffect>
                                  </p:childTnLst>
                                </p:cTn>
                              </p:par>
                              <p:par>
                                <p:cTn id="52" presetID="22" presetClass="entr" presetSubtype="8" fill="hold" grpId="0" nodeType="withEffect">
                                  <p:stCondLst>
                                    <p:cond delay="0"/>
                                  </p:stCondLst>
                                  <p:childTnLst>
                                    <p:set>
                                      <p:cBhvr>
                                        <p:cTn id="53" dur="1" fill="hold">
                                          <p:stCondLst>
                                            <p:cond delay="0"/>
                                          </p:stCondLst>
                                        </p:cTn>
                                        <p:tgtEl>
                                          <p:spTgt spid="54"/>
                                        </p:tgtEl>
                                        <p:attrNameLst>
                                          <p:attrName>style.visibility</p:attrName>
                                        </p:attrNameLst>
                                      </p:cBhvr>
                                      <p:to>
                                        <p:strVal val="visible"/>
                                      </p:to>
                                    </p:set>
                                    <p:animEffect transition="in" filter="wipe(left)">
                                      <p:cBhvr>
                                        <p:cTn id="54" dur="500"/>
                                        <p:tgtEl>
                                          <p:spTgt spid="54"/>
                                        </p:tgtEl>
                                      </p:cBhvr>
                                    </p:animEffect>
                                  </p:childTnLst>
                                </p:cTn>
                              </p:par>
                              <p:par>
                                <p:cTn id="55" presetID="22" presetClass="entr" presetSubtype="8" fill="hold" grpId="0" nodeType="withEffect">
                                  <p:stCondLst>
                                    <p:cond delay="0"/>
                                  </p:stCondLst>
                                  <p:childTnLst>
                                    <p:set>
                                      <p:cBhvr>
                                        <p:cTn id="56" dur="1" fill="hold">
                                          <p:stCondLst>
                                            <p:cond delay="0"/>
                                          </p:stCondLst>
                                        </p:cTn>
                                        <p:tgtEl>
                                          <p:spTgt spid="53"/>
                                        </p:tgtEl>
                                        <p:attrNameLst>
                                          <p:attrName>style.visibility</p:attrName>
                                        </p:attrNameLst>
                                      </p:cBhvr>
                                      <p:to>
                                        <p:strVal val="visible"/>
                                      </p:to>
                                    </p:set>
                                    <p:animEffect transition="in" filter="wipe(left)">
                                      <p:cBhvr>
                                        <p:cTn id="57" dur="500"/>
                                        <p:tgtEl>
                                          <p:spTgt spid="53"/>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grpId="0" nodeType="clickEffect">
                                  <p:stCondLst>
                                    <p:cond delay="0"/>
                                  </p:stCondLst>
                                  <p:childTnLst>
                                    <p:set>
                                      <p:cBhvr>
                                        <p:cTn id="61" dur="1" fill="hold">
                                          <p:stCondLst>
                                            <p:cond delay="0"/>
                                          </p:stCondLst>
                                        </p:cTn>
                                        <p:tgtEl>
                                          <p:spTgt spid="16"/>
                                        </p:tgtEl>
                                        <p:attrNameLst>
                                          <p:attrName>style.visibility</p:attrName>
                                        </p:attrNameLst>
                                      </p:cBhvr>
                                      <p:to>
                                        <p:strVal val="visible"/>
                                      </p:to>
                                    </p:set>
                                    <p:animEffect transition="in" filter="wipe(left)">
                                      <p:cBhvr>
                                        <p:cTn id="62" dur="500"/>
                                        <p:tgtEl>
                                          <p:spTgt spid="16"/>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8" fill="hold" grpId="0" nodeType="clickEffect">
                                  <p:stCondLst>
                                    <p:cond delay="0"/>
                                  </p:stCondLst>
                                  <p:childTnLst>
                                    <p:set>
                                      <p:cBhvr>
                                        <p:cTn id="66" dur="1" fill="hold">
                                          <p:stCondLst>
                                            <p:cond delay="0"/>
                                          </p:stCondLst>
                                        </p:cTn>
                                        <p:tgtEl>
                                          <p:spTgt spid="45"/>
                                        </p:tgtEl>
                                        <p:attrNameLst>
                                          <p:attrName>style.visibility</p:attrName>
                                        </p:attrNameLst>
                                      </p:cBhvr>
                                      <p:to>
                                        <p:strVal val="visible"/>
                                      </p:to>
                                    </p:set>
                                    <p:animEffect transition="in" filter="wipe(left)">
                                      <p:cBhvr>
                                        <p:cTn id="67" dur="500"/>
                                        <p:tgtEl>
                                          <p:spTgt spid="45"/>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8" fill="hold" grpId="0" nodeType="clickEffect">
                                  <p:stCondLst>
                                    <p:cond delay="0"/>
                                  </p:stCondLst>
                                  <p:childTnLst>
                                    <p:set>
                                      <p:cBhvr>
                                        <p:cTn id="71" dur="1" fill="hold">
                                          <p:stCondLst>
                                            <p:cond delay="0"/>
                                          </p:stCondLst>
                                        </p:cTn>
                                        <p:tgtEl>
                                          <p:spTgt spid="55"/>
                                        </p:tgtEl>
                                        <p:attrNameLst>
                                          <p:attrName>style.visibility</p:attrName>
                                        </p:attrNameLst>
                                      </p:cBhvr>
                                      <p:to>
                                        <p:strVal val="visible"/>
                                      </p:to>
                                    </p:set>
                                    <p:animEffect transition="in" filter="wipe(left)">
                                      <p:cBhvr>
                                        <p:cTn id="72" dur="500"/>
                                        <p:tgtEl>
                                          <p:spTgt spid="55"/>
                                        </p:tgtEl>
                                      </p:cBhvr>
                                    </p:animEffect>
                                  </p:childTnLst>
                                </p:cTn>
                              </p:par>
                              <p:par>
                                <p:cTn id="73" presetID="22" presetClass="entr" presetSubtype="8" fill="hold" grpId="0" nodeType="withEffect">
                                  <p:stCondLst>
                                    <p:cond delay="0"/>
                                  </p:stCondLst>
                                  <p:childTnLst>
                                    <p:set>
                                      <p:cBhvr>
                                        <p:cTn id="74" dur="1" fill="hold">
                                          <p:stCondLst>
                                            <p:cond delay="0"/>
                                          </p:stCondLst>
                                        </p:cTn>
                                        <p:tgtEl>
                                          <p:spTgt spid="31"/>
                                        </p:tgtEl>
                                        <p:attrNameLst>
                                          <p:attrName>style.visibility</p:attrName>
                                        </p:attrNameLst>
                                      </p:cBhvr>
                                      <p:to>
                                        <p:strVal val="visible"/>
                                      </p:to>
                                    </p:set>
                                    <p:animEffect transition="in" filter="wipe(left)">
                                      <p:cBhvr>
                                        <p:cTn id="75" dur="500"/>
                                        <p:tgtEl>
                                          <p:spTgt spid="31"/>
                                        </p:tgtEl>
                                      </p:cBhvr>
                                    </p:animEffect>
                                  </p:childTnLst>
                                </p:cTn>
                              </p:par>
                            </p:childTnLst>
                          </p:cTn>
                        </p:par>
                      </p:childTnLst>
                    </p:cTn>
                  </p:par>
                  <p:par>
                    <p:cTn id="76" fill="hold">
                      <p:stCondLst>
                        <p:cond delay="indefinite"/>
                      </p:stCondLst>
                      <p:childTnLst>
                        <p:par>
                          <p:cTn id="77" fill="hold">
                            <p:stCondLst>
                              <p:cond delay="0"/>
                            </p:stCondLst>
                            <p:childTnLst>
                              <p:par>
                                <p:cTn id="78" presetID="22" presetClass="entr" presetSubtype="8" fill="hold" grpId="0" nodeType="clickEffect">
                                  <p:stCondLst>
                                    <p:cond delay="0"/>
                                  </p:stCondLst>
                                  <p:childTnLst>
                                    <p:set>
                                      <p:cBhvr>
                                        <p:cTn id="79" dur="1" fill="hold">
                                          <p:stCondLst>
                                            <p:cond delay="0"/>
                                          </p:stCondLst>
                                        </p:cTn>
                                        <p:tgtEl>
                                          <p:spTgt spid="56"/>
                                        </p:tgtEl>
                                        <p:attrNameLst>
                                          <p:attrName>style.visibility</p:attrName>
                                        </p:attrNameLst>
                                      </p:cBhvr>
                                      <p:to>
                                        <p:strVal val="visible"/>
                                      </p:to>
                                    </p:set>
                                    <p:animEffect transition="in" filter="wipe(left)">
                                      <p:cBhvr>
                                        <p:cTn id="80" dur="500"/>
                                        <p:tgtEl>
                                          <p:spTgt spid="56"/>
                                        </p:tgtEl>
                                      </p:cBhvr>
                                    </p:animEffect>
                                  </p:childTnLst>
                                </p:cTn>
                              </p:par>
                              <p:par>
                                <p:cTn id="81" presetID="22" presetClass="entr" presetSubtype="8" fill="hold" grpId="0" nodeType="withEffect">
                                  <p:stCondLst>
                                    <p:cond delay="0"/>
                                  </p:stCondLst>
                                  <p:childTnLst>
                                    <p:set>
                                      <p:cBhvr>
                                        <p:cTn id="82" dur="1" fill="hold">
                                          <p:stCondLst>
                                            <p:cond delay="0"/>
                                          </p:stCondLst>
                                        </p:cTn>
                                        <p:tgtEl>
                                          <p:spTgt spid="33"/>
                                        </p:tgtEl>
                                        <p:attrNameLst>
                                          <p:attrName>style.visibility</p:attrName>
                                        </p:attrNameLst>
                                      </p:cBhvr>
                                      <p:to>
                                        <p:strVal val="visible"/>
                                      </p:to>
                                    </p:set>
                                    <p:animEffect transition="in" filter="wipe(left)">
                                      <p:cBhvr>
                                        <p:cTn id="83" dur="500"/>
                                        <p:tgtEl>
                                          <p:spTgt spid="33"/>
                                        </p:tgtEl>
                                      </p:cBhvr>
                                    </p:animEffect>
                                  </p:childTnLst>
                                </p:cTn>
                              </p:par>
                            </p:childTnLst>
                          </p:cTn>
                        </p:par>
                      </p:childTnLst>
                    </p:cTn>
                  </p:par>
                  <p:par>
                    <p:cTn id="84" fill="hold">
                      <p:stCondLst>
                        <p:cond delay="indefinite"/>
                      </p:stCondLst>
                      <p:childTnLst>
                        <p:par>
                          <p:cTn id="85" fill="hold">
                            <p:stCondLst>
                              <p:cond delay="0"/>
                            </p:stCondLst>
                            <p:childTnLst>
                              <p:par>
                                <p:cTn id="86" presetID="22" presetClass="entr" presetSubtype="8" fill="hold" grpId="0" nodeType="clickEffect">
                                  <p:stCondLst>
                                    <p:cond delay="0"/>
                                  </p:stCondLst>
                                  <p:childTnLst>
                                    <p:set>
                                      <p:cBhvr>
                                        <p:cTn id="87" dur="1" fill="hold">
                                          <p:stCondLst>
                                            <p:cond delay="0"/>
                                          </p:stCondLst>
                                        </p:cTn>
                                        <p:tgtEl>
                                          <p:spTgt spid="57"/>
                                        </p:tgtEl>
                                        <p:attrNameLst>
                                          <p:attrName>style.visibility</p:attrName>
                                        </p:attrNameLst>
                                      </p:cBhvr>
                                      <p:to>
                                        <p:strVal val="visible"/>
                                      </p:to>
                                    </p:set>
                                    <p:animEffect transition="in" filter="wipe(left)">
                                      <p:cBhvr>
                                        <p:cTn id="88" dur="500"/>
                                        <p:tgtEl>
                                          <p:spTgt spid="57"/>
                                        </p:tgtEl>
                                      </p:cBhvr>
                                    </p:animEffect>
                                  </p:childTnLst>
                                </p:cTn>
                              </p:par>
                              <p:par>
                                <p:cTn id="89" presetID="22" presetClass="entr" presetSubtype="8" fill="hold" grpId="0" nodeType="withEffect">
                                  <p:stCondLst>
                                    <p:cond delay="0"/>
                                  </p:stCondLst>
                                  <p:childTnLst>
                                    <p:set>
                                      <p:cBhvr>
                                        <p:cTn id="90" dur="1" fill="hold">
                                          <p:stCondLst>
                                            <p:cond delay="0"/>
                                          </p:stCondLst>
                                        </p:cTn>
                                        <p:tgtEl>
                                          <p:spTgt spid="58"/>
                                        </p:tgtEl>
                                        <p:attrNameLst>
                                          <p:attrName>style.visibility</p:attrName>
                                        </p:attrNameLst>
                                      </p:cBhvr>
                                      <p:to>
                                        <p:strVal val="visible"/>
                                      </p:to>
                                    </p:set>
                                    <p:animEffect transition="in" filter="wipe(left)">
                                      <p:cBhvr>
                                        <p:cTn id="91" dur="500"/>
                                        <p:tgtEl>
                                          <p:spTgt spid="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31" grpId="0" animBg="1"/>
      <p:bldP spid="33" grpId="0" animBg="1"/>
      <p:bldP spid="11" grpId="0"/>
      <p:bldP spid="34" grpId="0"/>
      <p:bldP spid="52" grpId="0" animBg="1"/>
      <p:bldP spid="53" grpId="0" animBg="1"/>
      <p:bldP spid="54" grpId="0"/>
      <p:bldP spid="55" grpId="0" animBg="1"/>
      <p:bldP spid="56" grpId="0" animBg="1"/>
      <p:bldP spid="57" grpId="0" animBg="1"/>
      <p:bldP spid="58" grpId="0" animBg="1"/>
      <p:bldP spid="15" grpId="0" animBg="1"/>
      <p:bldP spid="14" grpId="0" animBg="1"/>
      <p:bldP spid="24" grpId="0" animBg="1"/>
      <p:bldP spid="48" grpId="0" animBg="1"/>
      <p:bldP spid="44" grpId="0"/>
      <p:bldP spid="16" grpId="0" animBg="1"/>
      <p:bldP spid="4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b="1" dirty="0" smtClean="0"/>
              <a:t>Purpose: </a:t>
            </a:r>
            <a:r>
              <a:rPr lang="en-US" sz="2400" dirty="0" smtClean="0"/>
              <a:t>To ensure </a:t>
            </a:r>
            <a:r>
              <a:rPr lang="en-US" sz="2400" dirty="0" err="1" smtClean="0"/>
              <a:t>PoPs</a:t>
            </a:r>
            <a:r>
              <a:rPr lang="en-US" sz="2400" dirty="0" smtClean="0"/>
              <a:t> do not have an impact on proper testing practices, the following clarifications have been made</a:t>
            </a:r>
            <a:r>
              <a:rPr lang="en-US" sz="2400" dirty="0"/>
              <a:t>.</a:t>
            </a:r>
            <a:endParaRPr lang="en-US" sz="2400" dirty="0" smtClean="0"/>
          </a:p>
          <a:p>
            <a:pPr lvl="1"/>
            <a:endParaRPr lang="en-US" dirty="0"/>
          </a:p>
          <a:p>
            <a:pPr lvl="2"/>
            <a:r>
              <a:rPr lang="en-US" sz="2400" dirty="0" smtClean="0"/>
              <a:t>Educational Functioning Level (EFL) placement may be carried over from a previous </a:t>
            </a:r>
            <a:r>
              <a:rPr lang="en-US" sz="2400" dirty="0" err="1" smtClean="0"/>
              <a:t>PoP</a:t>
            </a:r>
            <a:r>
              <a:rPr lang="en-US" sz="2400" dirty="0" smtClean="0"/>
              <a:t>, if the state accounts for this practice in the state assessment policy and the test is still valid according to the test publisher’s guidelines.  </a:t>
            </a:r>
          </a:p>
          <a:p>
            <a:pPr lvl="2"/>
            <a:endParaRPr lang="en-US" sz="2400" dirty="0" smtClean="0"/>
          </a:p>
          <a:p>
            <a:pPr lvl="2"/>
            <a:r>
              <a:rPr lang="en-US" sz="2400" dirty="0" smtClean="0"/>
              <a:t>EFL gain via post-testing may be achieved in a </a:t>
            </a:r>
            <a:r>
              <a:rPr lang="en-US" sz="2400" dirty="0" err="1" smtClean="0"/>
              <a:t>PoP</a:t>
            </a:r>
            <a:r>
              <a:rPr lang="en-US" sz="2400" dirty="0" smtClean="0"/>
              <a:t> based on post-testing in a subsequent </a:t>
            </a:r>
            <a:r>
              <a:rPr lang="en-US" sz="2400" dirty="0" err="1" smtClean="0"/>
              <a:t>PoP</a:t>
            </a:r>
            <a:r>
              <a:rPr lang="en-US" sz="2400" dirty="0" smtClean="0"/>
              <a:t>, assuming the test scores are still valid according to test publisher guidelines. </a:t>
            </a:r>
          </a:p>
          <a:p>
            <a:pPr lvl="1"/>
            <a:endParaRPr lang="en-US" sz="2000" dirty="0"/>
          </a:p>
          <a:p>
            <a:pPr lvl="1"/>
            <a:endParaRPr lang="en-US" sz="2000" dirty="0" smtClean="0"/>
          </a:p>
          <a:p>
            <a:pPr lvl="1"/>
            <a:endParaRPr lang="en-US" dirty="0"/>
          </a:p>
          <a:p>
            <a:pPr marL="392113" lvl="1" indent="0">
              <a:buNone/>
            </a:pPr>
            <a:endParaRPr lang="en-US" dirty="0" smtClean="0"/>
          </a:p>
          <a:p>
            <a:pPr lvl="1"/>
            <a:endParaRPr lang="en-US" dirty="0"/>
          </a:p>
        </p:txBody>
      </p:sp>
      <p:sp>
        <p:nvSpPr>
          <p:cNvPr id="3" name="Title 2"/>
          <p:cNvSpPr>
            <a:spLocks noGrp="1"/>
          </p:cNvSpPr>
          <p:nvPr>
            <p:ph type="title"/>
          </p:nvPr>
        </p:nvSpPr>
        <p:spPr>
          <a:xfrm>
            <a:off x="800894" y="338138"/>
            <a:ext cx="10972800" cy="1143000"/>
          </a:xfrm>
        </p:spPr>
        <p:txBody>
          <a:bodyPr/>
          <a:lstStyle/>
          <a:p>
            <a:r>
              <a:rPr lang="en-US" dirty="0" smtClean="0"/>
              <a:t>Changes to Reporting MSG in a Prior </a:t>
            </a:r>
            <a:r>
              <a:rPr lang="en-US" dirty="0" err="1" smtClean="0"/>
              <a:t>PoP</a:t>
            </a:r>
            <a:endParaRPr lang="en-US" dirty="0"/>
          </a:p>
        </p:txBody>
      </p:sp>
      <p:sp>
        <p:nvSpPr>
          <p:cNvPr id="4" name="Slide Number Placeholder 3"/>
          <p:cNvSpPr>
            <a:spLocks noGrp="1"/>
          </p:cNvSpPr>
          <p:nvPr>
            <p:ph type="sldNum" sz="quarter" idx="12"/>
          </p:nvPr>
        </p:nvSpPr>
        <p:spPr/>
        <p:txBody>
          <a:bodyPr/>
          <a:lstStyle/>
          <a:p>
            <a:pPr>
              <a:defRPr/>
            </a:pPr>
            <a:fld id="{141B6C7F-9646-41A5-B27C-5FEE78161F66}" type="slidenum">
              <a:rPr lang="en-US" smtClean="0"/>
              <a:pPr>
                <a:defRPr/>
              </a:pPr>
              <a:t>11</a:t>
            </a:fld>
            <a:endParaRPr lang="en-US" dirty="0"/>
          </a:p>
        </p:txBody>
      </p:sp>
      <p:cxnSp>
        <p:nvCxnSpPr>
          <p:cNvPr id="5" name="Straight Connector 4"/>
          <p:cNvCxnSpPr/>
          <p:nvPr/>
        </p:nvCxnSpPr>
        <p:spPr>
          <a:xfrm>
            <a:off x="276045" y="1155940"/>
            <a:ext cx="1176643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439548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19100" y="1347788"/>
            <a:ext cx="11163300" cy="4786312"/>
          </a:xfrm>
        </p:spPr>
        <p:txBody>
          <a:bodyPr/>
          <a:lstStyle/>
          <a:p>
            <a:r>
              <a:rPr lang="en-US" dirty="0" smtClean="0"/>
              <a:t>MSG may be applied to a previous </a:t>
            </a:r>
            <a:r>
              <a:rPr lang="en-US" dirty="0" err="1" smtClean="0"/>
              <a:t>PoP</a:t>
            </a:r>
            <a:r>
              <a:rPr lang="en-US" dirty="0" smtClean="0"/>
              <a:t> under the following scenario:</a:t>
            </a:r>
          </a:p>
          <a:p>
            <a:pPr lvl="1"/>
            <a:endParaRPr lang="en-US" sz="1400" dirty="0"/>
          </a:p>
          <a:p>
            <a:pPr lvl="1"/>
            <a:r>
              <a:rPr lang="en-US" sz="2400" dirty="0" smtClean="0"/>
              <a:t>A participant exits, has enough </a:t>
            </a:r>
            <a:r>
              <a:rPr lang="en-US" sz="2400" dirty="0"/>
              <a:t>hours </a:t>
            </a:r>
            <a:r>
              <a:rPr lang="en-US" sz="2400" dirty="0" smtClean="0"/>
              <a:t>to posttest </a:t>
            </a:r>
            <a:r>
              <a:rPr lang="en-US" sz="2400" dirty="0"/>
              <a:t>(</a:t>
            </a:r>
            <a:r>
              <a:rPr lang="en-US" sz="2400" dirty="0" smtClean="0"/>
              <a:t>according to state policy and test guidelines), but does not complete a posttest. </a:t>
            </a:r>
          </a:p>
          <a:p>
            <a:pPr lvl="1"/>
            <a:endParaRPr lang="en-US" sz="1600" dirty="0" smtClean="0"/>
          </a:p>
          <a:p>
            <a:pPr lvl="1"/>
            <a:r>
              <a:rPr lang="en-US" sz="2400" dirty="0" smtClean="0"/>
              <a:t>The individual reenters the program (PoP2) and is tested at entry. </a:t>
            </a:r>
          </a:p>
          <a:p>
            <a:pPr lvl="1"/>
            <a:endParaRPr lang="en-US" sz="1600" dirty="0"/>
          </a:p>
          <a:p>
            <a:pPr lvl="1"/>
            <a:r>
              <a:rPr lang="en-US" sz="2400" dirty="0" smtClean="0"/>
              <a:t>Since the participant had already qualified to posttest based on state policy and test guidelines, the test given upon reentry may be used as the pretest for PoP2 and EFL gain may be counted for PoP1, if a gain is achieved.</a:t>
            </a:r>
          </a:p>
          <a:p>
            <a:pPr marL="392113" lvl="1" indent="0">
              <a:buNone/>
            </a:pPr>
            <a:endParaRPr lang="en-US" dirty="0" smtClean="0"/>
          </a:p>
          <a:p>
            <a:pPr lvl="1"/>
            <a:endParaRPr lang="en-US" dirty="0"/>
          </a:p>
        </p:txBody>
      </p:sp>
      <p:sp>
        <p:nvSpPr>
          <p:cNvPr id="3" name="Title 2"/>
          <p:cNvSpPr>
            <a:spLocks noGrp="1"/>
          </p:cNvSpPr>
          <p:nvPr>
            <p:ph type="title"/>
          </p:nvPr>
        </p:nvSpPr>
        <p:spPr>
          <a:xfrm>
            <a:off x="626853" y="102108"/>
            <a:ext cx="10972800" cy="1143000"/>
          </a:xfrm>
        </p:spPr>
        <p:txBody>
          <a:bodyPr>
            <a:normAutofit fontScale="90000"/>
          </a:bodyPr>
          <a:lstStyle/>
          <a:p>
            <a:r>
              <a:rPr lang="en-US" dirty="0" smtClean="0"/>
              <a:t>Reporting MSG in a Prior </a:t>
            </a:r>
            <a:r>
              <a:rPr lang="en-US" dirty="0" err="1" smtClean="0"/>
              <a:t>PoP</a:t>
            </a:r>
            <a:r>
              <a:rPr lang="en-US" dirty="0" smtClean="0"/>
              <a:t>: </a:t>
            </a:r>
            <a:br>
              <a:rPr lang="en-US" dirty="0" smtClean="0"/>
            </a:br>
            <a:r>
              <a:rPr lang="en-US" sz="3600" dirty="0" smtClean="0"/>
              <a:t>Scenario 1</a:t>
            </a:r>
            <a:endParaRPr lang="en-US" sz="3600" dirty="0"/>
          </a:p>
        </p:txBody>
      </p:sp>
      <p:sp>
        <p:nvSpPr>
          <p:cNvPr id="4" name="Slide Number Placeholder 3"/>
          <p:cNvSpPr>
            <a:spLocks noGrp="1"/>
          </p:cNvSpPr>
          <p:nvPr>
            <p:ph type="sldNum" sz="quarter" idx="12"/>
          </p:nvPr>
        </p:nvSpPr>
        <p:spPr/>
        <p:txBody>
          <a:bodyPr/>
          <a:lstStyle/>
          <a:p>
            <a:pPr>
              <a:defRPr/>
            </a:pPr>
            <a:fld id="{141B6C7F-9646-41A5-B27C-5FEE78161F66}" type="slidenum">
              <a:rPr lang="en-US" smtClean="0"/>
              <a:pPr>
                <a:defRPr/>
              </a:pPr>
              <a:t>12</a:t>
            </a:fld>
            <a:endParaRPr lang="en-US" dirty="0"/>
          </a:p>
        </p:txBody>
      </p:sp>
      <p:cxnSp>
        <p:nvCxnSpPr>
          <p:cNvPr id="5" name="Straight Connector 4"/>
          <p:cNvCxnSpPr/>
          <p:nvPr/>
        </p:nvCxnSpPr>
        <p:spPr>
          <a:xfrm>
            <a:off x="276045" y="1155940"/>
            <a:ext cx="1176643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61127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22091" y="41223"/>
            <a:ext cx="10972800" cy="1143000"/>
          </a:xfrm>
        </p:spPr>
        <p:txBody>
          <a:bodyPr>
            <a:normAutofit fontScale="90000"/>
          </a:bodyPr>
          <a:lstStyle/>
          <a:p>
            <a:r>
              <a:rPr lang="en-US" sz="4400" dirty="0"/>
              <a:t>Reporting MSG in a Prior </a:t>
            </a:r>
            <a:r>
              <a:rPr lang="en-US" sz="4400" dirty="0" err="1"/>
              <a:t>PoP</a:t>
            </a:r>
            <a:r>
              <a:rPr lang="en-US" sz="4400" dirty="0"/>
              <a:t>: </a:t>
            </a:r>
            <a:br>
              <a:rPr lang="en-US" sz="4400" dirty="0"/>
            </a:br>
            <a:r>
              <a:rPr lang="en-US" sz="4000" dirty="0"/>
              <a:t>Scenario 1</a:t>
            </a:r>
            <a:endParaRPr lang="en-US" sz="3600" dirty="0"/>
          </a:p>
        </p:txBody>
      </p:sp>
      <p:sp>
        <p:nvSpPr>
          <p:cNvPr id="4" name="Slide Number Placeholder 3"/>
          <p:cNvSpPr>
            <a:spLocks noGrp="1"/>
          </p:cNvSpPr>
          <p:nvPr>
            <p:ph type="sldNum" sz="quarter" idx="4294967295"/>
          </p:nvPr>
        </p:nvSpPr>
        <p:spPr>
          <a:xfrm>
            <a:off x="11529696" y="6407945"/>
            <a:ext cx="487680" cy="365125"/>
          </a:xfrm>
          <a:prstGeom prst="rect">
            <a:avLst/>
          </a:prstGeom>
        </p:spPr>
        <p:txBody>
          <a:bodyPr/>
          <a:lstStyle/>
          <a:p>
            <a:pPr>
              <a:defRPr/>
            </a:pPr>
            <a:fld id="{5A90BB0D-69F2-4B7E-8D7F-C378C45B9FF1}" type="slidenum">
              <a:rPr lang="en-US" smtClean="0"/>
              <a:pPr>
                <a:defRPr/>
              </a:pPr>
              <a:t>13</a:t>
            </a:fld>
            <a:endParaRPr lang="en-US" dirty="0"/>
          </a:p>
        </p:txBody>
      </p:sp>
      <p:sp>
        <p:nvSpPr>
          <p:cNvPr id="6" name="Rectangle 5"/>
          <p:cNvSpPr/>
          <p:nvPr/>
        </p:nvSpPr>
        <p:spPr>
          <a:xfrm>
            <a:off x="719527" y="1963918"/>
            <a:ext cx="11150419" cy="426996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7" name="TextBox 6"/>
          <p:cNvSpPr txBox="1"/>
          <p:nvPr/>
        </p:nvSpPr>
        <p:spPr>
          <a:xfrm>
            <a:off x="659876" y="5783188"/>
            <a:ext cx="914400" cy="369332"/>
          </a:xfrm>
          <a:prstGeom prst="rect">
            <a:avLst/>
          </a:prstGeom>
          <a:noFill/>
        </p:spPr>
        <p:txBody>
          <a:bodyPr wrap="square" rtlCol="0">
            <a:spAutoFit/>
          </a:bodyPr>
          <a:lstStyle/>
          <a:p>
            <a:r>
              <a:rPr lang="en-US" dirty="0" smtClean="0">
                <a:solidFill>
                  <a:srgbClr val="002060"/>
                </a:solidFill>
              </a:rPr>
              <a:t>Jul 1</a:t>
            </a:r>
            <a:r>
              <a:rPr lang="en-US" baseline="30000" dirty="0" smtClean="0">
                <a:solidFill>
                  <a:srgbClr val="002060"/>
                </a:solidFill>
              </a:rPr>
              <a:t>st</a:t>
            </a:r>
            <a:r>
              <a:rPr lang="en-US" dirty="0" smtClean="0">
                <a:solidFill>
                  <a:srgbClr val="002060"/>
                </a:solidFill>
              </a:rPr>
              <a:t> </a:t>
            </a:r>
            <a:endParaRPr lang="en-US" dirty="0">
              <a:solidFill>
                <a:srgbClr val="002060"/>
              </a:solidFill>
            </a:endParaRPr>
          </a:p>
        </p:txBody>
      </p:sp>
      <p:sp>
        <p:nvSpPr>
          <p:cNvPr id="8" name="TextBox 7"/>
          <p:cNvSpPr txBox="1"/>
          <p:nvPr/>
        </p:nvSpPr>
        <p:spPr>
          <a:xfrm>
            <a:off x="10814453" y="5781772"/>
            <a:ext cx="1055493" cy="369332"/>
          </a:xfrm>
          <a:prstGeom prst="rect">
            <a:avLst/>
          </a:prstGeom>
          <a:noFill/>
        </p:spPr>
        <p:txBody>
          <a:bodyPr wrap="square" rtlCol="0">
            <a:spAutoFit/>
          </a:bodyPr>
          <a:lstStyle/>
          <a:p>
            <a:r>
              <a:rPr lang="en-US" dirty="0" smtClean="0">
                <a:solidFill>
                  <a:srgbClr val="002060"/>
                </a:solidFill>
              </a:rPr>
              <a:t>Jun 30</a:t>
            </a:r>
            <a:r>
              <a:rPr lang="en-US" baseline="30000" dirty="0" smtClean="0">
                <a:solidFill>
                  <a:srgbClr val="002060"/>
                </a:solidFill>
              </a:rPr>
              <a:t>th</a:t>
            </a:r>
            <a:r>
              <a:rPr lang="en-US" dirty="0" smtClean="0">
                <a:solidFill>
                  <a:srgbClr val="002060"/>
                </a:solidFill>
              </a:rPr>
              <a:t> </a:t>
            </a:r>
            <a:endParaRPr lang="en-US" dirty="0">
              <a:solidFill>
                <a:srgbClr val="002060"/>
              </a:solidFill>
            </a:endParaRPr>
          </a:p>
        </p:txBody>
      </p:sp>
      <p:sp>
        <p:nvSpPr>
          <p:cNvPr id="9" name="Oval 8"/>
          <p:cNvSpPr/>
          <p:nvPr/>
        </p:nvSpPr>
        <p:spPr>
          <a:xfrm>
            <a:off x="783210" y="1327923"/>
            <a:ext cx="405353" cy="386499"/>
          </a:xfrm>
          <a:prstGeom prst="ellipse">
            <a:avLst/>
          </a:prstGeom>
          <a:solidFill>
            <a:srgbClr val="2CD470"/>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0" name="Oval 9"/>
          <p:cNvSpPr/>
          <p:nvPr/>
        </p:nvSpPr>
        <p:spPr>
          <a:xfrm>
            <a:off x="4422427" y="1304828"/>
            <a:ext cx="405353" cy="386499"/>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12" name="TextBox 11"/>
          <p:cNvSpPr txBox="1"/>
          <p:nvPr/>
        </p:nvSpPr>
        <p:spPr>
          <a:xfrm>
            <a:off x="1441672" y="1406050"/>
            <a:ext cx="2947448" cy="369332"/>
          </a:xfrm>
          <a:prstGeom prst="rect">
            <a:avLst/>
          </a:prstGeom>
          <a:noFill/>
        </p:spPr>
        <p:txBody>
          <a:bodyPr wrap="square" rtlCol="0">
            <a:spAutoFit/>
          </a:bodyPr>
          <a:lstStyle/>
          <a:p>
            <a:r>
              <a:rPr lang="en-US" dirty="0" smtClean="0"/>
              <a:t>Program Entry/ Reentry</a:t>
            </a:r>
            <a:endParaRPr lang="en-US" dirty="0"/>
          </a:p>
        </p:txBody>
      </p:sp>
      <p:sp>
        <p:nvSpPr>
          <p:cNvPr id="13" name="TextBox 12"/>
          <p:cNvSpPr txBox="1"/>
          <p:nvPr/>
        </p:nvSpPr>
        <p:spPr>
          <a:xfrm>
            <a:off x="5084032" y="1317587"/>
            <a:ext cx="3816128" cy="646331"/>
          </a:xfrm>
          <a:prstGeom prst="rect">
            <a:avLst/>
          </a:prstGeom>
          <a:noFill/>
        </p:spPr>
        <p:txBody>
          <a:bodyPr wrap="square" rtlCol="0">
            <a:spAutoFit/>
          </a:bodyPr>
          <a:lstStyle/>
          <a:p>
            <a:r>
              <a:rPr lang="en-US" dirty="0" smtClean="0"/>
              <a:t>Program Exit </a:t>
            </a:r>
          </a:p>
          <a:p>
            <a:r>
              <a:rPr lang="en-US" dirty="0" smtClean="0"/>
              <a:t>(90 days since last service)</a:t>
            </a:r>
            <a:endParaRPr lang="en-US" dirty="0"/>
          </a:p>
        </p:txBody>
      </p:sp>
      <p:sp>
        <p:nvSpPr>
          <p:cNvPr id="2" name="Right Arrow 1"/>
          <p:cNvSpPr/>
          <p:nvPr/>
        </p:nvSpPr>
        <p:spPr>
          <a:xfrm>
            <a:off x="734517" y="5559551"/>
            <a:ext cx="11135429" cy="2266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p:cNvSpPr txBox="1"/>
          <p:nvPr/>
        </p:nvSpPr>
        <p:spPr>
          <a:xfrm>
            <a:off x="5320772" y="5781772"/>
            <a:ext cx="1150383" cy="369332"/>
          </a:xfrm>
          <a:prstGeom prst="rect">
            <a:avLst/>
          </a:prstGeom>
          <a:noFill/>
        </p:spPr>
        <p:txBody>
          <a:bodyPr wrap="square" rtlCol="0">
            <a:spAutoFit/>
          </a:bodyPr>
          <a:lstStyle/>
          <a:p>
            <a:r>
              <a:rPr lang="en-US" dirty="0" smtClean="0">
                <a:solidFill>
                  <a:srgbClr val="002060"/>
                </a:solidFill>
              </a:rPr>
              <a:t>PY 2016</a:t>
            </a:r>
            <a:endParaRPr lang="en-US" dirty="0">
              <a:solidFill>
                <a:srgbClr val="002060"/>
              </a:solidFill>
            </a:endParaRPr>
          </a:p>
        </p:txBody>
      </p:sp>
      <p:cxnSp>
        <p:nvCxnSpPr>
          <p:cNvPr id="41" name="Straight Connector 40"/>
          <p:cNvCxnSpPr/>
          <p:nvPr/>
        </p:nvCxnSpPr>
        <p:spPr>
          <a:xfrm>
            <a:off x="276045" y="1155940"/>
            <a:ext cx="1176643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50" name="Right Brace 49"/>
          <p:cNvSpPr/>
          <p:nvPr/>
        </p:nvSpPr>
        <p:spPr>
          <a:xfrm rot="16200000">
            <a:off x="2652299" y="922653"/>
            <a:ext cx="526194" cy="3247638"/>
          </a:xfrm>
          <a:prstGeom prst="rightBrace">
            <a:avLst/>
          </a:prstGeom>
        </p:spPr>
        <p:style>
          <a:lnRef idx="2">
            <a:schemeClr val="accent4"/>
          </a:lnRef>
          <a:fillRef idx="0">
            <a:schemeClr val="accent4"/>
          </a:fillRef>
          <a:effectRef idx="1">
            <a:schemeClr val="accent4"/>
          </a:effectRef>
          <a:fontRef idx="minor">
            <a:schemeClr val="tx1"/>
          </a:fontRef>
        </p:style>
        <p:txBody>
          <a:bodyPr rtlCol="0" anchor="ctr"/>
          <a:lstStyle/>
          <a:p>
            <a:pPr algn="ctr"/>
            <a:endParaRPr lang="en-US"/>
          </a:p>
        </p:txBody>
      </p:sp>
      <p:sp>
        <p:nvSpPr>
          <p:cNvPr id="51" name="Right Brace 50"/>
          <p:cNvSpPr/>
          <p:nvPr/>
        </p:nvSpPr>
        <p:spPr>
          <a:xfrm rot="16200000">
            <a:off x="8219560" y="774276"/>
            <a:ext cx="526194" cy="3675325"/>
          </a:xfrm>
          <a:prstGeom prst="rightBrace">
            <a:avLst/>
          </a:prstGeom>
        </p:spPr>
        <p:style>
          <a:lnRef idx="2">
            <a:schemeClr val="accent4"/>
          </a:lnRef>
          <a:fillRef idx="0">
            <a:schemeClr val="accent4"/>
          </a:fillRef>
          <a:effectRef idx="1">
            <a:schemeClr val="accent4"/>
          </a:effectRef>
          <a:fontRef idx="minor">
            <a:schemeClr val="tx1"/>
          </a:fontRef>
        </p:style>
        <p:txBody>
          <a:bodyPr rtlCol="0" anchor="ctr"/>
          <a:lstStyle/>
          <a:p>
            <a:pPr algn="ctr"/>
            <a:endParaRPr lang="en-US"/>
          </a:p>
        </p:txBody>
      </p:sp>
      <p:sp>
        <p:nvSpPr>
          <p:cNvPr id="22" name="TextBox 21"/>
          <p:cNvSpPr txBox="1"/>
          <p:nvPr/>
        </p:nvSpPr>
        <p:spPr>
          <a:xfrm>
            <a:off x="2036421" y="2001327"/>
            <a:ext cx="1759201" cy="369332"/>
          </a:xfrm>
          <a:prstGeom prst="rect">
            <a:avLst/>
          </a:prstGeom>
          <a:noFill/>
        </p:spPr>
        <p:txBody>
          <a:bodyPr wrap="square" rtlCol="0">
            <a:spAutoFit/>
          </a:bodyPr>
          <a:lstStyle/>
          <a:p>
            <a:pPr algn="ctr"/>
            <a:r>
              <a:rPr lang="en-US" dirty="0" smtClean="0"/>
              <a:t>POP 1</a:t>
            </a:r>
            <a:endParaRPr lang="en-US" dirty="0"/>
          </a:p>
        </p:txBody>
      </p:sp>
      <p:sp>
        <p:nvSpPr>
          <p:cNvPr id="62" name="TextBox 61"/>
          <p:cNvSpPr txBox="1"/>
          <p:nvPr/>
        </p:nvSpPr>
        <p:spPr>
          <a:xfrm>
            <a:off x="7603056" y="2003567"/>
            <a:ext cx="1759201" cy="369332"/>
          </a:xfrm>
          <a:prstGeom prst="rect">
            <a:avLst/>
          </a:prstGeom>
          <a:noFill/>
        </p:spPr>
        <p:txBody>
          <a:bodyPr wrap="square" rtlCol="0">
            <a:spAutoFit/>
          </a:bodyPr>
          <a:lstStyle/>
          <a:p>
            <a:pPr algn="ctr"/>
            <a:r>
              <a:rPr lang="en-US" dirty="0" smtClean="0"/>
              <a:t>POP 2</a:t>
            </a:r>
            <a:endParaRPr lang="en-US" dirty="0"/>
          </a:p>
        </p:txBody>
      </p:sp>
      <p:sp>
        <p:nvSpPr>
          <p:cNvPr id="25" name="Oval 24"/>
          <p:cNvSpPr/>
          <p:nvPr/>
        </p:nvSpPr>
        <p:spPr>
          <a:xfrm>
            <a:off x="3594977" y="3402702"/>
            <a:ext cx="1837777" cy="1392391"/>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smtClean="0"/>
              <a:t>EFL Gain achieved based on POP2 test</a:t>
            </a:r>
            <a:endParaRPr lang="en-US" dirty="0"/>
          </a:p>
        </p:txBody>
      </p:sp>
      <p:cxnSp>
        <p:nvCxnSpPr>
          <p:cNvPr id="18" name="Straight Arrow Connector 17"/>
          <p:cNvCxnSpPr>
            <a:stCxn id="14" idx="6"/>
            <a:endCxn id="15" idx="2"/>
          </p:cNvCxnSpPr>
          <p:nvPr/>
        </p:nvCxnSpPr>
        <p:spPr>
          <a:xfrm flipV="1">
            <a:off x="1481554" y="2963588"/>
            <a:ext cx="2839929" cy="1"/>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5" name="Oval 14"/>
          <p:cNvSpPr/>
          <p:nvPr/>
        </p:nvSpPr>
        <p:spPr>
          <a:xfrm>
            <a:off x="4321483" y="2770338"/>
            <a:ext cx="405353" cy="386499"/>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14" name="Oval 13"/>
          <p:cNvSpPr/>
          <p:nvPr/>
        </p:nvSpPr>
        <p:spPr>
          <a:xfrm>
            <a:off x="1076201" y="2770339"/>
            <a:ext cx="405353" cy="386499"/>
          </a:xfrm>
          <a:prstGeom prst="ellipse">
            <a:avLst/>
          </a:prstGeom>
          <a:solidFill>
            <a:srgbClr val="2CD470"/>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cxnSp>
        <p:nvCxnSpPr>
          <p:cNvPr id="42" name="Straight Arrow Connector 41"/>
          <p:cNvCxnSpPr>
            <a:stCxn id="24" idx="6"/>
            <a:endCxn id="48" idx="2"/>
          </p:cNvCxnSpPr>
          <p:nvPr/>
        </p:nvCxnSpPr>
        <p:spPr>
          <a:xfrm flipV="1">
            <a:off x="6876508" y="2988084"/>
            <a:ext cx="3212298" cy="887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4" name="Oval 23"/>
          <p:cNvSpPr/>
          <p:nvPr/>
        </p:nvSpPr>
        <p:spPr>
          <a:xfrm>
            <a:off x="6471155" y="2803704"/>
            <a:ext cx="405353" cy="386499"/>
          </a:xfrm>
          <a:prstGeom prst="ellipse">
            <a:avLst/>
          </a:prstGeom>
          <a:solidFill>
            <a:srgbClr val="2CD470"/>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48" name="Oval 47"/>
          <p:cNvSpPr/>
          <p:nvPr/>
        </p:nvSpPr>
        <p:spPr>
          <a:xfrm>
            <a:off x="10088806" y="2794834"/>
            <a:ext cx="405353" cy="386499"/>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47" name="TextBox 46"/>
          <p:cNvSpPr txBox="1"/>
          <p:nvPr/>
        </p:nvSpPr>
        <p:spPr>
          <a:xfrm>
            <a:off x="1837719" y="2603621"/>
            <a:ext cx="2156603" cy="338554"/>
          </a:xfrm>
          <a:prstGeom prst="rect">
            <a:avLst/>
          </a:prstGeom>
          <a:noFill/>
        </p:spPr>
        <p:txBody>
          <a:bodyPr wrap="square" rtlCol="0">
            <a:spAutoFit/>
          </a:bodyPr>
          <a:lstStyle/>
          <a:p>
            <a:pPr algn="ctr"/>
            <a:r>
              <a:rPr lang="en-US" sz="1600" dirty="0" smtClean="0"/>
              <a:t>Attends 70 Hours</a:t>
            </a:r>
            <a:endParaRPr lang="en-US" sz="1600" dirty="0"/>
          </a:p>
        </p:txBody>
      </p:sp>
      <p:sp>
        <p:nvSpPr>
          <p:cNvPr id="29" name="Oval 28"/>
          <p:cNvSpPr/>
          <p:nvPr/>
        </p:nvSpPr>
        <p:spPr>
          <a:xfrm>
            <a:off x="795727" y="4391950"/>
            <a:ext cx="1811440" cy="1259622"/>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600" b="1" dirty="0" smtClean="0"/>
              <a:t>PY</a:t>
            </a:r>
          </a:p>
          <a:p>
            <a:pPr algn="ctr"/>
            <a:r>
              <a:rPr lang="en-US" sz="1600" b="1" u="sng" dirty="0" smtClean="0"/>
              <a:t>Initial</a:t>
            </a:r>
            <a:r>
              <a:rPr lang="en-US" sz="1600" dirty="0" smtClean="0"/>
              <a:t> Placement</a:t>
            </a:r>
          </a:p>
        </p:txBody>
      </p:sp>
      <p:sp>
        <p:nvSpPr>
          <p:cNvPr id="30" name="Oval 29"/>
          <p:cNvSpPr/>
          <p:nvPr/>
        </p:nvSpPr>
        <p:spPr>
          <a:xfrm>
            <a:off x="6336873" y="4401185"/>
            <a:ext cx="1811440" cy="1259622"/>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600" dirty="0" err="1" smtClean="0"/>
              <a:t>PoP</a:t>
            </a:r>
            <a:r>
              <a:rPr lang="en-US" sz="1600" dirty="0" smtClean="0"/>
              <a:t> 2 Placement</a:t>
            </a:r>
          </a:p>
        </p:txBody>
      </p:sp>
      <p:sp>
        <p:nvSpPr>
          <p:cNvPr id="11" name="Right Arrow 10"/>
          <p:cNvSpPr/>
          <p:nvPr/>
        </p:nvSpPr>
        <p:spPr>
          <a:xfrm>
            <a:off x="8217377" y="4610100"/>
            <a:ext cx="2102943" cy="557965"/>
          </a:xfrm>
          <a:prstGeom prst="right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23" name="Curved Right Arrow 22"/>
          <p:cNvSpPr/>
          <p:nvPr/>
        </p:nvSpPr>
        <p:spPr>
          <a:xfrm rot="5400000">
            <a:off x="5843264" y="2615411"/>
            <a:ext cx="480315" cy="2054898"/>
          </a:xfrm>
          <a:prstGeom prst="curved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solidFill>
                <a:schemeClr val="tx1"/>
              </a:solidFill>
            </a:endParaRPr>
          </a:p>
        </p:txBody>
      </p:sp>
      <p:sp>
        <p:nvSpPr>
          <p:cNvPr id="16" name="Down Arrow 15"/>
          <p:cNvSpPr/>
          <p:nvPr/>
        </p:nvSpPr>
        <p:spPr>
          <a:xfrm>
            <a:off x="1574276" y="3984596"/>
            <a:ext cx="263443" cy="511203"/>
          </a:xfrm>
          <a:prstGeom prst="downArrow">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34" name="Down Arrow 33"/>
          <p:cNvSpPr/>
          <p:nvPr/>
        </p:nvSpPr>
        <p:spPr>
          <a:xfrm>
            <a:off x="7110871" y="4003646"/>
            <a:ext cx="263443" cy="511203"/>
          </a:xfrm>
          <a:prstGeom prst="downArrow">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61" name="Rectangle 60"/>
          <p:cNvSpPr/>
          <p:nvPr/>
        </p:nvSpPr>
        <p:spPr>
          <a:xfrm>
            <a:off x="1025258" y="3213284"/>
            <a:ext cx="1352377" cy="84751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ABE </a:t>
            </a:r>
            <a:r>
              <a:rPr lang="en-US" dirty="0" err="1" smtClean="0"/>
              <a:t>Lvl</a:t>
            </a:r>
            <a:r>
              <a:rPr lang="en-US" dirty="0" smtClean="0"/>
              <a:t>. 4</a:t>
            </a:r>
          </a:p>
          <a:p>
            <a:pPr algn="ctr"/>
            <a:r>
              <a:rPr lang="en-US" dirty="0" smtClean="0"/>
              <a:t>Math Test</a:t>
            </a:r>
            <a:endParaRPr lang="en-US" dirty="0"/>
          </a:p>
        </p:txBody>
      </p:sp>
      <p:sp>
        <p:nvSpPr>
          <p:cNvPr id="60" name="Rectangle 59"/>
          <p:cNvSpPr/>
          <p:nvPr/>
        </p:nvSpPr>
        <p:spPr>
          <a:xfrm>
            <a:off x="6585455" y="3213284"/>
            <a:ext cx="1352377" cy="84751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ABE </a:t>
            </a:r>
            <a:r>
              <a:rPr lang="en-US" dirty="0" err="1" smtClean="0"/>
              <a:t>Lvl</a:t>
            </a:r>
            <a:r>
              <a:rPr lang="en-US" dirty="0" smtClean="0"/>
              <a:t>. 5</a:t>
            </a:r>
          </a:p>
          <a:p>
            <a:pPr algn="ctr"/>
            <a:r>
              <a:rPr lang="en-US" dirty="0" smtClean="0"/>
              <a:t>Math Test</a:t>
            </a:r>
            <a:endParaRPr lang="en-US" dirty="0"/>
          </a:p>
        </p:txBody>
      </p:sp>
    </p:spTree>
    <p:extLst>
      <p:ext uri="{BB962C8B-B14F-4D97-AF65-F5344CB8AC3E}">
        <p14:creationId xmlns:p14="http://schemas.microsoft.com/office/powerpoint/2010/main" val="1693119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1"/>
                                        </p:tgtEl>
                                        <p:attrNameLst>
                                          <p:attrName>style.visibility</p:attrName>
                                        </p:attrNameLst>
                                      </p:cBhvr>
                                      <p:to>
                                        <p:strVal val="visible"/>
                                      </p:to>
                                    </p:set>
                                    <p:animEffect transition="in" filter="wipe(left)">
                                      <p:cBhvr>
                                        <p:cTn id="7" dur="500"/>
                                        <p:tgtEl>
                                          <p:spTgt spid="6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wipe(up)">
                                      <p:cBhvr>
                                        <p:cTn id="12" dur="500"/>
                                        <p:tgtEl>
                                          <p:spTgt spid="16"/>
                                        </p:tgtEl>
                                      </p:cBhvr>
                                    </p:animEffect>
                                  </p:childTnLst>
                                </p:cTn>
                              </p:par>
                            </p:childTnLst>
                          </p:cTn>
                        </p:par>
                        <p:par>
                          <p:cTn id="13" fill="hold">
                            <p:stCondLst>
                              <p:cond delay="500"/>
                            </p:stCondLst>
                            <p:childTnLst>
                              <p:par>
                                <p:cTn id="14" presetID="22" presetClass="entr" presetSubtype="1" fill="hold" grpId="0" nodeType="afterEffect">
                                  <p:stCondLst>
                                    <p:cond delay="0"/>
                                  </p:stCondLst>
                                  <p:childTnLst>
                                    <p:set>
                                      <p:cBhvr>
                                        <p:cTn id="15" dur="1" fill="hold">
                                          <p:stCondLst>
                                            <p:cond delay="0"/>
                                          </p:stCondLst>
                                        </p:cTn>
                                        <p:tgtEl>
                                          <p:spTgt spid="29"/>
                                        </p:tgtEl>
                                        <p:attrNameLst>
                                          <p:attrName>style.visibility</p:attrName>
                                        </p:attrNameLst>
                                      </p:cBhvr>
                                      <p:to>
                                        <p:strVal val="visible"/>
                                      </p:to>
                                    </p:set>
                                    <p:animEffect transition="in" filter="wipe(up)">
                                      <p:cBhvr>
                                        <p:cTn id="16" dur="500"/>
                                        <p:tgtEl>
                                          <p:spTgt spid="29"/>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60"/>
                                        </p:tgtEl>
                                        <p:attrNameLst>
                                          <p:attrName>style.visibility</p:attrName>
                                        </p:attrNameLst>
                                      </p:cBhvr>
                                      <p:to>
                                        <p:strVal val="visible"/>
                                      </p:to>
                                    </p:set>
                                    <p:animEffect transition="in" filter="wipe(left)">
                                      <p:cBhvr>
                                        <p:cTn id="21" dur="500"/>
                                        <p:tgtEl>
                                          <p:spTgt spid="60"/>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1" fill="hold" grpId="0" nodeType="clickEffect">
                                  <p:stCondLst>
                                    <p:cond delay="0"/>
                                  </p:stCondLst>
                                  <p:childTnLst>
                                    <p:set>
                                      <p:cBhvr>
                                        <p:cTn id="25" dur="1" fill="hold">
                                          <p:stCondLst>
                                            <p:cond delay="0"/>
                                          </p:stCondLst>
                                        </p:cTn>
                                        <p:tgtEl>
                                          <p:spTgt spid="34"/>
                                        </p:tgtEl>
                                        <p:attrNameLst>
                                          <p:attrName>style.visibility</p:attrName>
                                        </p:attrNameLst>
                                      </p:cBhvr>
                                      <p:to>
                                        <p:strVal val="visible"/>
                                      </p:to>
                                    </p:set>
                                    <p:animEffect transition="in" filter="wipe(up)">
                                      <p:cBhvr>
                                        <p:cTn id="26" dur="500"/>
                                        <p:tgtEl>
                                          <p:spTgt spid="34"/>
                                        </p:tgtEl>
                                      </p:cBhvr>
                                    </p:animEffect>
                                  </p:childTnLst>
                                </p:cTn>
                              </p:par>
                            </p:childTnLst>
                          </p:cTn>
                        </p:par>
                        <p:par>
                          <p:cTn id="27" fill="hold">
                            <p:stCondLst>
                              <p:cond delay="500"/>
                            </p:stCondLst>
                            <p:childTnLst>
                              <p:par>
                                <p:cTn id="28" presetID="22" presetClass="entr" presetSubtype="1" fill="hold" grpId="0" nodeType="afterEffect">
                                  <p:stCondLst>
                                    <p:cond delay="0"/>
                                  </p:stCondLst>
                                  <p:childTnLst>
                                    <p:set>
                                      <p:cBhvr>
                                        <p:cTn id="29" dur="1" fill="hold">
                                          <p:stCondLst>
                                            <p:cond delay="0"/>
                                          </p:stCondLst>
                                        </p:cTn>
                                        <p:tgtEl>
                                          <p:spTgt spid="30"/>
                                        </p:tgtEl>
                                        <p:attrNameLst>
                                          <p:attrName>style.visibility</p:attrName>
                                        </p:attrNameLst>
                                      </p:cBhvr>
                                      <p:to>
                                        <p:strVal val="visible"/>
                                      </p:to>
                                    </p:set>
                                    <p:animEffect transition="in" filter="wipe(up)">
                                      <p:cBhvr>
                                        <p:cTn id="30" dur="500"/>
                                        <p:tgtEl>
                                          <p:spTgt spid="30"/>
                                        </p:tgtEl>
                                      </p:cBhvr>
                                    </p:animEffect>
                                  </p:childTnLst>
                                </p:cTn>
                              </p:par>
                              <p:par>
                                <p:cTn id="31" presetID="22" presetClass="entr" presetSubtype="8" fill="hold" grpId="0" nodeType="withEffect">
                                  <p:stCondLst>
                                    <p:cond delay="500"/>
                                  </p:stCondLst>
                                  <p:childTnLst>
                                    <p:set>
                                      <p:cBhvr>
                                        <p:cTn id="32" dur="1" fill="hold">
                                          <p:stCondLst>
                                            <p:cond delay="0"/>
                                          </p:stCondLst>
                                        </p:cTn>
                                        <p:tgtEl>
                                          <p:spTgt spid="11"/>
                                        </p:tgtEl>
                                        <p:attrNameLst>
                                          <p:attrName>style.visibility</p:attrName>
                                        </p:attrNameLst>
                                      </p:cBhvr>
                                      <p:to>
                                        <p:strVal val="visible"/>
                                      </p:to>
                                    </p:set>
                                    <p:animEffect transition="in" filter="wipe(left)">
                                      <p:cBhvr>
                                        <p:cTn id="33" dur="500"/>
                                        <p:tgtEl>
                                          <p:spTgt spid="11"/>
                                        </p:tgtEl>
                                      </p:cBhvr>
                                    </p:animEffect>
                                  </p:childTnLst>
                                </p:cTn>
                              </p:par>
                            </p:childTnLst>
                          </p:cTn>
                        </p:par>
                      </p:childTnLst>
                    </p:cTn>
                  </p:par>
                  <p:par>
                    <p:cTn id="34" fill="hold">
                      <p:stCondLst>
                        <p:cond delay="indefinite"/>
                      </p:stCondLst>
                      <p:childTnLst>
                        <p:par>
                          <p:cTn id="35" fill="hold">
                            <p:stCondLst>
                              <p:cond delay="0"/>
                            </p:stCondLst>
                            <p:childTnLst>
                              <p:par>
                                <p:cTn id="36" presetID="22" presetClass="entr" presetSubtype="2" fill="hold" grpId="0" nodeType="clickEffect">
                                  <p:stCondLst>
                                    <p:cond delay="0"/>
                                  </p:stCondLst>
                                  <p:childTnLst>
                                    <p:set>
                                      <p:cBhvr>
                                        <p:cTn id="37" dur="1" fill="hold">
                                          <p:stCondLst>
                                            <p:cond delay="0"/>
                                          </p:stCondLst>
                                        </p:cTn>
                                        <p:tgtEl>
                                          <p:spTgt spid="23"/>
                                        </p:tgtEl>
                                        <p:attrNameLst>
                                          <p:attrName>style.visibility</p:attrName>
                                        </p:attrNameLst>
                                      </p:cBhvr>
                                      <p:to>
                                        <p:strVal val="visible"/>
                                      </p:to>
                                    </p:set>
                                    <p:animEffect transition="in" filter="wipe(right)">
                                      <p:cBhvr>
                                        <p:cTn id="38" dur="500"/>
                                        <p:tgtEl>
                                          <p:spTgt spid="23"/>
                                        </p:tgtEl>
                                      </p:cBhvr>
                                    </p:animEffect>
                                  </p:childTnLst>
                                </p:cTn>
                              </p:par>
                              <p:par>
                                <p:cTn id="39" presetID="22" presetClass="entr" presetSubtype="2" fill="hold" grpId="0" nodeType="withEffect">
                                  <p:stCondLst>
                                    <p:cond delay="300"/>
                                  </p:stCondLst>
                                  <p:childTnLst>
                                    <p:set>
                                      <p:cBhvr>
                                        <p:cTn id="40" dur="1" fill="hold">
                                          <p:stCondLst>
                                            <p:cond delay="0"/>
                                          </p:stCondLst>
                                        </p:cTn>
                                        <p:tgtEl>
                                          <p:spTgt spid="25"/>
                                        </p:tgtEl>
                                        <p:attrNameLst>
                                          <p:attrName>style.visibility</p:attrName>
                                        </p:attrNameLst>
                                      </p:cBhvr>
                                      <p:to>
                                        <p:strVal val="visible"/>
                                      </p:to>
                                    </p:set>
                                    <p:animEffect transition="in" filter="wipe(right)">
                                      <p:cBhvr>
                                        <p:cTn id="41"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29" grpId="0" animBg="1"/>
      <p:bldP spid="30" grpId="0" animBg="1"/>
      <p:bldP spid="11" grpId="0" animBg="1"/>
      <p:bldP spid="23" grpId="0" animBg="1"/>
      <p:bldP spid="16" grpId="0" animBg="1"/>
      <p:bldP spid="34" grpId="0" animBg="1"/>
      <p:bldP spid="61" grpId="0" animBg="1"/>
      <p:bldP spid="6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Content Placeholder 1"/>
          <p:cNvSpPr>
            <a:spLocks noGrp="1"/>
          </p:cNvSpPr>
          <p:nvPr>
            <p:ph idx="1"/>
          </p:nvPr>
        </p:nvSpPr>
        <p:spPr>
          <a:xfrm>
            <a:off x="276045" y="1155940"/>
            <a:ext cx="11306355" cy="4976812"/>
          </a:xfrm>
        </p:spPr>
        <p:txBody>
          <a:bodyPr/>
          <a:lstStyle/>
          <a:p>
            <a:pPr>
              <a:spcBef>
                <a:spcPts val="0"/>
              </a:spcBef>
            </a:pPr>
            <a:r>
              <a:rPr lang="en-US" sz="2400" dirty="0" smtClean="0"/>
              <a:t>EFL gain may </a:t>
            </a:r>
            <a:r>
              <a:rPr lang="en-US" sz="2400" b="1" dirty="0" smtClean="0"/>
              <a:t>also </a:t>
            </a:r>
            <a:r>
              <a:rPr lang="en-US" sz="2400" dirty="0" smtClean="0"/>
              <a:t>be </a:t>
            </a:r>
            <a:r>
              <a:rPr lang="en-US" sz="2400" dirty="0"/>
              <a:t>applied to a previous </a:t>
            </a:r>
            <a:r>
              <a:rPr lang="en-US" sz="2400" dirty="0" err="1"/>
              <a:t>PoP</a:t>
            </a:r>
            <a:r>
              <a:rPr lang="en-US" sz="2400" dirty="0"/>
              <a:t> under this scenario</a:t>
            </a:r>
            <a:r>
              <a:rPr lang="en-US" sz="2400" dirty="0" smtClean="0"/>
              <a:t>:</a:t>
            </a:r>
          </a:p>
          <a:p>
            <a:pPr lvl="1">
              <a:spcBef>
                <a:spcPts val="0"/>
              </a:spcBef>
            </a:pPr>
            <a:endParaRPr lang="en-US" sz="2000" dirty="0" smtClean="0"/>
          </a:p>
          <a:p>
            <a:pPr lvl="1">
              <a:spcBef>
                <a:spcPts val="0"/>
              </a:spcBef>
            </a:pPr>
            <a:r>
              <a:rPr lang="en-US" sz="2000" dirty="0" smtClean="0"/>
              <a:t>A participant exits, does not have enough </a:t>
            </a:r>
            <a:r>
              <a:rPr lang="en-US" sz="2000" dirty="0"/>
              <a:t>hours </a:t>
            </a:r>
            <a:r>
              <a:rPr lang="en-US" sz="2000" dirty="0" smtClean="0"/>
              <a:t>to posttest </a:t>
            </a:r>
            <a:r>
              <a:rPr lang="en-US" sz="2000" dirty="0"/>
              <a:t>(according to state policy and test guidelines</a:t>
            </a:r>
            <a:r>
              <a:rPr lang="en-US" sz="2000" dirty="0" smtClean="0"/>
              <a:t>), and is not post-tested.</a:t>
            </a:r>
          </a:p>
          <a:p>
            <a:pPr lvl="1">
              <a:spcBef>
                <a:spcPts val="0"/>
              </a:spcBef>
            </a:pPr>
            <a:endParaRPr lang="en-US" sz="2000" dirty="0"/>
          </a:p>
          <a:p>
            <a:pPr lvl="1">
              <a:spcBef>
                <a:spcPts val="0"/>
              </a:spcBef>
            </a:pPr>
            <a:r>
              <a:rPr lang="en-US" sz="2000" dirty="0"/>
              <a:t>The </a:t>
            </a:r>
            <a:r>
              <a:rPr lang="en-US" sz="2000" dirty="0" smtClean="0"/>
              <a:t>individual returns to the program (PoP2), is tested after achieving enough instructional hours (combining hours in PoP1 and PoP2), and achieves an EFL gain. </a:t>
            </a:r>
          </a:p>
          <a:p>
            <a:pPr lvl="1">
              <a:spcBef>
                <a:spcPts val="0"/>
              </a:spcBef>
            </a:pPr>
            <a:endParaRPr lang="en-US" sz="2000" dirty="0"/>
          </a:p>
          <a:p>
            <a:pPr lvl="1">
              <a:spcBef>
                <a:spcPts val="0"/>
              </a:spcBef>
            </a:pPr>
            <a:r>
              <a:rPr lang="en-US" sz="2000" dirty="0" smtClean="0"/>
              <a:t>This </a:t>
            </a:r>
            <a:r>
              <a:rPr lang="en-US" sz="2000" dirty="0"/>
              <a:t>test </a:t>
            </a:r>
            <a:r>
              <a:rPr lang="en-US" sz="2000" dirty="0" smtClean="0"/>
              <a:t>in PoP2 serves as the </a:t>
            </a:r>
            <a:r>
              <a:rPr lang="en-US" sz="2000" dirty="0"/>
              <a:t>pretest for PoP2 </a:t>
            </a:r>
            <a:r>
              <a:rPr lang="en-US" sz="2000" dirty="0" smtClean="0"/>
              <a:t>and as a posttest for PoP1.  The EFL gain may be counted for PoP1. </a:t>
            </a:r>
          </a:p>
          <a:p>
            <a:pPr lvl="1">
              <a:spcBef>
                <a:spcPts val="0"/>
              </a:spcBef>
            </a:pPr>
            <a:endParaRPr lang="en-US" sz="2000" dirty="0"/>
          </a:p>
          <a:p>
            <a:pPr lvl="1">
              <a:spcBef>
                <a:spcPts val="0"/>
              </a:spcBef>
            </a:pPr>
            <a:r>
              <a:rPr lang="en-US" sz="2000" dirty="0" smtClean="0"/>
              <a:t>EFL gain in PoP2 would require another test after the participant receives sufficient instructional hours for a posttest.</a:t>
            </a:r>
            <a:endParaRPr lang="en-US" sz="2000" dirty="0"/>
          </a:p>
          <a:p>
            <a:endParaRPr lang="en-US" sz="2000" dirty="0"/>
          </a:p>
        </p:txBody>
      </p:sp>
      <p:sp>
        <p:nvSpPr>
          <p:cNvPr id="3" name="Title 2"/>
          <p:cNvSpPr>
            <a:spLocks noGrp="1"/>
          </p:cNvSpPr>
          <p:nvPr>
            <p:ph type="title"/>
          </p:nvPr>
        </p:nvSpPr>
        <p:spPr>
          <a:xfrm>
            <a:off x="638354" y="99205"/>
            <a:ext cx="10972800" cy="1143000"/>
          </a:xfrm>
        </p:spPr>
        <p:txBody>
          <a:bodyPr>
            <a:normAutofit fontScale="90000"/>
          </a:bodyPr>
          <a:lstStyle/>
          <a:p>
            <a:r>
              <a:rPr lang="en-US" dirty="0"/>
              <a:t>Reporting MSG in </a:t>
            </a:r>
            <a:r>
              <a:rPr lang="en-US" dirty="0" smtClean="0"/>
              <a:t>a Prior </a:t>
            </a:r>
            <a:r>
              <a:rPr lang="en-US" dirty="0" err="1"/>
              <a:t>PoP</a:t>
            </a:r>
            <a:r>
              <a:rPr lang="en-US" dirty="0"/>
              <a:t>: </a:t>
            </a:r>
            <a:r>
              <a:rPr lang="en-US" dirty="0" smtClean="0"/>
              <a:t/>
            </a:r>
            <a:br>
              <a:rPr lang="en-US" dirty="0" smtClean="0"/>
            </a:br>
            <a:r>
              <a:rPr lang="en-US" sz="3600" dirty="0" smtClean="0"/>
              <a:t>Scenario </a:t>
            </a:r>
            <a:r>
              <a:rPr lang="en-US" sz="3600" dirty="0"/>
              <a:t>2</a:t>
            </a:r>
          </a:p>
        </p:txBody>
      </p:sp>
      <p:sp>
        <p:nvSpPr>
          <p:cNvPr id="4" name="Slide Number Placeholder 3"/>
          <p:cNvSpPr>
            <a:spLocks noGrp="1"/>
          </p:cNvSpPr>
          <p:nvPr>
            <p:ph type="sldNum" sz="quarter" idx="12"/>
          </p:nvPr>
        </p:nvSpPr>
        <p:spPr/>
        <p:txBody>
          <a:bodyPr/>
          <a:lstStyle/>
          <a:p>
            <a:pPr>
              <a:defRPr/>
            </a:pPr>
            <a:fld id="{141B6C7F-9646-41A5-B27C-5FEE78161F66}" type="slidenum">
              <a:rPr lang="en-US" smtClean="0"/>
              <a:pPr>
                <a:defRPr/>
              </a:pPr>
              <a:t>14</a:t>
            </a:fld>
            <a:endParaRPr lang="en-US" dirty="0"/>
          </a:p>
        </p:txBody>
      </p:sp>
      <p:cxnSp>
        <p:nvCxnSpPr>
          <p:cNvPr id="5" name="Straight Connector 4"/>
          <p:cNvCxnSpPr/>
          <p:nvPr/>
        </p:nvCxnSpPr>
        <p:spPr>
          <a:xfrm>
            <a:off x="276045" y="1155940"/>
            <a:ext cx="1176643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4457544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22091" y="41223"/>
            <a:ext cx="10972800" cy="1143000"/>
          </a:xfrm>
        </p:spPr>
        <p:txBody>
          <a:bodyPr>
            <a:normAutofit fontScale="90000"/>
          </a:bodyPr>
          <a:lstStyle/>
          <a:p>
            <a:r>
              <a:rPr lang="en-US" sz="4400" dirty="0"/>
              <a:t>Reporting MSG in a Prior </a:t>
            </a:r>
            <a:r>
              <a:rPr lang="en-US" sz="4400" dirty="0" err="1"/>
              <a:t>PoP</a:t>
            </a:r>
            <a:r>
              <a:rPr lang="en-US" sz="4400" dirty="0"/>
              <a:t>: </a:t>
            </a:r>
            <a:br>
              <a:rPr lang="en-US" sz="4400" dirty="0"/>
            </a:br>
            <a:r>
              <a:rPr lang="en-US" sz="4000" dirty="0"/>
              <a:t>Scenario </a:t>
            </a:r>
            <a:r>
              <a:rPr lang="en-US" sz="4000" dirty="0" smtClean="0"/>
              <a:t>2</a:t>
            </a:r>
            <a:endParaRPr lang="en-US" sz="3600" dirty="0"/>
          </a:p>
        </p:txBody>
      </p:sp>
      <p:sp>
        <p:nvSpPr>
          <p:cNvPr id="4" name="Slide Number Placeholder 3"/>
          <p:cNvSpPr>
            <a:spLocks noGrp="1"/>
          </p:cNvSpPr>
          <p:nvPr>
            <p:ph type="sldNum" sz="quarter" idx="4294967295"/>
          </p:nvPr>
        </p:nvSpPr>
        <p:spPr>
          <a:xfrm>
            <a:off x="11529696" y="6407945"/>
            <a:ext cx="487680" cy="365125"/>
          </a:xfrm>
          <a:prstGeom prst="rect">
            <a:avLst/>
          </a:prstGeom>
        </p:spPr>
        <p:txBody>
          <a:bodyPr/>
          <a:lstStyle/>
          <a:p>
            <a:pPr>
              <a:defRPr/>
            </a:pPr>
            <a:fld id="{5A90BB0D-69F2-4B7E-8D7F-C378C45B9FF1}" type="slidenum">
              <a:rPr lang="en-US" smtClean="0"/>
              <a:pPr>
                <a:defRPr/>
              </a:pPr>
              <a:t>15</a:t>
            </a:fld>
            <a:endParaRPr lang="en-US" dirty="0"/>
          </a:p>
        </p:txBody>
      </p:sp>
      <p:sp>
        <p:nvSpPr>
          <p:cNvPr id="6" name="Rectangle 5"/>
          <p:cNvSpPr/>
          <p:nvPr/>
        </p:nvSpPr>
        <p:spPr>
          <a:xfrm>
            <a:off x="719527" y="1963918"/>
            <a:ext cx="11150419" cy="426996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7" name="TextBox 6"/>
          <p:cNvSpPr txBox="1"/>
          <p:nvPr/>
        </p:nvSpPr>
        <p:spPr>
          <a:xfrm>
            <a:off x="659876" y="5783188"/>
            <a:ext cx="914400" cy="369332"/>
          </a:xfrm>
          <a:prstGeom prst="rect">
            <a:avLst/>
          </a:prstGeom>
          <a:noFill/>
        </p:spPr>
        <p:txBody>
          <a:bodyPr wrap="square" rtlCol="0">
            <a:spAutoFit/>
          </a:bodyPr>
          <a:lstStyle/>
          <a:p>
            <a:r>
              <a:rPr lang="en-US" dirty="0" smtClean="0">
                <a:solidFill>
                  <a:srgbClr val="002060"/>
                </a:solidFill>
              </a:rPr>
              <a:t>Jul 1</a:t>
            </a:r>
            <a:r>
              <a:rPr lang="en-US" baseline="30000" dirty="0" smtClean="0">
                <a:solidFill>
                  <a:srgbClr val="002060"/>
                </a:solidFill>
              </a:rPr>
              <a:t>st</a:t>
            </a:r>
            <a:r>
              <a:rPr lang="en-US" dirty="0" smtClean="0">
                <a:solidFill>
                  <a:srgbClr val="002060"/>
                </a:solidFill>
              </a:rPr>
              <a:t> </a:t>
            </a:r>
            <a:endParaRPr lang="en-US" dirty="0">
              <a:solidFill>
                <a:srgbClr val="002060"/>
              </a:solidFill>
            </a:endParaRPr>
          </a:p>
        </p:txBody>
      </p:sp>
      <p:sp>
        <p:nvSpPr>
          <p:cNvPr id="8" name="TextBox 7"/>
          <p:cNvSpPr txBox="1"/>
          <p:nvPr/>
        </p:nvSpPr>
        <p:spPr>
          <a:xfrm>
            <a:off x="10814453" y="5781772"/>
            <a:ext cx="1055493" cy="369332"/>
          </a:xfrm>
          <a:prstGeom prst="rect">
            <a:avLst/>
          </a:prstGeom>
          <a:noFill/>
        </p:spPr>
        <p:txBody>
          <a:bodyPr wrap="square" rtlCol="0">
            <a:spAutoFit/>
          </a:bodyPr>
          <a:lstStyle/>
          <a:p>
            <a:r>
              <a:rPr lang="en-US" dirty="0" smtClean="0">
                <a:solidFill>
                  <a:srgbClr val="002060"/>
                </a:solidFill>
              </a:rPr>
              <a:t>Jun 30</a:t>
            </a:r>
            <a:r>
              <a:rPr lang="en-US" baseline="30000" dirty="0" smtClean="0">
                <a:solidFill>
                  <a:srgbClr val="002060"/>
                </a:solidFill>
              </a:rPr>
              <a:t>th</a:t>
            </a:r>
            <a:r>
              <a:rPr lang="en-US" dirty="0" smtClean="0">
                <a:solidFill>
                  <a:srgbClr val="002060"/>
                </a:solidFill>
              </a:rPr>
              <a:t> </a:t>
            </a:r>
            <a:endParaRPr lang="en-US" dirty="0">
              <a:solidFill>
                <a:srgbClr val="002060"/>
              </a:solidFill>
            </a:endParaRPr>
          </a:p>
        </p:txBody>
      </p:sp>
      <p:sp>
        <p:nvSpPr>
          <p:cNvPr id="9" name="Oval 8"/>
          <p:cNvSpPr/>
          <p:nvPr/>
        </p:nvSpPr>
        <p:spPr>
          <a:xfrm>
            <a:off x="783210" y="1327923"/>
            <a:ext cx="405353" cy="386499"/>
          </a:xfrm>
          <a:prstGeom prst="ellipse">
            <a:avLst/>
          </a:prstGeom>
          <a:solidFill>
            <a:srgbClr val="2CD470"/>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0" name="Oval 9"/>
          <p:cNvSpPr/>
          <p:nvPr/>
        </p:nvSpPr>
        <p:spPr>
          <a:xfrm>
            <a:off x="4422427" y="1304828"/>
            <a:ext cx="405353" cy="386499"/>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12" name="TextBox 11"/>
          <p:cNvSpPr txBox="1"/>
          <p:nvPr/>
        </p:nvSpPr>
        <p:spPr>
          <a:xfrm>
            <a:off x="1441672" y="1406050"/>
            <a:ext cx="2947448" cy="369332"/>
          </a:xfrm>
          <a:prstGeom prst="rect">
            <a:avLst/>
          </a:prstGeom>
          <a:noFill/>
        </p:spPr>
        <p:txBody>
          <a:bodyPr wrap="square" rtlCol="0">
            <a:spAutoFit/>
          </a:bodyPr>
          <a:lstStyle/>
          <a:p>
            <a:r>
              <a:rPr lang="en-US" dirty="0" smtClean="0"/>
              <a:t>Program Entry/ Reentry</a:t>
            </a:r>
            <a:endParaRPr lang="en-US" dirty="0"/>
          </a:p>
        </p:txBody>
      </p:sp>
      <p:sp>
        <p:nvSpPr>
          <p:cNvPr id="13" name="TextBox 12"/>
          <p:cNvSpPr txBox="1"/>
          <p:nvPr/>
        </p:nvSpPr>
        <p:spPr>
          <a:xfrm>
            <a:off x="5084032" y="1317587"/>
            <a:ext cx="3816128" cy="646331"/>
          </a:xfrm>
          <a:prstGeom prst="rect">
            <a:avLst/>
          </a:prstGeom>
          <a:noFill/>
        </p:spPr>
        <p:txBody>
          <a:bodyPr wrap="square" rtlCol="0">
            <a:spAutoFit/>
          </a:bodyPr>
          <a:lstStyle/>
          <a:p>
            <a:r>
              <a:rPr lang="en-US" dirty="0" smtClean="0"/>
              <a:t>Program Exit </a:t>
            </a:r>
          </a:p>
          <a:p>
            <a:r>
              <a:rPr lang="en-US" dirty="0" smtClean="0"/>
              <a:t>(90 days since last service)</a:t>
            </a:r>
            <a:endParaRPr lang="en-US" dirty="0"/>
          </a:p>
        </p:txBody>
      </p:sp>
      <p:sp>
        <p:nvSpPr>
          <p:cNvPr id="2" name="Right Arrow 1"/>
          <p:cNvSpPr/>
          <p:nvPr/>
        </p:nvSpPr>
        <p:spPr>
          <a:xfrm>
            <a:off x="734517" y="5559551"/>
            <a:ext cx="11135429" cy="2266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TextBox 38"/>
          <p:cNvSpPr txBox="1"/>
          <p:nvPr/>
        </p:nvSpPr>
        <p:spPr>
          <a:xfrm>
            <a:off x="5320772" y="5781772"/>
            <a:ext cx="1150383" cy="369332"/>
          </a:xfrm>
          <a:prstGeom prst="rect">
            <a:avLst/>
          </a:prstGeom>
          <a:noFill/>
        </p:spPr>
        <p:txBody>
          <a:bodyPr wrap="square" rtlCol="0">
            <a:spAutoFit/>
          </a:bodyPr>
          <a:lstStyle/>
          <a:p>
            <a:r>
              <a:rPr lang="en-US" dirty="0" smtClean="0">
                <a:solidFill>
                  <a:srgbClr val="002060"/>
                </a:solidFill>
              </a:rPr>
              <a:t>PY 2016</a:t>
            </a:r>
            <a:endParaRPr lang="en-US" dirty="0">
              <a:solidFill>
                <a:srgbClr val="002060"/>
              </a:solidFill>
            </a:endParaRPr>
          </a:p>
        </p:txBody>
      </p:sp>
      <p:cxnSp>
        <p:nvCxnSpPr>
          <p:cNvPr id="41" name="Straight Connector 40"/>
          <p:cNvCxnSpPr/>
          <p:nvPr/>
        </p:nvCxnSpPr>
        <p:spPr>
          <a:xfrm>
            <a:off x="276045" y="1155940"/>
            <a:ext cx="1176643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50" name="Right Brace 49"/>
          <p:cNvSpPr/>
          <p:nvPr/>
        </p:nvSpPr>
        <p:spPr>
          <a:xfrm rot="16200000">
            <a:off x="2652299" y="922653"/>
            <a:ext cx="526194" cy="3247638"/>
          </a:xfrm>
          <a:prstGeom prst="rightBrace">
            <a:avLst/>
          </a:prstGeom>
        </p:spPr>
        <p:style>
          <a:lnRef idx="2">
            <a:schemeClr val="accent4"/>
          </a:lnRef>
          <a:fillRef idx="0">
            <a:schemeClr val="accent4"/>
          </a:fillRef>
          <a:effectRef idx="1">
            <a:schemeClr val="accent4"/>
          </a:effectRef>
          <a:fontRef idx="minor">
            <a:schemeClr val="tx1"/>
          </a:fontRef>
        </p:style>
        <p:txBody>
          <a:bodyPr rtlCol="0" anchor="ctr"/>
          <a:lstStyle/>
          <a:p>
            <a:pPr algn="ctr"/>
            <a:endParaRPr lang="en-US"/>
          </a:p>
        </p:txBody>
      </p:sp>
      <p:sp>
        <p:nvSpPr>
          <p:cNvPr id="51" name="Right Brace 50"/>
          <p:cNvSpPr/>
          <p:nvPr/>
        </p:nvSpPr>
        <p:spPr>
          <a:xfrm rot="16200000">
            <a:off x="8846258" y="176416"/>
            <a:ext cx="526194" cy="4871045"/>
          </a:xfrm>
          <a:prstGeom prst="rightBrace">
            <a:avLst/>
          </a:prstGeom>
        </p:spPr>
        <p:style>
          <a:lnRef idx="2">
            <a:schemeClr val="accent4"/>
          </a:lnRef>
          <a:fillRef idx="0">
            <a:schemeClr val="accent4"/>
          </a:fillRef>
          <a:effectRef idx="1">
            <a:schemeClr val="accent4"/>
          </a:effectRef>
          <a:fontRef idx="minor">
            <a:schemeClr val="tx1"/>
          </a:fontRef>
        </p:style>
        <p:txBody>
          <a:bodyPr rtlCol="0" anchor="ctr"/>
          <a:lstStyle/>
          <a:p>
            <a:pPr algn="ctr"/>
            <a:endParaRPr lang="en-US"/>
          </a:p>
        </p:txBody>
      </p:sp>
      <p:sp>
        <p:nvSpPr>
          <p:cNvPr id="22" name="TextBox 21"/>
          <p:cNvSpPr txBox="1"/>
          <p:nvPr/>
        </p:nvSpPr>
        <p:spPr>
          <a:xfrm>
            <a:off x="2036421" y="2001327"/>
            <a:ext cx="1759201" cy="369332"/>
          </a:xfrm>
          <a:prstGeom prst="rect">
            <a:avLst/>
          </a:prstGeom>
          <a:noFill/>
        </p:spPr>
        <p:txBody>
          <a:bodyPr wrap="square" rtlCol="0">
            <a:spAutoFit/>
          </a:bodyPr>
          <a:lstStyle/>
          <a:p>
            <a:pPr algn="ctr"/>
            <a:r>
              <a:rPr lang="en-US" dirty="0" smtClean="0"/>
              <a:t>POP 1</a:t>
            </a:r>
            <a:endParaRPr lang="en-US" dirty="0"/>
          </a:p>
        </p:txBody>
      </p:sp>
      <p:sp>
        <p:nvSpPr>
          <p:cNvPr id="62" name="TextBox 61"/>
          <p:cNvSpPr txBox="1"/>
          <p:nvPr/>
        </p:nvSpPr>
        <p:spPr>
          <a:xfrm>
            <a:off x="7603056" y="2003567"/>
            <a:ext cx="1759201" cy="369332"/>
          </a:xfrm>
          <a:prstGeom prst="rect">
            <a:avLst/>
          </a:prstGeom>
          <a:noFill/>
        </p:spPr>
        <p:txBody>
          <a:bodyPr wrap="square" rtlCol="0">
            <a:spAutoFit/>
          </a:bodyPr>
          <a:lstStyle/>
          <a:p>
            <a:pPr algn="ctr"/>
            <a:r>
              <a:rPr lang="en-US" dirty="0" smtClean="0"/>
              <a:t>POP 2</a:t>
            </a:r>
            <a:endParaRPr lang="en-US" dirty="0"/>
          </a:p>
        </p:txBody>
      </p:sp>
      <p:sp>
        <p:nvSpPr>
          <p:cNvPr id="25" name="Oval 24"/>
          <p:cNvSpPr/>
          <p:nvPr/>
        </p:nvSpPr>
        <p:spPr>
          <a:xfrm>
            <a:off x="3594977" y="3402702"/>
            <a:ext cx="1837777" cy="1392391"/>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smtClean="0"/>
              <a:t>EFL Gain achieved based on POP2 test</a:t>
            </a:r>
            <a:endParaRPr lang="en-US" dirty="0"/>
          </a:p>
        </p:txBody>
      </p:sp>
      <p:cxnSp>
        <p:nvCxnSpPr>
          <p:cNvPr id="18" name="Straight Arrow Connector 17"/>
          <p:cNvCxnSpPr>
            <a:stCxn id="14" idx="6"/>
            <a:endCxn id="15" idx="2"/>
          </p:cNvCxnSpPr>
          <p:nvPr/>
        </p:nvCxnSpPr>
        <p:spPr>
          <a:xfrm flipV="1">
            <a:off x="1481554" y="2963588"/>
            <a:ext cx="2839929" cy="1"/>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5" name="Oval 14"/>
          <p:cNvSpPr/>
          <p:nvPr/>
        </p:nvSpPr>
        <p:spPr>
          <a:xfrm>
            <a:off x="4321483" y="2770338"/>
            <a:ext cx="405353" cy="386499"/>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14" name="Oval 13"/>
          <p:cNvSpPr/>
          <p:nvPr/>
        </p:nvSpPr>
        <p:spPr>
          <a:xfrm>
            <a:off x="1076201" y="2770339"/>
            <a:ext cx="405353" cy="386499"/>
          </a:xfrm>
          <a:prstGeom prst="ellipse">
            <a:avLst/>
          </a:prstGeom>
          <a:solidFill>
            <a:srgbClr val="2CD470"/>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cxnSp>
        <p:nvCxnSpPr>
          <p:cNvPr id="42" name="Straight Arrow Connector 41"/>
          <p:cNvCxnSpPr>
            <a:stCxn id="24" idx="6"/>
            <a:endCxn id="48" idx="2"/>
          </p:cNvCxnSpPr>
          <p:nvPr/>
        </p:nvCxnSpPr>
        <p:spPr>
          <a:xfrm>
            <a:off x="6876508" y="2996954"/>
            <a:ext cx="4465691" cy="9656"/>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4" name="Oval 23"/>
          <p:cNvSpPr/>
          <p:nvPr/>
        </p:nvSpPr>
        <p:spPr>
          <a:xfrm>
            <a:off x="6471155" y="2803704"/>
            <a:ext cx="405353" cy="386499"/>
          </a:xfrm>
          <a:prstGeom prst="ellipse">
            <a:avLst/>
          </a:prstGeom>
          <a:solidFill>
            <a:srgbClr val="2CD470"/>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48" name="Oval 47"/>
          <p:cNvSpPr/>
          <p:nvPr/>
        </p:nvSpPr>
        <p:spPr>
          <a:xfrm>
            <a:off x="11342199" y="2813360"/>
            <a:ext cx="405353" cy="386499"/>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30" name="Oval 29"/>
          <p:cNvSpPr/>
          <p:nvPr/>
        </p:nvSpPr>
        <p:spPr>
          <a:xfrm>
            <a:off x="6336873" y="4401185"/>
            <a:ext cx="1811440" cy="1259622"/>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600" dirty="0" smtClean="0"/>
              <a:t>Placement</a:t>
            </a:r>
          </a:p>
          <a:p>
            <a:pPr algn="ctr"/>
            <a:r>
              <a:rPr lang="en-US" sz="1600" dirty="0" smtClean="0"/>
              <a:t>pulled forward from PoP1 </a:t>
            </a:r>
            <a:endParaRPr lang="en-US" sz="1600" dirty="0"/>
          </a:p>
        </p:txBody>
      </p:sp>
      <p:sp>
        <p:nvSpPr>
          <p:cNvPr id="32" name="TextBox 31"/>
          <p:cNvSpPr txBox="1"/>
          <p:nvPr/>
        </p:nvSpPr>
        <p:spPr>
          <a:xfrm>
            <a:off x="1915063" y="2605983"/>
            <a:ext cx="2156603" cy="338554"/>
          </a:xfrm>
          <a:prstGeom prst="rect">
            <a:avLst/>
          </a:prstGeom>
          <a:noFill/>
        </p:spPr>
        <p:txBody>
          <a:bodyPr wrap="square" rtlCol="0">
            <a:spAutoFit/>
          </a:bodyPr>
          <a:lstStyle/>
          <a:p>
            <a:pPr algn="ctr"/>
            <a:r>
              <a:rPr lang="en-US" sz="1600" dirty="0" smtClean="0"/>
              <a:t>Attends 12+ Hours</a:t>
            </a:r>
            <a:endParaRPr lang="en-US" sz="1600" dirty="0"/>
          </a:p>
        </p:txBody>
      </p:sp>
      <p:sp>
        <p:nvSpPr>
          <p:cNvPr id="33" name="TextBox 32"/>
          <p:cNvSpPr txBox="1"/>
          <p:nvPr/>
        </p:nvSpPr>
        <p:spPr>
          <a:xfrm>
            <a:off x="6880330" y="2661452"/>
            <a:ext cx="2156603" cy="338554"/>
          </a:xfrm>
          <a:prstGeom prst="rect">
            <a:avLst/>
          </a:prstGeom>
          <a:noFill/>
        </p:spPr>
        <p:txBody>
          <a:bodyPr wrap="square" rtlCol="0">
            <a:spAutoFit/>
          </a:bodyPr>
          <a:lstStyle/>
          <a:p>
            <a:pPr algn="ctr"/>
            <a:r>
              <a:rPr lang="en-US" sz="1600" dirty="0" smtClean="0"/>
              <a:t>Attends 60 Hours</a:t>
            </a:r>
            <a:endParaRPr lang="en-US" sz="1600" dirty="0"/>
          </a:p>
        </p:txBody>
      </p:sp>
      <p:sp>
        <p:nvSpPr>
          <p:cNvPr id="35" name="Curved Up Arrow 34"/>
          <p:cNvSpPr/>
          <p:nvPr/>
        </p:nvSpPr>
        <p:spPr>
          <a:xfrm>
            <a:off x="2254231" y="5000902"/>
            <a:ext cx="4713100" cy="485291"/>
          </a:xfrm>
          <a:prstGeom prst="curvedUpArrow">
            <a:avLst>
              <a:gd name="adj1" fmla="val 39918"/>
              <a:gd name="adj2" fmla="val 117267"/>
              <a:gd name="adj3" fmla="val 44627"/>
            </a:avLst>
          </a:prstGeom>
          <a:ln/>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solidFill>
                <a:schemeClr val="tx1"/>
              </a:solidFill>
            </a:endParaRPr>
          </a:p>
        </p:txBody>
      </p:sp>
      <p:sp>
        <p:nvSpPr>
          <p:cNvPr id="29" name="Oval 28"/>
          <p:cNvSpPr/>
          <p:nvPr/>
        </p:nvSpPr>
        <p:spPr>
          <a:xfrm>
            <a:off x="795727" y="4372900"/>
            <a:ext cx="1811440" cy="1259622"/>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600" b="1" dirty="0" smtClean="0"/>
              <a:t>PY</a:t>
            </a:r>
          </a:p>
          <a:p>
            <a:pPr algn="ctr"/>
            <a:r>
              <a:rPr lang="en-US" sz="1600" b="1" u="sng" dirty="0" smtClean="0"/>
              <a:t>Initial</a:t>
            </a:r>
            <a:r>
              <a:rPr lang="en-US" sz="1600" dirty="0" smtClean="0"/>
              <a:t> Placement</a:t>
            </a:r>
          </a:p>
        </p:txBody>
      </p:sp>
      <p:sp>
        <p:nvSpPr>
          <p:cNvPr id="36" name="Oval 35"/>
          <p:cNvSpPr/>
          <p:nvPr/>
        </p:nvSpPr>
        <p:spPr>
          <a:xfrm>
            <a:off x="8662663" y="4396975"/>
            <a:ext cx="1811440" cy="1259622"/>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600" dirty="0" smtClean="0"/>
              <a:t>Placement for POP2 MSG</a:t>
            </a:r>
          </a:p>
        </p:txBody>
      </p:sp>
      <p:sp>
        <p:nvSpPr>
          <p:cNvPr id="37" name="Right Arrow 36"/>
          <p:cNvSpPr/>
          <p:nvPr/>
        </p:nvSpPr>
        <p:spPr>
          <a:xfrm>
            <a:off x="10546258" y="4752013"/>
            <a:ext cx="1253142" cy="557965"/>
          </a:xfrm>
          <a:prstGeom prst="right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cxnSp>
        <p:nvCxnSpPr>
          <p:cNvPr id="40" name="Straight Arrow Connector 39"/>
          <p:cNvCxnSpPr/>
          <p:nvPr/>
        </p:nvCxnSpPr>
        <p:spPr>
          <a:xfrm>
            <a:off x="6877796" y="2996954"/>
            <a:ext cx="2233387" cy="3052"/>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3" name="Curved Right Arrow 22"/>
          <p:cNvSpPr/>
          <p:nvPr/>
        </p:nvSpPr>
        <p:spPr>
          <a:xfrm rot="5400000">
            <a:off x="6788878" y="1326359"/>
            <a:ext cx="726175" cy="4420581"/>
          </a:xfrm>
          <a:prstGeom prst="curved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solidFill>
                <a:schemeClr val="tx1"/>
              </a:solidFill>
            </a:endParaRPr>
          </a:p>
        </p:txBody>
      </p:sp>
      <p:sp>
        <p:nvSpPr>
          <p:cNvPr id="43" name="Down Arrow 42"/>
          <p:cNvSpPr/>
          <p:nvPr/>
        </p:nvSpPr>
        <p:spPr>
          <a:xfrm>
            <a:off x="1574276" y="3984596"/>
            <a:ext cx="263443" cy="511203"/>
          </a:xfrm>
          <a:prstGeom prst="downArrow">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44" name="Down Arrow 43"/>
          <p:cNvSpPr/>
          <p:nvPr/>
        </p:nvSpPr>
        <p:spPr>
          <a:xfrm>
            <a:off x="9436661" y="3957593"/>
            <a:ext cx="263443" cy="511203"/>
          </a:xfrm>
          <a:prstGeom prst="downArrow">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a:p>
        </p:txBody>
      </p:sp>
      <p:sp>
        <p:nvSpPr>
          <p:cNvPr id="61" name="Rectangle 60"/>
          <p:cNvSpPr/>
          <p:nvPr/>
        </p:nvSpPr>
        <p:spPr>
          <a:xfrm>
            <a:off x="1025258" y="3213284"/>
            <a:ext cx="1352377" cy="84751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ABE </a:t>
            </a:r>
            <a:r>
              <a:rPr lang="en-US" dirty="0" err="1" smtClean="0"/>
              <a:t>Lvl</a:t>
            </a:r>
            <a:r>
              <a:rPr lang="en-US" dirty="0" smtClean="0"/>
              <a:t>. 4</a:t>
            </a:r>
          </a:p>
          <a:p>
            <a:pPr algn="ctr"/>
            <a:r>
              <a:rPr lang="en-US" dirty="0" smtClean="0"/>
              <a:t>Math Test</a:t>
            </a:r>
            <a:endParaRPr lang="en-US" dirty="0"/>
          </a:p>
        </p:txBody>
      </p:sp>
      <p:sp>
        <p:nvSpPr>
          <p:cNvPr id="60" name="Rectangle 59"/>
          <p:cNvSpPr/>
          <p:nvPr/>
        </p:nvSpPr>
        <p:spPr>
          <a:xfrm>
            <a:off x="8924280" y="3189909"/>
            <a:ext cx="1352377" cy="847514"/>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en-US" dirty="0" smtClean="0"/>
              <a:t>ABE </a:t>
            </a:r>
            <a:r>
              <a:rPr lang="en-US" dirty="0" err="1" smtClean="0"/>
              <a:t>Lvl</a:t>
            </a:r>
            <a:r>
              <a:rPr lang="en-US" dirty="0" smtClean="0"/>
              <a:t>. 5</a:t>
            </a:r>
          </a:p>
          <a:p>
            <a:pPr algn="ctr"/>
            <a:r>
              <a:rPr lang="en-US" dirty="0" smtClean="0"/>
              <a:t>Math Test</a:t>
            </a:r>
            <a:endParaRPr lang="en-US" dirty="0"/>
          </a:p>
        </p:txBody>
      </p:sp>
    </p:spTree>
    <p:extLst>
      <p:ext uri="{BB962C8B-B14F-4D97-AF65-F5344CB8AC3E}">
        <p14:creationId xmlns:p14="http://schemas.microsoft.com/office/powerpoint/2010/main" val="4258842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61"/>
                                        </p:tgtEl>
                                        <p:attrNameLst>
                                          <p:attrName>style.visibility</p:attrName>
                                        </p:attrNameLst>
                                      </p:cBhvr>
                                      <p:to>
                                        <p:strVal val="visible"/>
                                      </p:to>
                                    </p:set>
                                    <p:animEffect transition="in" filter="wipe(left)">
                                      <p:cBhvr>
                                        <p:cTn id="7" dur="500"/>
                                        <p:tgtEl>
                                          <p:spTgt spid="6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43"/>
                                        </p:tgtEl>
                                        <p:attrNameLst>
                                          <p:attrName>style.visibility</p:attrName>
                                        </p:attrNameLst>
                                      </p:cBhvr>
                                      <p:to>
                                        <p:strVal val="visible"/>
                                      </p:to>
                                    </p:set>
                                    <p:animEffect transition="in" filter="wipe(up)">
                                      <p:cBhvr>
                                        <p:cTn id="12" dur="500"/>
                                        <p:tgtEl>
                                          <p:spTgt spid="43"/>
                                        </p:tgtEl>
                                      </p:cBhvr>
                                    </p:animEffect>
                                  </p:childTnLst>
                                </p:cTn>
                              </p:par>
                              <p:par>
                                <p:cTn id="13" presetID="22" presetClass="entr" presetSubtype="1" fill="hold" grpId="0" nodeType="withEffect">
                                  <p:stCondLst>
                                    <p:cond delay="300"/>
                                  </p:stCondLst>
                                  <p:childTnLst>
                                    <p:set>
                                      <p:cBhvr>
                                        <p:cTn id="14" dur="1" fill="hold">
                                          <p:stCondLst>
                                            <p:cond delay="0"/>
                                          </p:stCondLst>
                                        </p:cTn>
                                        <p:tgtEl>
                                          <p:spTgt spid="29"/>
                                        </p:tgtEl>
                                        <p:attrNameLst>
                                          <p:attrName>style.visibility</p:attrName>
                                        </p:attrNameLst>
                                      </p:cBhvr>
                                      <p:to>
                                        <p:strVal val="visible"/>
                                      </p:to>
                                    </p:set>
                                    <p:animEffect transition="in" filter="wipe(up)">
                                      <p:cBhvr>
                                        <p:cTn id="15" dur="500"/>
                                        <p:tgtEl>
                                          <p:spTgt spid="29"/>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35"/>
                                        </p:tgtEl>
                                        <p:attrNameLst>
                                          <p:attrName>style.visibility</p:attrName>
                                        </p:attrNameLst>
                                      </p:cBhvr>
                                      <p:to>
                                        <p:strVal val="visible"/>
                                      </p:to>
                                    </p:set>
                                    <p:animEffect transition="in" filter="wipe(left)">
                                      <p:cBhvr>
                                        <p:cTn id="20" dur="500"/>
                                        <p:tgtEl>
                                          <p:spTgt spid="35"/>
                                        </p:tgtEl>
                                      </p:cBhvr>
                                    </p:animEffect>
                                  </p:childTnLst>
                                </p:cTn>
                              </p:par>
                              <p:par>
                                <p:cTn id="21" presetID="22" presetClass="entr" presetSubtype="8" fill="hold" grpId="0" nodeType="withEffect">
                                  <p:stCondLst>
                                    <p:cond delay="300"/>
                                  </p:stCondLst>
                                  <p:childTnLst>
                                    <p:set>
                                      <p:cBhvr>
                                        <p:cTn id="22" dur="1" fill="hold">
                                          <p:stCondLst>
                                            <p:cond delay="0"/>
                                          </p:stCondLst>
                                        </p:cTn>
                                        <p:tgtEl>
                                          <p:spTgt spid="30"/>
                                        </p:tgtEl>
                                        <p:attrNameLst>
                                          <p:attrName>style.visibility</p:attrName>
                                        </p:attrNameLst>
                                      </p:cBhvr>
                                      <p:to>
                                        <p:strVal val="visible"/>
                                      </p:to>
                                    </p:set>
                                    <p:animEffect transition="in" filter="wipe(left)">
                                      <p:cBhvr>
                                        <p:cTn id="23" dur="500"/>
                                        <p:tgtEl>
                                          <p:spTgt spid="30"/>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60"/>
                                        </p:tgtEl>
                                        <p:attrNameLst>
                                          <p:attrName>style.visibility</p:attrName>
                                        </p:attrNameLst>
                                      </p:cBhvr>
                                      <p:to>
                                        <p:strVal val="visible"/>
                                      </p:to>
                                    </p:set>
                                    <p:animEffect transition="in" filter="wipe(left)">
                                      <p:cBhvr>
                                        <p:cTn id="28" dur="500"/>
                                        <p:tgtEl>
                                          <p:spTgt spid="60"/>
                                        </p:tgtEl>
                                      </p:cBhvr>
                                    </p:animEffect>
                                  </p:childTnLst>
                                </p:cTn>
                              </p:par>
                            </p:childTnLst>
                          </p:cTn>
                        </p:par>
                      </p:childTnLst>
                    </p:cTn>
                  </p:par>
                  <p:par>
                    <p:cTn id="29" fill="hold">
                      <p:stCondLst>
                        <p:cond delay="indefinite"/>
                      </p:stCondLst>
                      <p:childTnLst>
                        <p:par>
                          <p:cTn id="30" fill="hold">
                            <p:stCondLst>
                              <p:cond delay="0"/>
                            </p:stCondLst>
                            <p:childTnLst>
                              <p:par>
                                <p:cTn id="31" presetID="22" presetClass="entr" presetSubtype="1" fill="hold" grpId="0" nodeType="clickEffect">
                                  <p:stCondLst>
                                    <p:cond delay="0"/>
                                  </p:stCondLst>
                                  <p:childTnLst>
                                    <p:set>
                                      <p:cBhvr>
                                        <p:cTn id="32" dur="1" fill="hold">
                                          <p:stCondLst>
                                            <p:cond delay="0"/>
                                          </p:stCondLst>
                                        </p:cTn>
                                        <p:tgtEl>
                                          <p:spTgt spid="44"/>
                                        </p:tgtEl>
                                        <p:attrNameLst>
                                          <p:attrName>style.visibility</p:attrName>
                                        </p:attrNameLst>
                                      </p:cBhvr>
                                      <p:to>
                                        <p:strVal val="visible"/>
                                      </p:to>
                                    </p:set>
                                    <p:animEffect transition="in" filter="wipe(up)">
                                      <p:cBhvr>
                                        <p:cTn id="33" dur="500"/>
                                        <p:tgtEl>
                                          <p:spTgt spid="44"/>
                                        </p:tgtEl>
                                      </p:cBhvr>
                                    </p:animEffect>
                                  </p:childTnLst>
                                </p:cTn>
                              </p:par>
                              <p:par>
                                <p:cTn id="34" presetID="22" presetClass="entr" presetSubtype="1" fill="hold" grpId="0" nodeType="withEffect">
                                  <p:stCondLst>
                                    <p:cond delay="300"/>
                                  </p:stCondLst>
                                  <p:childTnLst>
                                    <p:set>
                                      <p:cBhvr>
                                        <p:cTn id="35" dur="1" fill="hold">
                                          <p:stCondLst>
                                            <p:cond delay="0"/>
                                          </p:stCondLst>
                                        </p:cTn>
                                        <p:tgtEl>
                                          <p:spTgt spid="36"/>
                                        </p:tgtEl>
                                        <p:attrNameLst>
                                          <p:attrName>style.visibility</p:attrName>
                                        </p:attrNameLst>
                                      </p:cBhvr>
                                      <p:to>
                                        <p:strVal val="visible"/>
                                      </p:to>
                                    </p:set>
                                    <p:animEffect transition="in" filter="wipe(up)">
                                      <p:cBhvr>
                                        <p:cTn id="36" dur="500"/>
                                        <p:tgtEl>
                                          <p:spTgt spid="36"/>
                                        </p:tgtEl>
                                      </p:cBhvr>
                                    </p:animEffect>
                                  </p:childTnLst>
                                </p:cTn>
                              </p:par>
                              <p:par>
                                <p:cTn id="37" presetID="22" presetClass="entr" presetSubtype="8" fill="hold" grpId="0" nodeType="withEffect">
                                  <p:stCondLst>
                                    <p:cond delay="500"/>
                                  </p:stCondLst>
                                  <p:childTnLst>
                                    <p:set>
                                      <p:cBhvr>
                                        <p:cTn id="38" dur="1" fill="hold">
                                          <p:stCondLst>
                                            <p:cond delay="0"/>
                                          </p:stCondLst>
                                        </p:cTn>
                                        <p:tgtEl>
                                          <p:spTgt spid="37"/>
                                        </p:tgtEl>
                                        <p:attrNameLst>
                                          <p:attrName>style.visibility</p:attrName>
                                        </p:attrNameLst>
                                      </p:cBhvr>
                                      <p:to>
                                        <p:strVal val="visible"/>
                                      </p:to>
                                    </p:set>
                                    <p:animEffect transition="in" filter="wipe(left)">
                                      <p:cBhvr>
                                        <p:cTn id="39" dur="500"/>
                                        <p:tgtEl>
                                          <p:spTgt spid="37"/>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2" fill="hold" grpId="0" nodeType="clickEffect">
                                  <p:stCondLst>
                                    <p:cond delay="0"/>
                                  </p:stCondLst>
                                  <p:childTnLst>
                                    <p:set>
                                      <p:cBhvr>
                                        <p:cTn id="43" dur="1" fill="hold">
                                          <p:stCondLst>
                                            <p:cond delay="0"/>
                                          </p:stCondLst>
                                        </p:cTn>
                                        <p:tgtEl>
                                          <p:spTgt spid="23"/>
                                        </p:tgtEl>
                                        <p:attrNameLst>
                                          <p:attrName>style.visibility</p:attrName>
                                        </p:attrNameLst>
                                      </p:cBhvr>
                                      <p:to>
                                        <p:strVal val="visible"/>
                                      </p:to>
                                    </p:set>
                                    <p:animEffect transition="in" filter="wipe(right)">
                                      <p:cBhvr>
                                        <p:cTn id="44" dur="500"/>
                                        <p:tgtEl>
                                          <p:spTgt spid="23"/>
                                        </p:tgtEl>
                                      </p:cBhvr>
                                    </p:animEffect>
                                  </p:childTnLst>
                                </p:cTn>
                              </p:par>
                              <p:par>
                                <p:cTn id="45" presetID="22" presetClass="entr" presetSubtype="2" fill="hold" grpId="0" nodeType="withEffect">
                                  <p:stCondLst>
                                    <p:cond delay="300"/>
                                  </p:stCondLst>
                                  <p:childTnLst>
                                    <p:set>
                                      <p:cBhvr>
                                        <p:cTn id="46" dur="1" fill="hold">
                                          <p:stCondLst>
                                            <p:cond delay="0"/>
                                          </p:stCondLst>
                                        </p:cTn>
                                        <p:tgtEl>
                                          <p:spTgt spid="25"/>
                                        </p:tgtEl>
                                        <p:attrNameLst>
                                          <p:attrName>style.visibility</p:attrName>
                                        </p:attrNameLst>
                                      </p:cBhvr>
                                      <p:to>
                                        <p:strVal val="visible"/>
                                      </p:to>
                                    </p:set>
                                    <p:animEffect transition="in" filter="wipe(right)">
                                      <p:cBhvr>
                                        <p:cTn id="47"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animBg="1"/>
      <p:bldP spid="30" grpId="0" animBg="1"/>
      <p:bldP spid="35" grpId="0" animBg="1"/>
      <p:bldP spid="29" grpId="0" animBg="1"/>
      <p:bldP spid="36" grpId="0" animBg="1"/>
      <p:bldP spid="37" grpId="0" animBg="1"/>
      <p:bldP spid="23" grpId="0" animBg="1"/>
      <p:bldP spid="43" grpId="0" animBg="1"/>
      <p:bldP spid="44" grpId="0" animBg="1"/>
      <p:bldP spid="61" grpId="0" animBg="1"/>
      <p:bldP spid="60"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537" indent="0">
              <a:buNone/>
            </a:pPr>
            <a:r>
              <a:rPr lang="en-US" sz="3200" dirty="0" smtClean="0"/>
              <a:t>In order to apply MSG across </a:t>
            </a:r>
            <a:r>
              <a:rPr lang="en-US" sz="3200" dirty="0" err="1" smtClean="0"/>
              <a:t>PoPs</a:t>
            </a:r>
            <a:r>
              <a:rPr lang="en-US" sz="3200" dirty="0" smtClean="0"/>
              <a:t> via pre-/post-testing: </a:t>
            </a:r>
          </a:p>
          <a:p>
            <a:endParaRPr lang="en-US" dirty="0" smtClean="0"/>
          </a:p>
          <a:p>
            <a:pPr lvl="1">
              <a:spcBef>
                <a:spcPts val="0"/>
              </a:spcBef>
            </a:pPr>
            <a:r>
              <a:rPr lang="en-US" sz="2800" dirty="0" smtClean="0"/>
              <a:t>The participant must have sufficient hours to posttest according to state policy and test guidelines from either PoP1 or combined PoP1+PoP2.</a:t>
            </a:r>
          </a:p>
          <a:p>
            <a:pPr>
              <a:spcBef>
                <a:spcPts val="0"/>
              </a:spcBef>
            </a:pPr>
            <a:endParaRPr lang="en-US" sz="3200" dirty="0" smtClean="0"/>
          </a:p>
          <a:p>
            <a:pPr lvl="1">
              <a:spcBef>
                <a:spcPts val="0"/>
              </a:spcBef>
            </a:pPr>
            <a:r>
              <a:rPr lang="en-US" sz="2800" dirty="0" smtClean="0"/>
              <a:t>The </a:t>
            </a:r>
            <a:r>
              <a:rPr lang="en-US" sz="2800" dirty="0" err="1" smtClean="0"/>
              <a:t>PoPs</a:t>
            </a:r>
            <a:r>
              <a:rPr lang="en-US" sz="2800" dirty="0" smtClean="0"/>
              <a:t> must be in the same program year.</a:t>
            </a:r>
          </a:p>
          <a:p>
            <a:pPr lvl="3">
              <a:spcBef>
                <a:spcPts val="0"/>
              </a:spcBef>
            </a:pPr>
            <a:r>
              <a:rPr lang="en-US" sz="2400" dirty="0" smtClean="0"/>
              <a:t>MSG cannot be retroactively applied to a prior </a:t>
            </a:r>
            <a:r>
              <a:rPr lang="en-US" sz="2400" b="1" u="sng" dirty="0" smtClean="0"/>
              <a:t>program year</a:t>
            </a:r>
            <a:r>
              <a:rPr lang="en-US" sz="2400" dirty="0" smtClean="0"/>
              <a:t>.</a:t>
            </a:r>
            <a:endParaRPr lang="en-US" sz="2400" dirty="0"/>
          </a:p>
        </p:txBody>
      </p:sp>
      <p:sp>
        <p:nvSpPr>
          <p:cNvPr id="3" name="Title 2"/>
          <p:cNvSpPr>
            <a:spLocks noGrp="1"/>
          </p:cNvSpPr>
          <p:nvPr>
            <p:ph type="title"/>
          </p:nvPr>
        </p:nvSpPr>
        <p:spPr/>
        <p:txBody>
          <a:bodyPr>
            <a:normAutofit/>
          </a:bodyPr>
          <a:lstStyle/>
          <a:p>
            <a:r>
              <a:rPr lang="en-US" dirty="0"/>
              <a:t>Reporting MSG in Prior </a:t>
            </a:r>
            <a:r>
              <a:rPr lang="en-US" dirty="0" err="1"/>
              <a:t>PoP</a:t>
            </a:r>
            <a:r>
              <a:rPr lang="en-US" dirty="0"/>
              <a:t>: </a:t>
            </a:r>
            <a:r>
              <a:rPr lang="en-US" dirty="0" smtClean="0"/>
              <a:t>Requirements</a:t>
            </a:r>
            <a:endParaRPr lang="en-US" dirty="0"/>
          </a:p>
        </p:txBody>
      </p:sp>
      <p:sp>
        <p:nvSpPr>
          <p:cNvPr id="4" name="Slide Number Placeholder 3"/>
          <p:cNvSpPr>
            <a:spLocks noGrp="1"/>
          </p:cNvSpPr>
          <p:nvPr>
            <p:ph type="sldNum" sz="quarter" idx="12"/>
          </p:nvPr>
        </p:nvSpPr>
        <p:spPr/>
        <p:txBody>
          <a:bodyPr/>
          <a:lstStyle/>
          <a:p>
            <a:pPr>
              <a:defRPr/>
            </a:pPr>
            <a:fld id="{141B6C7F-9646-41A5-B27C-5FEE78161F66}" type="slidenum">
              <a:rPr lang="en-US" smtClean="0"/>
              <a:pPr>
                <a:defRPr/>
              </a:pPr>
              <a:t>16</a:t>
            </a:fld>
            <a:endParaRPr lang="en-US" dirty="0"/>
          </a:p>
        </p:txBody>
      </p:sp>
      <p:cxnSp>
        <p:nvCxnSpPr>
          <p:cNvPr id="5" name="Straight Connector 4"/>
          <p:cNvCxnSpPr/>
          <p:nvPr/>
        </p:nvCxnSpPr>
        <p:spPr>
          <a:xfrm>
            <a:off x="276045" y="1155940"/>
            <a:ext cx="1176643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9559881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With a partner, write a scenario </a:t>
            </a:r>
            <a:r>
              <a:rPr lang="en-US" u="sng" dirty="0" smtClean="0"/>
              <a:t>and</a:t>
            </a:r>
            <a:r>
              <a:rPr lang="en-US" dirty="0" smtClean="0"/>
              <a:t> response that may happen in a program around periods of participation and assessment.  Use the information learned on slides 12 and 14 to support your writing.</a:t>
            </a:r>
          </a:p>
          <a:p>
            <a:endParaRPr lang="en-US" dirty="0" smtClean="0"/>
          </a:p>
          <a:p>
            <a:r>
              <a:rPr lang="en-US" dirty="0" smtClean="0"/>
              <a:t>Quiz another team with your scenario.</a:t>
            </a:r>
          </a:p>
          <a:p>
            <a:pPr marL="109537" indent="0">
              <a:buNone/>
            </a:pPr>
            <a:endParaRPr lang="en-US" dirty="0" smtClean="0"/>
          </a:p>
          <a:p>
            <a:r>
              <a:rPr lang="en-US" i="1" dirty="0" smtClean="0"/>
              <a:t>Have fun with this!  Be creative!</a:t>
            </a:r>
            <a:r>
              <a:rPr lang="en-US" dirty="0"/>
              <a:t> </a:t>
            </a:r>
            <a:r>
              <a:rPr lang="en-US" dirty="0" smtClean="0"/>
              <a:t>This will help you respond to locals’ questions.</a:t>
            </a:r>
            <a:endParaRPr lang="en-US" i="1" dirty="0" smtClean="0"/>
          </a:p>
        </p:txBody>
      </p:sp>
      <p:sp>
        <p:nvSpPr>
          <p:cNvPr id="3" name="Title 2"/>
          <p:cNvSpPr>
            <a:spLocks noGrp="1"/>
          </p:cNvSpPr>
          <p:nvPr>
            <p:ph type="title"/>
          </p:nvPr>
        </p:nvSpPr>
        <p:spPr/>
        <p:txBody>
          <a:bodyPr/>
          <a:lstStyle/>
          <a:p>
            <a:r>
              <a:rPr lang="en-US" dirty="0" smtClean="0"/>
              <a:t>Activity</a:t>
            </a:r>
            <a:endParaRPr lang="en-US" dirty="0"/>
          </a:p>
        </p:txBody>
      </p:sp>
      <p:sp>
        <p:nvSpPr>
          <p:cNvPr id="4" name="Slide Number Placeholder 3"/>
          <p:cNvSpPr>
            <a:spLocks noGrp="1"/>
          </p:cNvSpPr>
          <p:nvPr>
            <p:ph type="sldNum" sz="quarter" idx="12"/>
          </p:nvPr>
        </p:nvSpPr>
        <p:spPr/>
        <p:txBody>
          <a:bodyPr/>
          <a:lstStyle/>
          <a:p>
            <a:pPr>
              <a:defRPr/>
            </a:pPr>
            <a:fld id="{141B6C7F-9646-41A5-B27C-5FEE78161F66}" type="slidenum">
              <a:rPr lang="en-US" smtClean="0"/>
              <a:pPr>
                <a:defRPr/>
              </a:pPr>
              <a:t>17</a:t>
            </a:fld>
            <a:endParaRPr lang="en-US" dirty="0"/>
          </a:p>
        </p:txBody>
      </p:sp>
    </p:spTree>
    <p:extLst>
      <p:ext uri="{BB962C8B-B14F-4D97-AF65-F5344CB8AC3E}">
        <p14:creationId xmlns:p14="http://schemas.microsoft.com/office/powerpoint/2010/main" val="273148957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Questions?</a:t>
            </a:r>
            <a:endParaRPr lang="en-US" dirty="0"/>
          </a:p>
        </p:txBody>
      </p:sp>
      <p:sp>
        <p:nvSpPr>
          <p:cNvPr id="4" name="Slide Number Placeholder 3"/>
          <p:cNvSpPr>
            <a:spLocks noGrp="1"/>
          </p:cNvSpPr>
          <p:nvPr>
            <p:ph type="sldNum" sz="quarter" idx="12"/>
          </p:nvPr>
        </p:nvSpPr>
        <p:spPr/>
        <p:txBody>
          <a:bodyPr/>
          <a:lstStyle/>
          <a:p>
            <a:pPr>
              <a:defRPr/>
            </a:pPr>
            <a:fld id="{141B6C7F-9646-41A5-B27C-5FEE78161F66}" type="slidenum">
              <a:rPr lang="en-US" smtClean="0"/>
              <a:pPr>
                <a:defRPr/>
              </a:pPr>
              <a:t>18</a:t>
            </a:fld>
            <a:endParaRPr lang="en-US" dirty="0"/>
          </a:p>
        </p:txBody>
      </p:sp>
      <p:pic>
        <p:nvPicPr>
          <p:cNvPr id="5" name="Picture 3" descr="C:\Users\John.LeMaster\AppData\Local\Microsoft\Windows\Temporary Internet Files\Content.IE5\CL1AZE2V\preview_question_and_answer_site[1].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267274" y="1481138"/>
            <a:ext cx="5657452" cy="45259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604918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81533" y="1694992"/>
            <a:ext cx="10467701" cy="1579561"/>
          </a:xfrm>
        </p:spPr>
        <p:txBody>
          <a:bodyPr>
            <a:normAutofit/>
          </a:bodyPr>
          <a:lstStyle/>
          <a:p>
            <a:pPr algn="ctr"/>
            <a:r>
              <a:rPr lang="en-US" dirty="0" smtClean="0"/>
              <a:t>Assessment: </a:t>
            </a:r>
            <a:br>
              <a:rPr lang="en-US" dirty="0" smtClean="0"/>
            </a:br>
            <a:r>
              <a:rPr lang="en-US" dirty="0" smtClean="0"/>
              <a:t>Placement and EFL Gain</a:t>
            </a:r>
            <a:endParaRPr lang="en-US" dirty="0"/>
          </a:p>
        </p:txBody>
      </p:sp>
    </p:spTree>
    <p:extLst>
      <p:ext uri="{BB962C8B-B14F-4D97-AF65-F5344CB8AC3E}">
        <p14:creationId xmlns:p14="http://schemas.microsoft.com/office/powerpoint/2010/main" val="193690333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9510" y="2660890"/>
            <a:ext cx="10972800" cy="1986516"/>
          </a:xfrm>
        </p:spPr>
        <p:txBody>
          <a:bodyPr/>
          <a:lstStyle/>
          <a:p>
            <a:r>
              <a:rPr lang="en-US" dirty="0" smtClean="0"/>
              <a:t>Write questions on post-its.</a:t>
            </a:r>
          </a:p>
          <a:p>
            <a:pPr marL="109728" indent="0">
              <a:buNone/>
            </a:pPr>
            <a:endParaRPr lang="en-US" dirty="0" smtClean="0"/>
          </a:p>
          <a:p>
            <a:r>
              <a:rPr lang="en-US" dirty="0" smtClean="0"/>
              <a:t>We’ll collect and respond.</a:t>
            </a:r>
          </a:p>
        </p:txBody>
      </p:sp>
      <p:sp>
        <p:nvSpPr>
          <p:cNvPr id="3" name="Title 2"/>
          <p:cNvSpPr>
            <a:spLocks noGrp="1"/>
          </p:cNvSpPr>
          <p:nvPr>
            <p:ph type="title"/>
          </p:nvPr>
        </p:nvSpPr>
        <p:spPr/>
        <p:txBody>
          <a:bodyPr/>
          <a:lstStyle/>
          <a:p>
            <a:r>
              <a:rPr lang="en-US" dirty="0" smtClean="0"/>
              <a:t>Questions? </a:t>
            </a:r>
            <a:endParaRPr lang="en-US" dirty="0"/>
          </a:p>
        </p:txBody>
      </p:sp>
      <p:sp>
        <p:nvSpPr>
          <p:cNvPr id="4" name="Slide Number Placeholder 3"/>
          <p:cNvSpPr>
            <a:spLocks noGrp="1"/>
          </p:cNvSpPr>
          <p:nvPr>
            <p:ph type="sldNum" sz="quarter" idx="4294967295"/>
          </p:nvPr>
        </p:nvSpPr>
        <p:spPr>
          <a:xfrm>
            <a:off x="10769600" y="6461760"/>
            <a:ext cx="812800" cy="192587"/>
          </a:xfrm>
          <a:prstGeom prst="snipRoundRect">
            <a:avLst/>
          </a:prstGeom>
        </p:spPr>
        <p:txBody>
          <a:bodyPr/>
          <a:lstStyle/>
          <a:p>
            <a:pPr algn="r"/>
            <a:fld id="{CC50292E-328F-4DF3-9059-5EE4617165C7}" type="slidenum">
              <a:rPr lang="en-US" smtClean="0">
                <a:solidFill>
                  <a:srgbClr val="7D3C4A">
                    <a:lumMod val="75000"/>
                  </a:srgbClr>
                </a:solidFill>
              </a:rPr>
              <a:pPr algn="r"/>
              <a:t>2</a:t>
            </a:fld>
            <a:endParaRPr lang="en-US" dirty="0">
              <a:solidFill>
                <a:srgbClr val="7D3C4A">
                  <a:lumMod val="75000"/>
                </a:srgbClr>
              </a:solidFill>
            </a:endParaRPr>
          </a:p>
        </p:txBody>
      </p:sp>
      <p:cxnSp>
        <p:nvCxnSpPr>
          <p:cNvPr id="5" name="Straight Connector 4"/>
          <p:cNvCxnSpPr/>
          <p:nvPr/>
        </p:nvCxnSpPr>
        <p:spPr>
          <a:xfrm>
            <a:off x="276045" y="1155940"/>
            <a:ext cx="1176643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pic>
        <p:nvPicPr>
          <p:cNvPr id="1027" name="Picture 3" descr="C:\Users\John.LeMaster\AppData\Local\Microsoft\Windows\Temporary Internet Files\Content.IE5\CL1AZE2V\preview_question_and_answer_site[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16800" y="2171940"/>
            <a:ext cx="3175000" cy="254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893748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C:\Users\Alan.Tucker\AppData\Local\Microsoft\Windows\Temporary Internet Files\Content.IE5\NKRFR1VU\Latest-Updates[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163355" y="4599549"/>
            <a:ext cx="2746075" cy="223375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rot="20899512">
            <a:off x="9839045" y="5765939"/>
            <a:ext cx="1743956" cy="523220"/>
          </a:xfrm>
          <a:prstGeom prst="rect">
            <a:avLst/>
          </a:prstGeom>
          <a:noFill/>
        </p:spPr>
        <p:txBody>
          <a:bodyPr wrap="square" rtlCol="0">
            <a:spAutoFit/>
          </a:bodyPr>
          <a:lstStyle/>
          <a:p>
            <a:r>
              <a:rPr lang="en-US" sz="2800" dirty="0" smtClean="0">
                <a:latin typeface="Aparajita" panose="020B0604020202020204" pitchFamily="34" charset="0"/>
                <a:cs typeface="Aparajita" panose="020B0604020202020204" pitchFamily="34" charset="0"/>
              </a:rPr>
              <a:t>July 1, 2017</a:t>
            </a:r>
            <a:endParaRPr lang="en-US" sz="2800" dirty="0">
              <a:latin typeface="Aparajita" panose="020B0604020202020204" pitchFamily="34" charset="0"/>
              <a:cs typeface="Aparajita" panose="020B0604020202020204" pitchFamily="34" charset="0"/>
            </a:endParaRPr>
          </a:p>
        </p:txBody>
      </p:sp>
      <p:sp>
        <p:nvSpPr>
          <p:cNvPr id="2" name="Content Placeholder 1"/>
          <p:cNvSpPr>
            <a:spLocks noGrp="1"/>
          </p:cNvSpPr>
          <p:nvPr>
            <p:ph idx="1"/>
          </p:nvPr>
        </p:nvSpPr>
        <p:spPr>
          <a:xfrm>
            <a:off x="609600" y="1481138"/>
            <a:ext cx="10383993" cy="4525962"/>
          </a:xfrm>
        </p:spPr>
        <p:txBody>
          <a:bodyPr/>
          <a:lstStyle/>
          <a:p>
            <a:pPr marL="109537" indent="0">
              <a:buNone/>
            </a:pPr>
            <a:endParaRPr lang="en-US" sz="1800" dirty="0" smtClean="0"/>
          </a:p>
          <a:p>
            <a:pPr marL="109537" indent="0">
              <a:buNone/>
            </a:pPr>
            <a:endParaRPr lang="en-US" sz="1600" dirty="0" smtClean="0"/>
          </a:p>
          <a:p>
            <a:r>
              <a:rPr lang="en-US" sz="2400" b="1" dirty="0" smtClean="0">
                <a:solidFill>
                  <a:srgbClr val="0070C0"/>
                </a:solidFill>
              </a:rPr>
              <a:t>Initial Placement </a:t>
            </a:r>
            <a:r>
              <a:rPr lang="en-US" sz="2400" dirty="0" smtClean="0"/>
              <a:t>is the first student placement assigned during a </a:t>
            </a:r>
            <a:r>
              <a:rPr lang="en-US" sz="2400" b="1" u="sng" dirty="0" smtClean="0"/>
              <a:t>program year</a:t>
            </a:r>
            <a:r>
              <a:rPr lang="en-US" sz="2400" dirty="0"/>
              <a:t>.</a:t>
            </a:r>
            <a:r>
              <a:rPr lang="en-US" sz="2400" dirty="0" smtClean="0"/>
              <a:t> </a:t>
            </a:r>
          </a:p>
          <a:p>
            <a:endParaRPr lang="en-US" sz="1600" dirty="0"/>
          </a:p>
          <a:p>
            <a:r>
              <a:rPr lang="en-US" sz="2400" dirty="0" smtClean="0"/>
              <a:t>Initial </a:t>
            </a:r>
            <a:r>
              <a:rPr lang="en-US" sz="2400" dirty="0"/>
              <a:t>placement </a:t>
            </a:r>
            <a:r>
              <a:rPr lang="en-US" sz="2400" dirty="0" smtClean="0"/>
              <a:t>for a </a:t>
            </a:r>
            <a:r>
              <a:rPr lang="en-US" sz="2400" b="1" u="sng" dirty="0" smtClean="0"/>
              <a:t>program year</a:t>
            </a:r>
            <a:r>
              <a:rPr lang="en-US" sz="2400" b="1" dirty="0" smtClean="0"/>
              <a:t> </a:t>
            </a:r>
            <a:r>
              <a:rPr lang="en-US" sz="2400" dirty="0" smtClean="0"/>
              <a:t>may </a:t>
            </a:r>
            <a:r>
              <a:rPr lang="en-US" sz="2400" dirty="0"/>
              <a:t>be set using any subject </a:t>
            </a:r>
            <a:r>
              <a:rPr lang="en-US" sz="2400" dirty="0" smtClean="0"/>
              <a:t>area of pre-tests given.</a:t>
            </a:r>
            <a:endParaRPr lang="en-US" sz="2400" dirty="0"/>
          </a:p>
          <a:p>
            <a:pPr lvl="2"/>
            <a:r>
              <a:rPr lang="en-US" sz="2000" dirty="0"/>
              <a:t>NRS </a:t>
            </a:r>
            <a:r>
              <a:rPr lang="en-US" sz="2000" dirty="0" smtClean="0"/>
              <a:t>will no longer indicate placement in the lowest subject area of all tests.</a:t>
            </a:r>
          </a:p>
          <a:p>
            <a:pPr marL="630238" lvl="2" indent="0">
              <a:buNone/>
            </a:pPr>
            <a:endParaRPr lang="en-US" sz="1200" dirty="0" smtClean="0"/>
          </a:p>
          <a:p>
            <a:r>
              <a:rPr lang="en-US" sz="2400" dirty="0"/>
              <a:t>The EFL for initial placement should be locked </a:t>
            </a:r>
            <a:r>
              <a:rPr lang="en-US" sz="2400" dirty="0" smtClean="0"/>
              <a:t>in </a:t>
            </a:r>
            <a:r>
              <a:rPr lang="en-US" sz="2400" dirty="0"/>
              <a:t>upon </a:t>
            </a:r>
            <a:endParaRPr lang="en-US" sz="2400" dirty="0" smtClean="0"/>
          </a:p>
          <a:p>
            <a:pPr marL="109537" indent="0">
              <a:buNone/>
            </a:pPr>
            <a:r>
              <a:rPr lang="en-US" sz="2400" dirty="0"/>
              <a:t> </a:t>
            </a:r>
            <a:r>
              <a:rPr lang="en-US" sz="2400" dirty="0" smtClean="0"/>
              <a:t>  assignment </a:t>
            </a:r>
            <a:r>
              <a:rPr lang="en-US" sz="2400" dirty="0"/>
              <a:t>to ensure accurate data </a:t>
            </a:r>
            <a:r>
              <a:rPr lang="en-US" sz="2400" dirty="0" smtClean="0"/>
              <a:t>reporting.</a:t>
            </a:r>
            <a:endParaRPr lang="en-US" sz="2400" dirty="0"/>
          </a:p>
          <a:p>
            <a:pPr marL="109537" indent="0">
              <a:buNone/>
            </a:pPr>
            <a:endParaRPr lang="en-US" sz="2400" dirty="0"/>
          </a:p>
          <a:p>
            <a:endParaRPr lang="en-US" sz="2000" dirty="0"/>
          </a:p>
          <a:p>
            <a:endParaRPr lang="en-US" sz="2400" dirty="0" smtClean="0"/>
          </a:p>
          <a:p>
            <a:endParaRPr lang="en-US" sz="2400" dirty="0"/>
          </a:p>
          <a:p>
            <a:endParaRPr lang="en-US" sz="2400" dirty="0"/>
          </a:p>
        </p:txBody>
      </p:sp>
      <p:sp>
        <p:nvSpPr>
          <p:cNvPr id="3" name="Title 2"/>
          <p:cNvSpPr>
            <a:spLocks noGrp="1"/>
          </p:cNvSpPr>
          <p:nvPr>
            <p:ph type="title"/>
          </p:nvPr>
        </p:nvSpPr>
        <p:spPr>
          <a:xfrm>
            <a:off x="609600" y="-1807"/>
            <a:ext cx="10972800" cy="1143000"/>
          </a:xfrm>
        </p:spPr>
        <p:txBody>
          <a:bodyPr>
            <a:normAutofit fontScale="90000"/>
          </a:bodyPr>
          <a:lstStyle/>
          <a:p>
            <a:r>
              <a:rPr lang="en-US" sz="4400" dirty="0" smtClean="0"/>
              <a:t>Assessment and EFL:</a:t>
            </a:r>
            <a:r>
              <a:rPr lang="en-US" dirty="0" smtClean="0"/>
              <a:t/>
            </a:r>
            <a:br>
              <a:rPr lang="en-US" dirty="0" smtClean="0"/>
            </a:br>
            <a:r>
              <a:rPr lang="en-US" sz="3200" dirty="0" smtClean="0"/>
              <a:t>Setting Initial Placement</a:t>
            </a:r>
            <a:endParaRPr lang="en-US" sz="3200" dirty="0"/>
          </a:p>
        </p:txBody>
      </p:sp>
      <p:sp>
        <p:nvSpPr>
          <p:cNvPr id="4" name="Slide Number Placeholder 3"/>
          <p:cNvSpPr>
            <a:spLocks noGrp="1"/>
          </p:cNvSpPr>
          <p:nvPr>
            <p:ph type="sldNum" sz="quarter" idx="12"/>
          </p:nvPr>
        </p:nvSpPr>
        <p:spPr/>
        <p:txBody>
          <a:bodyPr/>
          <a:lstStyle/>
          <a:p>
            <a:pPr>
              <a:defRPr/>
            </a:pPr>
            <a:fld id="{141B6C7F-9646-41A5-B27C-5FEE78161F66}" type="slidenum">
              <a:rPr lang="en-US" smtClean="0"/>
              <a:pPr>
                <a:defRPr/>
              </a:pPr>
              <a:t>20</a:t>
            </a:fld>
            <a:endParaRPr lang="en-US" dirty="0"/>
          </a:p>
        </p:txBody>
      </p:sp>
      <p:cxnSp>
        <p:nvCxnSpPr>
          <p:cNvPr id="5" name="Straight Connector 4"/>
          <p:cNvCxnSpPr/>
          <p:nvPr/>
        </p:nvCxnSpPr>
        <p:spPr>
          <a:xfrm>
            <a:off x="276045" y="1155940"/>
            <a:ext cx="1176643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276045" y="1246667"/>
            <a:ext cx="7889358" cy="680484"/>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marL="109537" indent="0">
              <a:buNone/>
            </a:pPr>
            <a:r>
              <a:rPr lang="en-US" sz="3600" dirty="0"/>
              <a:t>As of July 1, </a:t>
            </a:r>
            <a:r>
              <a:rPr lang="en-US" sz="3600" dirty="0" smtClean="0"/>
              <a:t>2017:</a:t>
            </a:r>
            <a:endParaRPr lang="en-US" sz="3600" dirty="0"/>
          </a:p>
        </p:txBody>
      </p:sp>
    </p:spTree>
    <p:extLst>
      <p:ext uri="{BB962C8B-B14F-4D97-AF65-F5344CB8AC3E}">
        <p14:creationId xmlns:p14="http://schemas.microsoft.com/office/powerpoint/2010/main" val="285719543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sz="2400" dirty="0" smtClean="0"/>
              <a:t>All participant data reported on NRS Table 4 will be </a:t>
            </a:r>
          </a:p>
          <a:p>
            <a:pPr marL="109537" indent="0">
              <a:buNone/>
            </a:pPr>
            <a:r>
              <a:rPr lang="en-US" sz="2400" dirty="0"/>
              <a:t> </a:t>
            </a:r>
            <a:r>
              <a:rPr lang="en-US" sz="2400" dirty="0" smtClean="0"/>
              <a:t>  reported on the row of the initial placement for a given </a:t>
            </a:r>
          </a:p>
          <a:p>
            <a:pPr marL="109537" indent="0">
              <a:buNone/>
            </a:pPr>
            <a:r>
              <a:rPr lang="en-US" sz="2400" dirty="0"/>
              <a:t> </a:t>
            </a:r>
            <a:r>
              <a:rPr lang="en-US" sz="2400" dirty="0" smtClean="0"/>
              <a:t>  </a:t>
            </a:r>
            <a:r>
              <a:rPr lang="en-US" sz="2400" b="1" u="sng" dirty="0" smtClean="0"/>
              <a:t>Program Year</a:t>
            </a:r>
            <a:r>
              <a:rPr lang="en-US" sz="2400" dirty="0" smtClean="0"/>
              <a:t>.</a:t>
            </a:r>
          </a:p>
          <a:p>
            <a:endParaRPr lang="en-US" sz="2400" dirty="0"/>
          </a:p>
          <a:p>
            <a:r>
              <a:rPr lang="en-US" sz="2400" dirty="0" smtClean="0"/>
              <a:t>Only columns I and J will be updated on NRS Table 4 for</a:t>
            </a:r>
          </a:p>
          <a:p>
            <a:pPr marL="109537" indent="0">
              <a:buNone/>
            </a:pPr>
            <a:r>
              <a:rPr lang="en-US" sz="2400" dirty="0" smtClean="0"/>
              <a:t>   subsequent </a:t>
            </a:r>
            <a:r>
              <a:rPr lang="en-US" sz="2400" dirty="0" err="1" smtClean="0"/>
              <a:t>PoPs</a:t>
            </a:r>
            <a:r>
              <a:rPr lang="en-US" sz="2400" dirty="0" smtClean="0"/>
              <a:t>. </a:t>
            </a:r>
          </a:p>
          <a:p>
            <a:endParaRPr lang="en-US" sz="2400" dirty="0" smtClean="0"/>
          </a:p>
          <a:p>
            <a:r>
              <a:rPr lang="en-US" sz="2400" dirty="0" smtClean="0"/>
              <a:t>Include total attendance hours for </a:t>
            </a:r>
            <a:r>
              <a:rPr lang="en-US" sz="2400" b="1" u="sng" dirty="0" smtClean="0"/>
              <a:t>all</a:t>
            </a:r>
            <a:r>
              <a:rPr lang="en-US" sz="2400" b="1" dirty="0" smtClean="0"/>
              <a:t> </a:t>
            </a:r>
            <a:r>
              <a:rPr lang="en-US" sz="2400" dirty="0" err="1" smtClean="0"/>
              <a:t>PoPs</a:t>
            </a:r>
            <a:r>
              <a:rPr lang="en-US" sz="2400" dirty="0" smtClean="0"/>
              <a:t> in column C.</a:t>
            </a:r>
          </a:p>
          <a:p>
            <a:endParaRPr lang="en-US" sz="2400" dirty="0" smtClean="0"/>
          </a:p>
          <a:p>
            <a:endParaRPr lang="en-US" sz="2400" dirty="0"/>
          </a:p>
          <a:p>
            <a:endParaRPr lang="en-US" sz="2400" dirty="0"/>
          </a:p>
        </p:txBody>
      </p:sp>
      <p:sp>
        <p:nvSpPr>
          <p:cNvPr id="3" name="Title 2"/>
          <p:cNvSpPr>
            <a:spLocks noGrp="1"/>
          </p:cNvSpPr>
          <p:nvPr>
            <p:ph type="title"/>
          </p:nvPr>
        </p:nvSpPr>
        <p:spPr>
          <a:xfrm>
            <a:off x="609600" y="-1807"/>
            <a:ext cx="10972800" cy="1143000"/>
          </a:xfrm>
        </p:spPr>
        <p:txBody>
          <a:bodyPr>
            <a:normAutofit fontScale="90000"/>
          </a:bodyPr>
          <a:lstStyle/>
          <a:p>
            <a:r>
              <a:rPr lang="en-US" sz="4400" dirty="0" smtClean="0"/>
              <a:t>Assessment and EFL:</a:t>
            </a:r>
            <a:r>
              <a:rPr lang="en-US" dirty="0" smtClean="0"/>
              <a:t/>
            </a:r>
            <a:br>
              <a:rPr lang="en-US" dirty="0" smtClean="0"/>
            </a:br>
            <a:r>
              <a:rPr lang="en-US" sz="3200" dirty="0" smtClean="0"/>
              <a:t>Reporting based on Initial Placement</a:t>
            </a:r>
            <a:endParaRPr lang="en-US" sz="3200" dirty="0"/>
          </a:p>
        </p:txBody>
      </p:sp>
      <p:sp>
        <p:nvSpPr>
          <p:cNvPr id="4" name="Slide Number Placeholder 3"/>
          <p:cNvSpPr>
            <a:spLocks noGrp="1"/>
          </p:cNvSpPr>
          <p:nvPr>
            <p:ph type="sldNum" sz="quarter" idx="12"/>
          </p:nvPr>
        </p:nvSpPr>
        <p:spPr/>
        <p:txBody>
          <a:bodyPr/>
          <a:lstStyle/>
          <a:p>
            <a:pPr>
              <a:defRPr/>
            </a:pPr>
            <a:fld id="{141B6C7F-9646-41A5-B27C-5FEE78161F66}" type="slidenum">
              <a:rPr lang="en-US" smtClean="0"/>
              <a:pPr>
                <a:defRPr/>
              </a:pPr>
              <a:t>21</a:t>
            </a:fld>
            <a:endParaRPr lang="en-US" dirty="0"/>
          </a:p>
        </p:txBody>
      </p:sp>
      <p:cxnSp>
        <p:nvCxnSpPr>
          <p:cNvPr id="5" name="Straight Connector 4"/>
          <p:cNvCxnSpPr/>
          <p:nvPr/>
        </p:nvCxnSpPr>
        <p:spPr>
          <a:xfrm>
            <a:off x="276045" y="1155940"/>
            <a:ext cx="1176643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pic>
        <p:nvPicPr>
          <p:cNvPr id="3074" name="Picture 2" descr="C:\Users\Alan.Tucker\AppData\Local\Microsoft\Windows\Temporary Internet Files\Content.IE5\NKRFR1VU\Latest-Updates[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99275" y="3799865"/>
            <a:ext cx="2743200" cy="2743200"/>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rot="20899512">
            <a:off x="9596787" y="5342504"/>
            <a:ext cx="1743956" cy="523220"/>
          </a:xfrm>
          <a:prstGeom prst="rect">
            <a:avLst/>
          </a:prstGeom>
          <a:noFill/>
        </p:spPr>
        <p:txBody>
          <a:bodyPr wrap="square" rtlCol="0">
            <a:spAutoFit/>
          </a:bodyPr>
          <a:lstStyle/>
          <a:p>
            <a:r>
              <a:rPr lang="en-US" sz="2800" dirty="0" smtClean="0">
                <a:latin typeface="Aparajita" panose="020B0604020202020204" pitchFamily="34" charset="0"/>
                <a:cs typeface="Aparajita" panose="020B0604020202020204" pitchFamily="34" charset="0"/>
              </a:rPr>
              <a:t>July 1, 2017</a:t>
            </a:r>
            <a:endParaRPr lang="en-US" sz="2800" dirty="0">
              <a:latin typeface="Aparajita" panose="020B0604020202020204" pitchFamily="34" charset="0"/>
              <a:cs typeface="Aparajita" panose="020B0604020202020204" pitchFamily="34" charset="0"/>
            </a:endParaRPr>
          </a:p>
        </p:txBody>
      </p:sp>
    </p:spTree>
    <p:extLst>
      <p:ext uri="{BB962C8B-B14F-4D97-AF65-F5344CB8AC3E}">
        <p14:creationId xmlns:p14="http://schemas.microsoft.com/office/powerpoint/2010/main" val="210500639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dirty="0" smtClean="0"/>
          </a:p>
          <a:p>
            <a:endParaRPr lang="en-US" sz="2000" dirty="0"/>
          </a:p>
        </p:txBody>
      </p:sp>
      <p:sp>
        <p:nvSpPr>
          <p:cNvPr id="3" name="Title 2"/>
          <p:cNvSpPr>
            <a:spLocks noGrp="1"/>
          </p:cNvSpPr>
          <p:nvPr>
            <p:ph type="title"/>
          </p:nvPr>
        </p:nvSpPr>
        <p:spPr>
          <a:xfrm>
            <a:off x="609600" y="13418"/>
            <a:ext cx="10972800" cy="1143000"/>
          </a:xfrm>
        </p:spPr>
        <p:txBody>
          <a:bodyPr>
            <a:normAutofit fontScale="90000"/>
          </a:bodyPr>
          <a:lstStyle/>
          <a:p>
            <a:r>
              <a:rPr lang="en-US" dirty="0" smtClean="0"/>
              <a:t>Assessment: </a:t>
            </a:r>
            <a:br>
              <a:rPr lang="en-US" dirty="0" smtClean="0"/>
            </a:br>
            <a:r>
              <a:rPr lang="en-US" sz="3600" dirty="0" smtClean="0"/>
              <a:t>Changing How EFL Gains Can Be Made</a:t>
            </a:r>
            <a:endParaRPr lang="en-US" sz="3600" dirty="0"/>
          </a:p>
        </p:txBody>
      </p:sp>
      <p:sp>
        <p:nvSpPr>
          <p:cNvPr id="4" name="Slide Number Placeholder 3"/>
          <p:cNvSpPr>
            <a:spLocks noGrp="1"/>
          </p:cNvSpPr>
          <p:nvPr>
            <p:ph type="sldNum" sz="quarter" idx="12"/>
          </p:nvPr>
        </p:nvSpPr>
        <p:spPr/>
        <p:txBody>
          <a:bodyPr/>
          <a:lstStyle/>
          <a:p>
            <a:pPr>
              <a:defRPr/>
            </a:pPr>
            <a:fld id="{141B6C7F-9646-41A5-B27C-5FEE78161F66}" type="slidenum">
              <a:rPr lang="en-US" smtClean="0"/>
              <a:pPr>
                <a:defRPr/>
              </a:pPr>
              <a:t>22</a:t>
            </a:fld>
            <a:endParaRPr lang="en-US" dirty="0"/>
          </a:p>
        </p:txBody>
      </p:sp>
      <p:sp>
        <p:nvSpPr>
          <p:cNvPr id="5" name="Rectangle 4"/>
          <p:cNvSpPr/>
          <p:nvPr/>
        </p:nvSpPr>
        <p:spPr>
          <a:xfrm>
            <a:off x="1024645" y="2041452"/>
            <a:ext cx="5134615" cy="3572540"/>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dk1"/>
          </a:lnRef>
          <a:fillRef idx="2">
            <a:schemeClr val="dk1"/>
          </a:fillRef>
          <a:effectRef idx="1">
            <a:schemeClr val="dk1"/>
          </a:effectRef>
          <a:fontRef idx="minor">
            <a:schemeClr val="dk1"/>
          </a:fontRef>
        </p:style>
        <p:txBody>
          <a:bodyPr rtlCol="0" anchor="ctr"/>
          <a:lstStyle/>
          <a:p>
            <a:pPr algn="ctr"/>
            <a:r>
              <a:rPr lang="en-US" sz="3200" b="1" u="sng" dirty="0" smtClean="0"/>
              <a:t>Under WIA</a:t>
            </a:r>
          </a:p>
          <a:p>
            <a:pPr algn="ctr"/>
            <a:endParaRPr lang="en-US" sz="2400" dirty="0"/>
          </a:p>
          <a:p>
            <a:pPr algn="ctr"/>
            <a:r>
              <a:rPr lang="en-US" sz="2400" dirty="0" smtClean="0"/>
              <a:t>EFL gain was measured with a posttest in the subject area in which the participant was </a:t>
            </a:r>
            <a:r>
              <a:rPr lang="en-US" sz="2400" dirty="0"/>
              <a:t>initially placed. </a:t>
            </a:r>
            <a:endParaRPr lang="en-US" dirty="0"/>
          </a:p>
        </p:txBody>
      </p:sp>
      <p:cxnSp>
        <p:nvCxnSpPr>
          <p:cNvPr id="7" name="Straight Connector 6"/>
          <p:cNvCxnSpPr/>
          <p:nvPr/>
        </p:nvCxnSpPr>
        <p:spPr>
          <a:xfrm>
            <a:off x="276045" y="1155940"/>
            <a:ext cx="1176643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pic>
        <p:nvPicPr>
          <p:cNvPr id="8" name="Picture 2" descr="C:\Users\Alan.Tucker\AppData\Local\Microsoft\Windows\Temporary Internet Files\Content.IE5\NKRFR1VU\Latest-Updates[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002019" y="0"/>
            <a:ext cx="2189981" cy="2041452"/>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rot="20899512">
            <a:off x="10618209" y="1165419"/>
            <a:ext cx="1163752" cy="369332"/>
          </a:xfrm>
          <a:prstGeom prst="rect">
            <a:avLst/>
          </a:prstGeom>
          <a:noFill/>
        </p:spPr>
        <p:txBody>
          <a:bodyPr wrap="square" rtlCol="0">
            <a:spAutoFit/>
          </a:bodyPr>
          <a:lstStyle/>
          <a:p>
            <a:r>
              <a:rPr lang="en-US" dirty="0" smtClean="0">
                <a:latin typeface="Aparajita" panose="020B0604020202020204" pitchFamily="34" charset="0"/>
                <a:cs typeface="Aparajita" panose="020B0604020202020204" pitchFamily="34" charset="0"/>
              </a:rPr>
              <a:t>July 1, 2017</a:t>
            </a:r>
            <a:endParaRPr lang="en-US" dirty="0">
              <a:latin typeface="Aparajita" panose="020B0604020202020204" pitchFamily="34" charset="0"/>
              <a:cs typeface="Aparajita" panose="020B0604020202020204" pitchFamily="34" charset="0"/>
            </a:endParaRPr>
          </a:p>
        </p:txBody>
      </p:sp>
      <p:sp>
        <p:nvSpPr>
          <p:cNvPr id="6" name="Rectangle 5"/>
          <p:cNvSpPr/>
          <p:nvPr/>
        </p:nvSpPr>
        <p:spPr>
          <a:xfrm>
            <a:off x="6534015" y="2041451"/>
            <a:ext cx="5183063" cy="3572539"/>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1"/>
          </a:lnRef>
          <a:fillRef idx="2">
            <a:schemeClr val="accent1"/>
          </a:fillRef>
          <a:effectRef idx="1">
            <a:schemeClr val="accent1"/>
          </a:effectRef>
          <a:fontRef idx="minor">
            <a:schemeClr val="dk1"/>
          </a:fontRef>
        </p:style>
        <p:txBody>
          <a:bodyPr rtlCol="0" anchor="ctr"/>
          <a:lstStyle/>
          <a:p>
            <a:pPr algn="ctr"/>
            <a:r>
              <a:rPr lang="en-US" sz="3200" b="1" u="sng" dirty="0" smtClean="0"/>
              <a:t>Under WIOA</a:t>
            </a:r>
            <a:endParaRPr lang="en-US" sz="3200" b="1" u="sng" dirty="0"/>
          </a:p>
          <a:p>
            <a:pPr algn="ctr"/>
            <a:endParaRPr lang="en-US" sz="2400" dirty="0"/>
          </a:p>
          <a:p>
            <a:pPr lvl="0" algn="ctr"/>
            <a:r>
              <a:rPr lang="en-US" sz="2400" dirty="0"/>
              <a:t>Measurable Skill </a:t>
            </a:r>
            <a:r>
              <a:rPr lang="en-US" sz="2400" dirty="0" smtClean="0"/>
              <a:t>Gain </a:t>
            </a:r>
            <a:r>
              <a:rPr lang="en-US" sz="2400" dirty="0"/>
              <a:t>via </a:t>
            </a:r>
            <a:r>
              <a:rPr lang="en-US" sz="2400" dirty="0" smtClean="0"/>
              <a:t>EFL gain may be measured with a posttest in </a:t>
            </a:r>
            <a:r>
              <a:rPr lang="en-US" sz="2400" b="1" u="sng" dirty="0"/>
              <a:t>any</a:t>
            </a:r>
            <a:r>
              <a:rPr lang="en-US" sz="2400" dirty="0"/>
              <a:t> subject </a:t>
            </a:r>
            <a:r>
              <a:rPr lang="en-US" sz="2400" dirty="0" smtClean="0"/>
              <a:t>area in which a participant was pre-tested.</a:t>
            </a:r>
            <a:endParaRPr lang="en-US" sz="2400" dirty="0"/>
          </a:p>
        </p:txBody>
      </p:sp>
    </p:spTree>
    <p:extLst>
      <p:ext uri="{BB962C8B-B14F-4D97-AF65-F5344CB8AC3E}">
        <p14:creationId xmlns:p14="http://schemas.microsoft.com/office/powerpoint/2010/main" val="282442729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09600" y="-1807"/>
            <a:ext cx="10972800" cy="1143000"/>
          </a:xfrm>
        </p:spPr>
        <p:txBody>
          <a:bodyPr>
            <a:normAutofit fontScale="90000"/>
          </a:bodyPr>
          <a:lstStyle/>
          <a:p>
            <a:r>
              <a:rPr lang="en-US" sz="4400" dirty="0" smtClean="0"/>
              <a:t>Assessment and EFL Gain: </a:t>
            </a:r>
            <a:r>
              <a:rPr lang="en-US" dirty="0" smtClean="0"/>
              <a:t/>
            </a:r>
            <a:br>
              <a:rPr lang="en-US" dirty="0" smtClean="0"/>
            </a:br>
            <a:r>
              <a:rPr lang="en-US" sz="3600" dirty="0" smtClean="0"/>
              <a:t>Example: Jim</a:t>
            </a:r>
            <a:endParaRPr lang="en-US" sz="3600" dirty="0"/>
          </a:p>
        </p:txBody>
      </p:sp>
      <p:sp>
        <p:nvSpPr>
          <p:cNvPr id="4" name="Slide Number Placeholder 3"/>
          <p:cNvSpPr>
            <a:spLocks noGrp="1"/>
          </p:cNvSpPr>
          <p:nvPr>
            <p:ph type="sldNum" sz="quarter" idx="12"/>
          </p:nvPr>
        </p:nvSpPr>
        <p:spPr/>
        <p:txBody>
          <a:bodyPr/>
          <a:lstStyle/>
          <a:p>
            <a:pPr>
              <a:defRPr/>
            </a:pPr>
            <a:fld id="{141B6C7F-9646-41A5-B27C-5FEE78161F66}" type="slidenum">
              <a:rPr lang="en-US" smtClean="0"/>
              <a:pPr>
                <a:defRPr/>
              </a:pPr>
              <a:t>23</a:t>
            </a:fld>
            <a:endParaRPr lang="en-US" dirty="0"/>
          </a:p>
        </p:txBody>
      </p:sp>
      <p:sp>
        <p:nvSpPr>
          <p:cNvPr id="5" name="Content Placeholder 4"/>
          <p:cNvSpPr>
            <a:spLocks noGrp="1"/>
          </p:cNvSpPr>
          <p:nvPr>
            <p:ph idx="1"/>
          </p:nvPr>
        </p:nvSpPr>
        <p:spPr>
          <a:xfrm>
            <a:off x="1517086" y="3743974"/>
            <a:ext cx="10484413" cy="2237725"/>
          </a:xfrm>
          <a:prstGeom prst="rect">
            <a:avLst/>
          </a:prstGeom>
        </p:spPr>
        <p:style>
          <a:lnRef idx="1">
            <a:schemeClr val="accent2"/>
          </a:lnRef>
          <a:fillRef idx="2">
            <a:schemeClr val="accent2"/>
          </a:fillRef>
          <a:effectRef idx="1">
            <a:schemeClr val="accent2"/>
          </a:effectRef>
          <a:fontRef idx="minor">
            <a:schemeClr val="dk1"/>
          </a:fontRef>
        </p:style>
        <p:txBody>
          <a:bodyPr rtlCol="0" anchor="t"/>
          <a:lstStyle/>
          <a:p>
            <a:pPr marL="109537" indent="0">
              <a:buNone/>
            </a:pPr>
            <a:endParaRPr lang="en-US" sz="2400" dirty="0" smtClean="0"/>
          </a:p>
          <a:p>
            <a:pPr marL="109537" indent="0">
              <a:buNone/>
            </a:pPr>
            <a:r>
              <a:rPr lang="en-US" sz="2400" dirty="0" smtClean="0"/>
              <a:t>   Jim, in ABE Level 4, took a </a:t>
            </a:r>
            <a:r>
              <a:rPr lang="en-US" sz="2400" b="1" dirty="0" smtClean="0"/>
              <a:t>reading</a:t>
            </a:r>
            <a:r>
              <a:rPr lang="en-US" sz="2400" dirty="0" smtClean="0"/>
              <a:t> post-test and progressed from </a:t>
            </a:r>
          </a:p>
          <a:p>
            <a:pPr marL="109537" indent="0">
              <a:buNone/>
            </a:pPr>
            <a:r>
              <a:rPr lang="en-US" sz="2400" dirty="0" smtClean="0"/>
              <a:t>   ABE Level 3 into ABE Level 4.  Even though this was not the subject </a:t>
            </a:r>
          </a:p>
          <a:p>
            <a:pPr marL="109537" indent="0">
              <a:buNone/>
            </a:pPr>
            <a:r>
              <a:rPr lang="en-US" sz="2400" dirty="0" smtClean="0"/>
              <a:t>   area for his initial placement, he would be credited with achieving</a:t>
            </a:r>
          </a:p>
          <a:p>
            <a:pPr marL="109537" indent="0">
              <a:buNone/>
            </a:pPr>
            <a:r>
              <a:rPr lang="en-US" sz="2400" dirty="0" smtClean="0"/>
              <a:t>   an EFL gain under the MSG indicator.   </a:t>
            </a:r>
            <a:endParaRPr lang="en-US" sz="2400" dirty="0"/>
          </a:p>
        </p:txBody>
      </p:sp>
      <p:sp>
        <p:nvSpPr>
          <p:cNvPr id="6" name="Rectangle 5"/>
          <p:cNvSpPr/>
          <p:nvPr/>
        </p:nvSpPr>
        <p:spPr>
          <a:xfrm>
            <a:off x="1498037" y="1597478"/>
            <a:ext cx="10484413" cy="2022022"/>
          </a:xfrm>
          <a:prstGeom prst="rect">
            <a:avLst/>
          </a:prstGeom>
        </p:spPr>
        <p:style>
          <a:lnRef idx="1">
            <a:schemeClr val="accent1"/>
          </a:lnRef>
          <a:fillRef idx="2">
            <a:schemeClr val="accent1"/>
          </a:fillRef>
          <a:effectRef idx="1">
            <a:schemeClr val="accent1"/>
          </a:effectRef>
          <a:fontRef idx="minor">
            <a:schemeClr val="dk1"/>
          </a:fontRef>
        </p:style>
        <p:txBody>
          <a:bodyPr rtlCol="0" anchor="t"/>
          <a:lstStyle/>
          <a:p>
            <a:endParaRPr lang="en-US" sz="2400" dirty="0" smtClean="0"/>
          </a:p>
          <a:p>
            <a:r>
              <a:rPr lang="en-US" sz="2400" dirty="0" smtClean="0"/>
              <a:t>    Jim enrolls and scores at the ABE 3 level in reading and the ABE 4    </a:t>
            </a:r>
          </a:p>
          <a:p>
            <a:r>
              <a:rPr lang="en-US" sz="2400" dirty="0"/>
              <a:t> </a:t>
            </a:r>
            <a:r>
              <a:rPr lang="en-US" sz="2400" dirty="0" smtClean="0"/>
              <a:t>   level in math.  The local program may place him based on either  </a:t>
            </a:r>
          </a:p>
          <a:p>
            <a:r>
              <a:rPr lang="en-US" sz="2400" dirty="0"/>
              <a:t> </a:t>
            </a:r>
            <a:r>
              <a:rPr lang="en-US" sz="2400" dirty="0" smtClean="0"/>
              <a:t>   the reading </a:t>
            </a:r>
            <a:r>
              <a:rPr lang="en-US" sz="2400" b="1" dirty="0" smtClean="0"/>
              <a:t>OR </a:t>
            </a:r>
            <a:r>
              <a:rPr lang="en-US" sz="2400" dirty="0" smtClean="0"/>
              <a:t>math score.  His reason for attending the program </a:t>
            </a:r>
          </a:p>
          <a:p>
            <a:r>
              <a:rPr lang="en-US" sz="2400" dirty="0"/>
              <a:t> </a:t>
            </a:r>
            <a:r>
              <a:rPr lang="en-US" sz="2400" dirty="0" smtClean="0"/>
              <a:t>   is to work on math so the program places him at ABE level 4. </a:t>
            </a:r>
            <a:endParaRPr lang="en-US" sz="2400" dirty="0"/>
          </a:p>
        </p:txBody>
      </p:sp>
      <p:cxnSp>
        <p:nvCxnSpPr>
          <p:cNvPr id="7" name="Straight Connector 6"/>
          <p:cNvCxnSpPr/>
          <p:nvPr/>
        </p:nvCxnSpPr>
        <p:spPr>
          <a:xfrm>
            <a:off x="276045" y="1155940"/>
            <a:ext cx="1176643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2" name="Right Arrow Callout 1"/>
          <p:cNvSpPr/>
          <p:nvPr/>
        </p:nvSpPr>
        <p:spPr>
          <a:xfrm>
            <a:off x="95250" y="1597478"/>
            <a:ext cx="1752600" cy="2022022"/>
          </a:xfrm>
          <a:prstGeom prst="rightArrowCallou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400" dirty="0" smtClean="0"/>
              <a:t>Initial Placement</a:t>
            </a:r>
            <a:endParaRPr lang="en-US" sz="1400" dirty="0"/>
          </a:p>
        </p:txBody>
      </p:sp>
      <p:sp>
        <p:nvSpPr>
          <p:cNvPr id="8" name="Right Arrow Callout 7"/>
          <p:cNvSpPr/>
          <p:nvPr/>
        </p:nvSpPr>
        <p:spPr>
          <a:xfrm>
            <a:off x="114300" y="3769178"/>
            <a:ext cx="1752600" cy="2250622"/>
          </a:xfrm>
          <a:prstGeom prst="rightArrowCallou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en-US" sz="1400" dirty="0" smtClean="0"/>
              <a:t>EFL/MSG Gain</a:t>
            </a:r>
            <a:endParaRPr lang="en-US" sz="1400" dirty="0"/>
          </a:p>
        </p:txBody>
      </p:sp>
    </p:spTree>
    <p:extLst>
      <p:ext uri="{BB962C8B-B14F-4D97-AF65-F5344CB8AC3E}">
        <p14:creationId xmlns:p14="http://schemas.microsoft.com/office/powerpoint/2010/main" val="2822612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wipe(left)">
                                      <p:cBhvr>
                                        <p:cTn id="12"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8"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p:cNvGraphicFramePr>
            <a:graphicFrameLocks noGrp="1"/>
          </p:cNvGraphicFramePr>
          <p:nvPr>
            <p:ph idx="1"/>
            <p:extLst>
              <p:ext uri="{D42A27DB-BD31-4B8C-83A1-F6EECF244321}">
                <p14:modId xmlns:p14="http://schemas.microsoft.com/office/powerpoint/2010/main" val="3879993429"/>
              </p:ext>
            </p:extLst>
          </p:nvPr>
        </p:nvGraphicFramePr>
        <p:xfrm>
          <a:off x="310060" y="3102997"/>
          <a:ext cx="11707315" cy="2651594"/>
        </p:xfrm>
        <a:graphic>
          <a:graphicData uri="http://schemas.openxmlformats.org/drawingml/2006/table">
            <a:tbl>
              <a:tblPr>
                <a:tableStyleId>{5C22544A-7EE6-4342-B048-85BDC9FD1C3A}</a:tableStyleId>
              </a:tblPr>
              <a:tblGrid>
                <a:gridCol w="1139253"/>
                <a:gridCol w="916039"/>
                <a:gridCol w="1027646"/>
                <a:gridCol w="1113283"/>
                <a:gridCol w="1027646"/>
                <a:gridCol w="1027646"/>
                <a:gridCol w="1027646"/>
                <a:gridCol w="1027646"/>
                <a:gridCol w="1136999"/>
                <a:gridCol w="1078863"/>
                <a:gridCol w="1184648"/>
              </a:tblGrid>
              <a:tr h="1758846">
                <a:tc>
                  <a:txBody>
                    <a:bodyPr/>
                    <a:lstStyle/>
                    <a:p>
                      <a:pPr algn="ctr" fontAlgn="ctr"/>
                      <a:r>
                        <a:rPr lang="en-US" sz="1400" u="none" strike="noStrike" dirty="0">
                          <a:effectLst/>
                        </a:rPr>
                        <a:t>Entering Educational Functioning Level</a:t>
                      </a:r>
                      <a:endParaRPr lang="en-US" sz="1400" b="1" i="0" u="none" strike="noStrike" dirty="0">
                        <a:solidFill>
                          <a:srgbClr val="000000"/>
                        </a:solidFill>
                        <a:effectLst/>
                        <a:latin typeface="Arial Narrow"/>
                      </a:endParaRPr>
                    </a:p>
                  </a:txBody>
                  <a:tcPr marL="0" marR="0" marT="0" marB="0" anchor="ctr"/>
                </a:tc>
                <a:tc>
                  <a:txBody>
                    <a:bodyPr/>
                    <a:lstStyle/>
                    <a:p>
                      <a:pPr algn="ctr" fontAlgn="ctr"/>
                      <a:r>
                        <a:rPr lang="en-US" sz="1400" u="none" strike="noStrike" dirty="0">
                          <a:effectLst/>
                        </a:rPr>
                        <a:t>Total Number Enrolled</a:t>
                      </a:r>
                      <a:endParaRPr lang="en-US" sz="1400" b="1" i="0" u="none" strike="noStrike" dirty="0">
                        <a:solidFill>
                          <a:srgbClr val="000000"/>
                        </a:solidFill>
                        <a:effectLst/>
                        <a:latin typeface="Arial Narrow"/>
                      </a:endParaRPr>
                    </a:p>
                  </a:txBody>
                  <a:tcPr marL="0" marR="0" marT="0" marB="0" anchor="ctr"/>
                </a:tc>
                <a:tc>
                  <a:txBody>
                    <a:bodyPr/>
                    <a:lstStyle/>
                    <a:p>
                      <a:pPr algn="ctr" fontAlgn="ctr"/>
                      <a:r>
                        <a:rPr lang="en-US" sz="1400" u="none" strike="noStrike" dirty="0">
                          <a:effectLst/>
                        </a:rPr>
                        <a:t>Total Attendance Hours for all participants</a:t>
                      </a:r>
                      <a:endParaRPr lang="en-US" sz="1400" b="1" i="0" u="none" strike="noStrike" dirty="0">
                        <a:solidFill>
                          <a:srgbClr val="000000"/>
                        </a:solidFill>
                        <a:effectLst/>
                        <a:latin typeface="Arial Narrow"/>
                      </a:endParaRPr>
                    </a:p>
                  </a:txBody>
                  <a:tcPr marL="0" marR="0" marT="0" marB="0" anchor="ctr"/>
                </a:tc>
                <a:tc>
                  <a:txBody>
                    <a:bodyPr/>
                    <a:lstStyle/>
                    <a:p>
                      <a:pPr algn="ctr" fontAlgn="ctr"/>
                      <a:r>
                        <a:rPr lang="en-US" sz="1400" u="none" strike="noStrike" dirty="0">
                          <a:effectLst/>
                        </a:rPr>
                        <a:t>Number who achieved at least one educational functioning level gain</a:t>
                      </a:r>
                      <a:endParaRPr lang="en-US" sz="1400" b="1" i="0" u="none" strike="noStrike" dirty="0">
                        <a:solidFill>
                          <a:srgbClr val="000000"/>
                        </a:solidFill>
                        <a:effectLst/>
                        <a:latin typeface="Arial Narrow"/>
                      </a:endParaRPr>
                    </a:p>
                  </a:txBody>
                  <a:tcPr marL="0" marR="0" marT="0" marB="0" anchor="ctr"/>
                </a:tc>
                <a:tc>
                  <a:txBody>
                    <a:bodyPr/>
                    <a:lstStyle/>
                    <a:p>
                      <a:pPr algn="ctr" fontAlgn="ctr"/>
                      <a:r>
                        <a:rPr lang="en-US" sz="1400" u="none" strike="noStrike" dirty="0">
                          <a:effectLst/>
                        </a:rPr>
                        <a:t>Number who attained a secondary school diploma or its equivalent</a:t>
                      </a:r>
                      <a:endParaRPr lang="en-US" sz="1400" b="1" i="0" u="none" strike="noStrike" dirty="0">
                        <a:solidFill>
                          <a:srgbClr val="000000"/>
                        </a:solidFill>
                        <a:effectLst/>
                        <a:latin typeface="Arial Narrow"/>
                      </a:endParaRPr>
                    </a:p>
                  </a:txBody>
                  <a:tcPr marL="0" marR="0" marT="0" marB="0" anchor="ctr"/>
                </a:tc>
                <a:tc>
                  <a:txBody>
                    <a:bodyPr/>
                    <a:lstStyle/>
                    <a:p>
                      <a:pPr algn="ctr" fontAlgn="ctr"/>
                      <a:r>
                        <a:rPr lang="en-US" sz="1400" u="none" strike="noStrike" dirty="0">
                          <a:effectLst/>
                        </a:rPr>
                        <a:t>Number Separated Before Achieving Measurable Skill Gains </a:t>
                      </a:r>
                      <a:endParaRPr lang="en-US" sz="1400" b="1" i="0" u="none" strike="noStrike" dirty="0">
                        <a:solidFill>
                          <a:srgbClr val="000000"/>
                        </a:solidFill>
                        <a:effectLst/>
                        <a:latin typeface="Arial Narrow"/>
                      </a:endParaRPr>
                    </a:p>
                  </a:txBody>
                  <a:tcPr marL="0" marR="0" marT="0" marB="0" anchor="ctr"/>
                </a:tc>
                <a:tc>
                  <a:txBody>
                    <a:bodyPr/>
                    <a:lstStyle/>
                    <a:p>
                      <a:pPr algn="ctr" fontAlgn="ctr"/>
                      <a:r>
                        <a:rPr lang="en-US" sz="1400" u="none" strike="noStrike" dirty="0">
                          <a:effectLst/>
                        </a:rPr>
                        <a:t>Number Remaining in Program without Measurable Skill Gains</a:t>
                      </a:r>
                      <a:endParaRPr lang="en-US" sz="1400" b="1" i="0" u="none" strike="noStrike" dirty="0">
                        <a:solidFill>
                          <a:srgbClr val="000000"/>
                        </a:solidFill>
                        <a:effectLst/>
                        <a:latin typeface="Arial Narrow"/>
                      </a:endParaRPr>
                    </a:p>
                  </a:txBody>
                  <a:tcPr marL="0" marR="0" marT="0" marB="0" anchor="ctr"/>
                </a:tc>
                <a:tc>
                  <a:txBody>
                    <a:bodyPr/>
                    <a:lstStyle/>
                    <a:p>
                      <a:pPr algn="ctr" fontAlgn="ctr"/>
                      <a:r>
                        <a:rPr lang="en-US" sz="1400" u="none" strike="noStrike" dirty="0">
                          <a:effectLst/>
                        </a:rPr>
                        <a:t>Percentage Achieving Measurable Skill Gains</a:t>
                      </a:r>
                      <a:endParaRPr lang="en-US" sz="1400" b="1" i="0" u="none" strike="noStrike" dirty="0">
                        <a:solidFill>
                          <a:srgbClr val="000000"/>
                        </a:solidFill>
                        <a:effectLst/>
                        <a:latin typeface="Arial Narrow"/>
                      </a:endParaRPr>
                    </a:p>
                  </a:txBody>
                  <a:tcPr marL="0" marR="0" marT="0" marB="0" anchor="ctr"/>
                </a:tc>
                <a:tc>
                  <a:txBody>
                    <a:bodyPr/>
                    <a:lstStyle/>
                    <a:p>
                      <a:pPr algn="ctr" fontAlgn="ctr"/>
                      <a:r>
                        <a:rPr lang="en-US" sz="1400" u="none" strike="noStrike" dirty="0">
                          <a:effectLst/>
                        </a:rPr>
                        <a:t>Total number of Periods of Participation</a:t>
                      </a:r>
                      <a:endParaRPr lang="en-US" sz="1400" b="1" i="0" u="none" strike="noStrike" dirty="0">
                        <a:solidFill>
                          <a:srgbClr val="000000"/>
                        </a:solidFill>
                        <a:effectLst/>
                        <a:latin typeface="Arial Narrow"/>
                      </a:endParaRPr>
                    </a:p>
                  </a:txBody>
                  <a:tcPr marL="0" marR="0" marT="0" marB="0" anchor="ctr"/>
                </a:tc>
                <a:tc>
                  <a:txBody>
                    <a:bodyPr/>
                    <a:lstStyle/>
                    <a:p>
                      <a:pPr algn="ctr" fontAlgn="ctr"/>
                      <a:r>
                        <a:rPr lang="en-US" sz="1400" u="none" strike="noStrike" dirty="0">
                          <a:effectLst/>
                        </a:rPr>
                        <a:t>Total number of Periods of Participation with Measurable Skill Gains</a:t>
                      </a:r>
                      <a:endParaRPr lang="en-US" sz="1400" b="1" i="0" u="none" strike="noStrike" dirty="0">
                        <a:solidFill>
                          <a:srgbClr val="000000"/>
                        </a:solidFill>
                        <a:effectLst/>
                        <a:latin typeface="Arial Narrow"/>
                      </a:endParaRPr>
                    </a:p>
                  </a:txBody>
                  <a:tcPr marL="0" marR="0" marT="0" marB="0" anchor="ctr"/>
                </a:tc>
                <a:tc>
                  <a:txBody>
                    <a:bodyPr/>
                    <a:lstStyle/>
                    <a:p>
                      <a:pPr algn="ctr" fontAlgn="ctr"/>
                      <a:r>
                        <a:rPr lang="en-US" sz="1400" u="none" strike="noStrike" dirty="0">
                          <a:effectLst/>
                        </a:rPr>
                        <a:t>Percentage of Periods of Participation with Measurable Skill Gains</a:t>
                      </a:r>
                      <a:endParaRPr lang="en-US" sz="1400" b="1" i="0" u="none" strike="noStrike" dirty="0">
                        <a:solidFill>
                          <a:srgbClr val="000000"/>
                        </a:solidFill>
                        <a:effectLst/>
                        <a:latin typeface="Arial Narrow"/>
                      </a:endParaRPr>
                    </a:p>
                  </a:txBody>
                  <a:tcPr marL="0" marR="0" marT="0" marB="0" anchor="ctr"/>
                </a:tc>
              </a:tr>
              <a:tr h="306466">
                <a:tc>
                  <a:txBody>
                    <a:bodyPr/>
                    <a:lstStyle/>
                    <a:p>
                      <a:pPr algn="ctr" fontAlgn="ctr"/>
                      <a:r>
                        <a:rPr lang="en-US" sz="1600" u="none" strike="noStrike" dirty="0">
                          <a:effectLst/>
                        </a:rPr>
                        <a:t>(A)</a:t>
                      </a:r>
                      <a:endParaRPr lang="en-US" sz="1600" b="1" i="0" u="none" strike="noStrike" dirty="0">
                        <a:solidFill>
                          <a:srgbClr val="000000"/>
                        </a:solidFill>
                        <a:effectLst/>
                        <a:latin typeface="Arial Narrow"/>
                      </a:endParaRPr>
                    </a:p>
                  </a:txBody>
                  <a:tcPr marL="0" marR="0" marT="0" marB="0" anchor="ctr"/>
                </a:tc>
                <a:tc>
                  <a:txBody>
                    <a:bodyPr/>
                    <a:lstStyle/>
                    <a:p>
                      <a:pPr algn="ctr" fontAlgn="ctr"/>
                      <a:r>
                        <a:rPr lang="en-US" sz="1600" u="none" strike="noStrike" dirty="0">
                          <a:effectLst/>
                        </a:rPr>
                        <a:t>(B)</a:t>
                      </a:r>
                      <a:endParaRPr lang="en-US" sz="1600" b="1" i="0" u="none" strike="noStrike" dirty="0">
                        <a:solidFill>
                          <a:srgbClr val="000000"/>
                        </a:solidFill>
                        <a:effectLst/>
                        <a:latin typeface="Arial Narrow"/>
                      </a:endParaRPr>
                    </a:p>
                  </a:txBody>
                  <a:tcPr marL="0" marR="0" marT="0" marB="0" anchor="ctr"/>
                </a:tc>
                <a:tc>
                  <a:txBody>
                    <a:bodyPr/>
                    <a:lstStyle/>
                    <a:p>
                      <a:pPr algn="ctr" fontAlgn="ctr"/>
                      <a:r>
                        <a:rPr lang="en-US" sz="1600" u="none" strike="noStrike" dirty="0">
                          <a:effectLst/>
                        </a:rPr>
                        <a:t>(C)</a:t>
                      </a:r>
                      <a:endParaRPr lang="en-US" sz="1600" b="1" i="0" u="none" strike="noStrike" dirty="0">
                        <a:solidFill>
                          <a:srgbClr val="000000"/>
                        </a:solidFill>
                        <a:effectLst/>
                        <a:latin typeface="Arial Narrow"/>
                      </a:endParaRPr>
                    </a:p>
                  </a:txBody>
                  <a:tcPr marL="0" marR="0" marT="0" marB="0" anchor="ctr"/>
                </a:tc>
                <a:tc>
                  <a:txBody>
                    <a:bodyPr/>
                    <a:lstStyle/>
                    <a:p>
                      <a:pPr algn="ctr" fontAlgn="ctr"/>
                      <a:r>
                        <a:rPr lang="en-US" sz="1600" u="none" strike="noStrike" dirty="0">
                          <a:effectLst/>
                        </a:rPr>
                        <a:t>(D)</a:t>
                      </a:r>
                      <a:endParaRPr lang="en-US" sz="1600" b="1" i="0" u="none" strike="noStrike" dirty="0">
                        <a:solidFill>
                          <a:srgbClr val="000000"/>
                        </a:solidFill>
                        <a:effectLst/>
                        <a:latin typeface="Arial Narrow"/>
                      </a:endParaRPr>
                    </a:p>
                  </a:txBody>
                  <a:tcPr marL="0" marR="0" marT="0" marB="0" anchor="ctr"/>
                </a:tc>
                <a:tc>
                  <a:txBody>
                    <a:bodyPr/>
                    <a:lstStyle/>
                    <a:p>
                      <a:pPr algn="ctr" fontAlgn="ctr"/>
                      <a:r>
                        <a:rPr lang="en-US" sz="1600" u="none" strike="noStrike" dirty="0">
                          <a:effectLst/>
                        </a:rPr>
                        <a:t>(E)</a:t>
                      </a:r>
                      <a:endParaRPr lang="en-US" sz="1600" b="1" i="0" u="none" strike="noStrike" dirty="0">
                        <a:solidFill>
                          <a:srgbClr val="000000"/>
                        </a:solidFill>
                        <a:effectLst/>
                        <a:latin typeface="Arial Narrow"/>
                      </a:endParaRPr>
                    </a:p>
                  </a:txBody>
                  <a:tcPr marL="0" marR="0" marT="0" marB="0" anchor="ctr"/>
                </a:tc>
                <a:tc>
                  <a:txBody>
                    <a:bodyPr/>
                    <a:lstStyle/>
                    <a:p>
                      <a:pPr algn="ctr" fontAlgn="ctr"/>
                      <a:r>
                        <a:rPr lang="en-US" sz="1600" u="none" strike="noStrike" dirty="0">
                          <a:effectLst/>
                        </a:rPr>
                        <a:t>(F)</a:t>
                      </a:r>
                      <a:endParaRPr lang="en-US" sz="1600" b="1" i="0" u="none" strike="noStrike" dirty="0">
                        <a:solidFill>
                          <a:srgbClr val="000000"/>
                        </a:solidFill>
                        <a:effectLst/>
                        <a:latin typeface="Arial Narrow"/>
                      </a:endParaRPr>
                    </a:p>
                  </a:txBody>
                  <a:tcPr marL="0" marR="0" marT="0" marB="0" anchor="ctr"/>
                </a:tc>
                <a:tc>
                  <a:txBody>
                    <a:bodyPr/>
                    <a:lstStyle/>
                    <a:p>
                      <a:pPr algn="ctr" fontAlgn="ctr"/>
                      <a:r>
                        <a:rPr lang="en-US" sz="1600" u="none" strike="noStrike" dirty="0">
                          <a:effectLst/>
                        </a:rPr>
                        <a:t>(G)</a:t>
                      </a:r>
                      <a:endParaRPr lang="en-US" sz="1600" b="1" i="0" u="none" strike="noStrike" dirty="0">
                        <a:solidFill>
                          <a:srgbClr val="000000"/>
                        </a:solidFill>
                        <a:effectLst/>
                        <a:latin typeface="Arial Narrow"/>
                      </a:endParaRPr>
                    </a:p>
                  </a:txBody>
                  <a:tcPr marL="0" marR="0" marT="0" marB="0" anchor="ctr"/>
                </a:tc>
                <a:tc>
                  <a:txBody>
                    <a:bodyPr/>
                    <a:lstStyle/>
                    <a:p>
                      <a:pPr algn="ctr" fontAlgn="ctr"/>
                      <a:r>
                        <a:rPr lang="en-US" sz="1600" u="none" strike="noStrike" dirty="0">
                          <a:effectLst/>
                        </a:rPr>
                        <a:t>(H)</a:t>
                      </a:r>
                      <a:endParaRPr lang="en-US" sz="1600" b="1" i="0" u="none" strike="noStrike" dirty="0">
                        <a:solidFill>
                          <a:srgbClr val="000000"/>
                        </a:solidFill>
                        <a:effectLst/>
                        <a:latin typeface="Arial Narrow"/>
                      </a:endParaRPr>
                    </a:p>
                  </a:txBody>
                  <a:tcPr marL="0" marR="0" marT="0" marB="0" anchor="ctr"/>
                </a:tc>
                <a:tc>
                  <a:txBody>
                    <a:bodyPr/>
                    <a:lstStyle/>
                    <a:p>
                      <a:pPr algn="ctr" fontAlgn="ctr"/>
                      <a:r>
                        <a:rPr lang="en-US" sz="1600" u="none" strike="noStrike" dirty="0">
                          <a:effectLst/>
                        </a:rPr>
                        <a:t>(I)</a:t>
                      </a:r>
                      <a:endParaRPr lang="en-US" sz="1600" b="1" i="0" u="none" strike="noStrike" dirty="0">
                        <a:solidFill>
                          <a:srgbClr val="000000"/>
                        </a:solidFill>
                        <a:effectLst/>
                        <a:latin typeface="Arial Narrow"/>
                      </a:endParaRPr>
                    </a:p>
                  </a:txBody>
                  <a:tcPr marL="0" marR="0" marT="0" marB="0" anchor="ctr"/>
                </a:tc>
                <a:tc>
                  <a:txBody>
                    <a:bodyPr/>
                    <a:lstStyle/>
                    <a:p>
                      <a:pPr algn="ctr" fontAlgn="ctr"/>
                      <a:r>
                        <a:rPr lang="en-US" sz="1600" u="none" strike="noStrike" dirty="0">
                          <a:effectLst/>
                        </a:rPr>
                        <a:t>(J)</a:t>
                      </a:r>
                      <a:endParaRPr lang="en-US" sz="1600" b="1" i="0" u="none" strike="noStrike" dirty="0">
                        <a:solidFill>
                          <a:srgbClr val="000000"/>
                        </a:solidFill>
                        <a:effectLst/>
                        <a:latin typeface="Arial Narrow"/>
                      </a:endParaRPr>
                    </a:p>
                  </a:txBody>
                  <a:tcPr marL="0" marR="0" marT="0" marB="0" anchor="ctr"/>
                </a:tc>
                <a:tc>
                  <a:txBody>
                    <a:bodyPr/>
                    <a:lstStyle/>
                    <a:p>
                      <a:pPr algn="ctr" fontAlgn="ctr"/>
                      <a:r>
                        <a:rPr lang="en-US" sz="1600" u="none" strike="noStrike" dirty="0">
                          <a:effectLst/>
                        </a:rPr>
                        <a:t>(K)</a:t>
                      </a:r>
                      <a:endParaRPr lang="en-US" sz="1600" b="1" i="0" u="none" strike="noStrike" dirty="0">
                        <a:solidFill>
                          <a:srgbClr val="000000"/>
                        </a:solidFill>
                        <a:effectLst/>
                        <a:latin typeface="Arial Narrow"/>
                      </a:endParaRPr>
                    </a:p>
                  </a:txBody>
                  <a:tcPr marL="0" marR="0" marT="0" marB="0" anchor="ctr"/>
                </a:tc>
              </a:tr>
              <a:tr h="293141">
                <a:tc>
                  <a:txBody>
                    <a:bodyPr/>
                    <a:lstStyle/>
                    <a:p>
                      <a:pPr algn="l" fontAlgn="ctr"/>
                      <a:r>
                        <a:rPr lang="en-US" sz="1600" u="none" strike="noStrike" dirty="0">
                          <a:effectLst/>
                        </a:rPr>
                        <a:t>ABE Level 4</a:t>
                      </a:r>
                      <a:endParaRPr lang="en-US" sz="1600" b="0" i="0" u="none" strike="noStrike" dirty="0">
                        <a:solidFill>
                          <a:srgbClr val="000000"/>
                        </a:solidFill>
                        <a:effectLst/>
                        <a:latin typeface="Arial Narrow"/>
                      </a:endParaRPr>
                    </a:p>
                  </a:txBody>
                  <a:tcPr marL="0" marR="0" marT="0" marB="0" anchor="ctr"/>
                </a:tc>
                <a:tc>
                  <a:txBody>
                    <a:bodyPr/>
                    <a:lstStyle/>
                    <a:p>
                      <a:pPr algn="ctr" fontAlgn="ctr"/>
                      <a:endParaRPr lang="en-US" sz="1100" b="0" i="0" u="none" strike="noStrike">
                        <a:solidFill>
                          <a:srgbClr val="000000"/>
                        </a:solidFill>
                        <a:effectLst/>
                        <a:latin typeface="Arial Narrow"/>
                      </a:endParaRPr>
                    </a:p>
                  </a:txBody>
                  <a:tcPr marL="0" marR="0" marT="0" marB="0" anchor="ctr"/>
                </a:tc>
                <a:tc>
                  <a:txBody>
                    <a:bodyPr/>
                    <a:lstStyle/>
                    <a:p>
                      <a:pPr algn="ctr" fontAlgn="ctr"/>
                      <a:endParaRPr lang="en-US" sz="1100" b="0" i="0" u="none" strike="noStrike" dirty="0">
                        <a:solidFill>
                          <a:srgbClr val="000000"/>
                        </a:solidFill>
                        <a:effectLst/>
                        <a:latin typeface="Arial Narrow"/>
                      </a:endParaRPr>
                    </a:p>
                  </a:txBody>
                  <a:tcPr marL="0" marR="0" marT="0" marB="0" anchor="ctr"/>
                </a:tc>
                <a:tc>
                  <a:txBody>
                    <a:bodyPr/>
                    <a:lstStyle/>
                    <a:p>
                      <a:pPr algn="ctr" fontAlgn="ctr"/>
                      <a:endParaRPr lang="en-US" sz="1100" b="0" i="0" u="none" strike="noStrike" dirty="0">
                        <a:solidFill>
                          <a:srgbClr val="000000"/>
                        </a:solidFill>
                        <a:effectLst/>
                        <a:latin typeface="Arial Narrow"/>
                      </a:endParaRPr>
                    </a:p>
                  </a:txBody>
                  <a:tcPr marL="0" marR="0" marT="0" marB="0" anchor="ctr"/>
                </a:tc>
                <a:tc>
                  <a:txBody>
                    <a:bodyPr/>
                    <a:lstStyle/>
                    <a:p>
                      <a:pPr algn="ctr" fontAlgn="ctr"/>
                      <a:endParaRPr lang="en-US" sz="1100" b="0" i="0" u="none" strike="noStrike">
                        <a:solidFill>
                          <a:srgbClr val="000000"/>
                        </a:solidFill>
                        <a:effectLst/>
                        <a:latin typeface="Arial Narrow"/>
                      </a:endParaRPr>
                    </a:p>
                  </a:txBody>
                  <a:tcPr marL="0" marR="0" marT="0" marB="0" anchor="ctr"/>
                </a:tc>
                <a:tc>
                  <a:txBody>
                    <a:bodyPr/>
                    <a:lstStyle/>
                    <a:p>
                      <a:pPr algn="ctr" fontAlgn="ctr"/>
                      <a:endParaRPr lang="en-US" sz="1100" b="0" i="0" u="none" strike="noStrike" dirty="0">
                        <a:solidFill>
                          <a:srgbClr val="000000"/>
                        </a:solidFill>
                        <a:effectLst/>
                        <a:latin typeface="Arial Narrow"/>
                      </a:endParaRPr>
                    </a:p>
                  </a:txBody>
                  <a:tcPr marL="0" marR="0" marT="0" marB="0" anchor="ctr"/>
                </a:tc>
                <a:tc>
                  <a:txBody>
                    <a:bodyPr/>
                    <a:lstStyle/>
                    <a:p>
                      <a:pPr algn="ctr" fontAlgn="ctr"/>
                      <a:endParaRPr lang="en-US" sz="1100" b="0" i="0" u="none" strike="noStrike">
                        <a:solidFill>
                          <a:srgbClr val="000000"/>
                        </a:solidFill>
                        <a:effectLst/>
                        <a:latin typeface="Arial Narrow"/>
                      </a:endParaRPr>
                    </a:p>
                  </a:txBody>
                  <a:tcPr marL="0" marR="0" marT="0" marB="0" anchor="ctr"/>
                </a:tc>
                <a:tc>
                  <a:txBody>
                    <a:bodyPr/>
                    <a:lstStyle/>
                    <a:p>
                      <a:pPr algn="ctr" fontAlgn="ctr"/>
                      <a:endParaRPr lang="en-US" sz="1100" b="0" i="0" u="none" strike="noStrike" dirty="0">
                        <a:solidFill>
                          <a:srgbClr val="000000"/>
                        </a:solidFill>
                        <a:effectLst/>
                        <a:latin typeface="Arial Narrow"/>
                      </a:endParaRPr>
                    </a:p>
                  </a:txBody>
                  <a:tcPr marL="0" marR="0" marT="0" marB="0" anchor="ctr"/>
                </a:tc>
                <a:tc>
                  <a:txBody>
                    <a:bodyPr/>
                    <a:lstStyle/>
                    <a:p>
                      <a:pPr algn="ctr" fontAlgn="ctr"/>
                      <a:endParaRPr lang="en-US" sz="1100" b="0" i="0" u="none" strike="noStrike" dirty="0">
                        <a:solidFill>
                          <a:srgbClr val="000000"/>
                        </a:solidFill>
                        <a:effectLst/>
                        <a:latin typeface="Arial Narrow"/>
                      </a:endParaRPr>
                    </a:p>
                  </a:txBody>
                  <a:tcPr marL="0" marR="0" marT="0" marB="0" anchor="ctr"/>
                </a:tc>
                <a:tc>
                  <a:txBody>
                    <a:bodyPr/>
                    <a:lstStyle/>
                    <a:p>
                      <a:pPr algn="ctr" fontAlgn="ctr"/>
                      <a:endParaRPr lang="en-US" sz="1100" b="0" i="0" u="none" strike="noStrike">
                        <a:solidFill>
                          <a:srgbClr val="000000"/>
                        </a:solidFill>
                        <a:effectLst/>
                        <a:latin typeface="Arial Narrow"/>
                      </a:endParaRPr>
                    </a:p>
                  </a:txBody>
                  <a:tcPr marL="0" marR="0" marT="0" marB="0" anchor="ctr"/>
                </a:tc>
                <a:tc>
                  <a:txBody>
                    <a:bodyPr/>
                    <a:lstStyle/>
                    <a:p>
                      <a:pPr algn="ctr" fontAlgn="ctr"/>
                      <a:endParaRPr lang="en-US" sz="1100" b="0" i="0" u="none" strike="noStrike">
                        <a:solidFill>
                          <a:srgbClr val="000000"/>
                        </a:solidFill>
                        <a:effectLst/>
                        <a:latin typeface="Arial Narrow"/>
                      </a:endParaRPr>
                    </a:p>
                  </a:txBody>
                  <a:tcPr marL="0" marR="0" marT="0" marB="0" anchor="ctr"/>
                </a:tc>
              </a:tr>
              <a:tr h="293141">
                <a:tc>
                  <a:txBody>
                    <a:bodyPr/>
                    <a:lstStyle/>
                    <a:p>
                      <a:pPr algn="l" fontAlgn="ctr"/>
                      <a:r>
                        <a:rPr lang="en-US" sz="1600" u="none" strike="noStrike">
                          <a:effectLst/>
                        </a:rPr>
                        <a:t>ABE Level 5</a:t>
                      </a:r>
                      <a:endParaRPr lang="en-US" sz="1600" b="0" i="0" u="none" strike="noStrike">
                        <a:solidFill>
                          <a:srgbClr val="000000"/>
                        </a:solidFill>
                        <a:effectLst/>
                        <a:latin typeface="Arial Narrow"/>
                      </a:endParaRPr>
                    </a:p>
                  </a:txBody>
                  <a:tcPr marL="0" marR="0" marT="0" marB="0" anchor="ctr"/>
                </a:tc>
                <a:tc>
                  <a:txBody>
                    <a:bodyPr/>
                    <a:lstStyle/>
                    <a:p>
                      <a:pPr algn="ctr" fontAlgn="ctr"/>
                      <a:endParaRPr lang="en-US" sz="1100" b="0" i="0" u="none" strike="noStrike">
                        <a:solidFill>
                          <a:srgbClr val="000000"/>
                        </a:solidFill>
                        <a:effectLst/>
                        <a:latin typeface="Arial Narrow"/>
                      </a:endParaRPr>
                    </a:p>
                  </a:txBody>
                  <a:tcPr marL="0" marR="0" marT="0" marB="0" anchor="ctr"/>
                </a:tc>
                <a:tc>
                  <a:txBody>
                    <a:bodyPr/>
                    <a:lstStyle/>
                    <a:p>
                      <a:pPr algn="ctr" fontAlgn="ctr"/>
                      <a:endParaRPr lang="en-US" sz="1100" b="0" i="0" u="none" strike="noStrike">
                        <a:solidFill>
                          <a:srgbClr val="000000"/>
                        </a:solidFill>
                        <a:effectLst/>
                        <a:latin typeface="Arial Narrow"/>
                      </a:endParaRPr>
                    </a:p>
                  </a:txBody>
                  <a:tcPr marL="0" marR="0" marT="0" marB="0" anchor="ctr"/>
                </a:tc>
                <a:tc>
                  <a:txBody>
                    <a:bodyPr/>
                    <a:lstStyle/>
                    <a:p>
                      <a:pPr algn="ctr" fontAlgn="ctr"/>
                      <a:endParaRPr lang="en-US" sz="1100" b="0" i="0" u="none" strike="noStrike" dirty="0">
                        <a:solidFill>
                          <a:srgbClr val="000000"/>
                        </a:solidFill>
                        <a:effectLst/>
                        <a:latin typeface="Arial Narrow"/>
                      </a:endParaRPr>
                    </a:p>
                  </a:txBody>
                  <a:tcPr marL="0" marR="0" marT="0" marB="0" anchor="ctr"/>
                </a:tc>
                <a:tc>
                  <a:txBody>
                    <a:bodyPr/>
                    <a:lstStyle/>
                    <a:p>
                      <a:pPr algn="ctr" fontAlgn="ctr"/>
                      <a:endParaRPr lang="en-US" sz="1100" b="0" i="0" u="none" strike="noStrike" dirty="0">
                        <a:solidFill>
                          <a:srgbClr val="000000"/>
                        </a:solidFill>
                        <a:effectLst/>
                        <a:latin typeface="Arial Narrow"/>
                      </a:endParaRPr>
                    </a:p>
                  </a:txBody>
                  <a:tcPr marL="0" marR="0" marT="0" marB="0" anchor="ctr"/>
                </a:tc>
                <a:tc>
                  <a:txBody>
                    <a:bodyPr/>
                    <a:lstStyle/>
                    <a:p>
                      <a:pPr algn="ctr" fontAlgn="ctr"/>
                      <a:endParaRPr lang="en-US" sz="1100" b="0" i="0" u="none" strike="noStrike">
                        <a:solidFill>
                          <a:srgbClr val="000000"/>
                        </a:solidFill>
                        <a:effectLst/>
                        <a:latin typeface="Arial Narrow"/>
                      </a:endParaRPr>
                    </a:p>
                  </a:txBody>
                  <a:tcPr marL="0" marR="0" marT="0" marB="0" anchor="ctr"/>
                </a:tc>
                <a:tc>
                  <a:txBody>
                    <a:bodyPr/>
                    <a:lstStyle/>
                    <a:p>
                      <a:pPr algn="ctr" fontAlgn="ctr"/>
                      <a:endParaRPr lang="en-US" sz="1100" b="0" i="0" u="none" strike="noStrike" dirty="0">
                        <a:solidFill>
                          <a:srgbClr val="000000"/>
                        </a:solidFill>
                        <a:effectLst/>
                        <a:latin typeface="Arial Narrow"/>
                      </a:endParaRPr>
                    </a:p>
                  </a:txBody>
                  <a:tcPr marL="0" marR="0" marT="0" marB="0" anchor="ctr"/>
                </a:tc>
                <a:tc>
                  <a:txBody>
                    <a:bodyPr/>
                    <a:lstStyle/>
                    <a:p>
                      <a:pPr algn="ctr" fontAlgn="ctr"/>
                      <a:endParaRPr lang="en-US" sz="1100" b="0" i="0" u="none" strike="noStrike">
                        <a:solidFill>
                          <a:srgbClr val="000000"/>
                        </a:solidFill>
                        <a:effectLst/>
                        <a:latin typeface="Arial Narrow"/>
                      </a:endParaRPr>
                    </a:p>
                  </a:txBody>
                  <a:tcPr marL="0" marR="0" marT="0" marB="0" anchor="ctr"/>
                </a:tc>
                <a:tc>
                  <a:txBody>
                    <a:bodyPr/>
                    <a:lstStyle/>
                    <a:p>
                      <a:pPr algn="ctr" fontAlgn="ctr"/>
                      <a:endParaRPr lang="en-US" sz="1100" b="0" i="0" u="none" strike="noStrike" dirty="0">
                        <a:solidFill>
                          <a:srgbClr val="000000"/>
                        </a:solidFill>
                        <a:effectLst/>
                        <a:latin typeface="Arial Narrow"/>
                      </a:endParaRPr>
                    </a:p>
                  </a:txBody>
                  <a:tcPr marL="0" marR="0" marT="0" marB="0" anchor="ctr"/>
                </a:tc>
                <a:tc>
                  <a:txBody>
                    <a:bodyPr/>
                    <a:lstStyle/>
                    <a:p>
                      <a:pPr algn="ctr" fontAlgn="ctr"/>
                      <a:endParaRPr lang="en-US" sz="1100" b="0" i="0" u="none" strike="noStrike" dirty="0">
                        <a:solidFill>
                          <a:srgbClr val="000000"/>
                        </a:solidFill>
                        <a:effectLst/>
                        <a:latin typeface="Arial Narrow"/>
                      </a:endParaRPr>
                    </a:p>
                  </a:txBody>
                  <a:tcPr marL="0" marR="0" marT="0" marB="0" anchor="ctr"/>
                </a:tc>
                <a:tc>
                  <a:txBody>
                    <a:bodyPr/>
                    <a:lstStyle/>
                    <a:p>
                      <a:pPr algn="ctr" fontAlgn="ctr"/>
                      <a:endParaRPr lang="en-US" sz="1100" b="0" i="0" u="none" strike="noStrike" dirty="0">
                        <a:solidFill>
                          <a:srgbClr val="000000"/>
                        </a:solidFill>
                        <a:effectLst/>
                        <a:latin typeface="Arial Narrow"/>
                      </a:endParaRPr>
                    </a:p>
                  </a:txBody>
                  <a:tcPr marL="0" marR="0" marT="0" marB="0" anchor="ctr"/>
                </a:tc>
              </a:tr>
            </a:tbl>
          </a:graphicData>
        </a:graphic>
      </p:graphicFrame>
      <p:sp>
        <p:nvSpPr>
          <p:cNvPr id="3" name="Title 2"/>
          <p:cNvSpPr>
            <a:spLocks noGrp="1"/>
          </p:cNvSpPr>
          <p:nvPr>
            <p:ph type="title"/>
          </p:nvPr>
        </p:nvSpPr>
        <p:spPr>
          <a:xfrm>
            <a:off x="310060" y="425302"/>
            <a:ext cx="10920414" cy="922024"/>
          </a:xfrm>
        </p:spPr>
        <p:txBody>
          <a:bodyPr>
            <a:noAutofit/>
          </a:bodyPr>
          <a:lstStyle/>
          <a:p>
            <a:r>
              <a:rPr lang="en-US" sz="4000" dirty="0" smtClean="0"/>
              <a:t>Reporting Gain </a:t>
            </a:r>
            <a:r>
              <a:rPr lang="en-US" sz="4000" dirty="0"/>
              <a:t>on NRS Table </a:t>
            </a:r>
            <a:r>
              <a:rPr lang="en-US" sz="4000" dirty="0" smtClean="0"/>
              <a:t>4:</a:t>
            </a:r>
            <a:br>
              <a:rPr lang="en-US" sz="4000" dirty="0" smtClean="0"/>
            </a:br>
            <a:r>
              <a:rPr lang="en-US" sz="3200" dirty="0" smtClean="0"/>
              <a:t>Jim’s </a:t>
            </a:r>
            <a:r>
              <a:rPr lang="en-US" sz="3200" dirty="0"/>
              <a:t>Example</a:t>
            </a:r>
            <a:r>
              <a:rPr lang="en-US" sz="4000" dirty="0" smtClean="0"/>
              <a:t/>
            </a:r>
            <a:br>
              <a:rPr lang="en-US" sz="4000" dirty="0" smtClean="0"/>
            </a:br>
            <a:endParaRPr lang="en-US" sz="4000" dirty="0"/>
          </a:p>
        </p:txBody>
      </p:sp>
      <p:sp>
        <p:nvSpPr>
          <p:cNvPr id="4" name="Slide Number Placeholder 3"/>
          <p:cNvSpPr>
            <a:spLocks noGrp="1"/>
          </p:cNvSpPr>
          <p:nvPr>
            <p:ph type="sldNum" sz="quarter" idx="12"/>
          </p:nvPr>
        </p:nvSpPr>
        <p:spPr/>
        <p:txBody>
          <a:bodyPr/>
          <a:lstStyle/>
          <a:p>
            <a:pPr>
              <a:defRPr/>
            </a:pPr>
            <a:fld id="{141B6C7F-9646-41A5-B27C-5FEE78161F66}" type="slidenum">
              <a:rPr lang="en-US" smtClean="0"/>
              <a:pPr>
                <a:defRPr/>
              </a:pPr>
              <a:t>24</a:t>
            </a:fld>
            <a:endParaRPr lang="en-US" dirty="0"/>
          </a:p>
        </p:txBody>
      </p:sp>
      <p:sp>
        <p:nvSpPr>
          <p:cNvPr id="6" name="TextBox 5"/>
          <p:cNvSpPr txBox="1"/>
          <p:nvPr/>
        </p:nvSpPr>
        <p:spPr>
          <a:xfrm>
            <a:off x="1800042" y="5170909"/>
            <a:ext cx="202367" cy="338554"/>
          </a:xfrm>
          <a:prstGeom prst="rect">
            <a:avLst/>
          </a:prstGeom>
          <a:noFill/>
        </p:spPr>
        <p:txBody>
          <a:bodyPr wrap="square" rtlCol="0">
            <a:spAutoFit/>
          </a:bodyPr>
          <a:lstStyle/>
          <a:p>
            <a:pPr algn="ctr"/>
            <a:r>
              <a:rPr lang="en-US" sz="1600" dirty="0" smtClean="0"/>
              <a:t>1</a:t>
            </a:r>
            <a:endParaRPr lang="en-US" sz="1600" dirty="0"/>
          </a:p>
        </p:txBody>
      </p:sp>
      <p:sp>
        <p:nvSpPr>
          <p:cNvPr id="7" name="TextBox 6"/>
          <p:cNvSpPr txBox="1"/>
          <p:nvPr/>
        </p:nvSpPr>
        <p:spPr>
          <a:xfrm>
            <a:off x="4957012" y="5173409"/>
            <a:ext cx="202367" cy="338554"/>
          </a:xfrm>
          <a:prstGeom prst="rect">
            <a:avLst/>
          </a:prstGeom>
          <a:noFill/>
        </p:spPr>
        <p:txBody>
          <a:bodyPr wrap="square" rtlCol="0">
            <a:spAutoFit/>
          </a:bodyPr>
          <a:lstStyle/>
          <a:p>
            <a:pPr algn="ctr"/>
            <a:r>
              <a:rPr lang="en-US" sz="1600" dirty="0" smtClean="0"/>
              <a:t>1</a:t>
            </a:r>
            <a:endParaRPr lang="en-US" sz="1600" dirty="0"/>
          </a:p>
        </p:txBody>
      </p:sp>
      <p:sp>
        <p:nvSpPr>
          <p:cNvPr id="8" name="TextBox 7"/>
          <p:cNvSpPr txBox="1"/>
          <p:nvPr/>
        </p:nvSpPr>
        <p:spPr>
          <a:xfrm>
            <a:off x="2479575" y="5174024"/>
            <a:ext cx="677075" cy="335439"/>
          </a:xfrm>
          <a:prstGeom prst="rect">
            <a:avLst/>
          </a:prstGeom>
          <a:noFill/>
        </p:spPr>
        <p:txBody>
          <a:bodyPr wrap="square" rtlCol="0">
            <a:spAutoFit/>
          </a:bodyPr>
          <a:lstStyle/>
          <a:p>
            <a:pPr algn="ctr"/>
            <a:r>
              <a:rPr lang="en-US" sz="1600" dirty="0" smtClean="0"/>
              <a:t>152</a:t>
            </a:r>
            <a:endParaRPr lang="en-US" sz="1600" dirty="0"/>
          </a:p>
        </p:txBody>
      </p:sp>
      <p:sp>
        <p:nvSpPr>
          <p:cNvPr id="9" name="TextBox 8"/>
          <p:cNvSpPr txBox="1"/>
          <p:nvPr/>
        </p:nvSpPr>
        <p:spPr>
          <a:xfrm>
            <a:off x="3871162" y="5172176"/>
            <a:ext cx="202367" cy="338554"/>
          </a:xfrm>
          <a:prstGeom prst="rect">
            <a:avLst/>
          </a:prstGeom>
          <a:noFill/>
        </p:spPr>
        <p:txBody>
          <a:bodyPr wrap="square" rtlCol="0">
            <a:spAutoFit/>
          </a:bodyPr>
          <a:lstStyle/>
          <a:p>
            <a:pPr algn="ctr"/>
            <a:r>
              <a:rPr lang="en-US" sz="1600" dirty="0" smtClean="0"/>
              <a:t>0</a:t>
            </a:r>
            <a:endParaRPr lang="en-US" sz="1600" dirty="0"/>
          </a:p>
        </p:txBody>
      </p:sp>
      <p:sp>
        <p:nvSpPr>
          <p:cNvPr id="10" name="TextBox 9"/>
          <p:cNvSpPr txBox="1"/>
          <p:nvPr/>
        </p:nvSpPr>
        <p:spPr>
          <a:xfrm>
            <a:off x="5959781" y="5174022"/>
            <a:ext cx="202367" cy="338554"/>
          </a:xfrm>
          <a:prstGeom prst="rect">
            <a:avLst/>
          </a:prstGeom>
          <a:noFill/>
        </p:spPr>
        <p:txBody>
          <a:bodyPr wrap="square" rtlCol="0">
            <a:spAutoFit/>
          </a:bodyPr>
          <a:lstStyle/>
          <a:p>
            <a:pPr algn="ctr"/>
            <a:r>
              <a:rPr lang="en-US" sz="1600" dirty="0" smtClean="0"/>
              <a:t>0</a:t>
            </a:r>
            <a:endParaRPr lang="en-US" sz="1600" dirty="0"/>
          </a:p>
        </p:txBody>
      </p:sp>
      <p:sp>
        <p:nvSpPr>
          <p:cNvPr id="11" name="TextBox 10"/>
          <p:cNvSpPr txBox="1"/>
          <p:nvPr/>
        </p:nvSpPr>
        <p:spPr>
          <a:xfrm>
            <a:off x="6966611" y="5176522"/>
            <a:ext cx="202367" cy="338554"/>
          </a:xfrm>
          <a:prstGeom prst="rect">
            <a:avLst/>
          </a:prstGeom>
          <a:noFill/>
        </p:spPr>
        <p:txBody>
          <a:bodyPr wrap="square" rtlCol="0">
            <a:spAutoFit/>
          </a:bodyPr>
          <a:lstStyle/>
          <a:p>
            <a:pPr algn="ctr"/>
            <a:r>
              <a:rPr lang="en-US" sz="1600" dirty="0" smtClean="0"/>
              <a:t>0</a:t>
            </a:r>
            <a:endParaRPr lang="en-US" sz="1600" dirty="0"/>
          </a:p>
        </p:txBody>
      </p:sp>
      <p:sp>
        <p:nvSpPr>
          <p:cNvPr id="12" name="TextBox 11"/>
          <p:cNvSpPr txBox="1"/>
          <p:nvPr/>
        </p:nvSpPr>
        <p:spPr>
          <a:xfrm>
            <a:off x="7728649" y="5164032"/>
            <a:ext cx="764498" cy="338554"/>
          </a:xfrm>
          <a:prstGeom prst="rect">
            <a:avLst/>
          </a:prstGeom>
          <a:noFill/>
        </p:spPr>
        <p:txBody>
          <a:bodyPr wrap="square" rtlCol="0">
            <a:spAutoFit/>
          </a:bodyPr>
          <a:lstStyle/>
          <a:p>
            <a:pPr algn="ctr"/>
            <a:r>
              <a:rPr lang="en-US" sz="1600" dirty="0" smtClean="0"/>
              <a:t>100%</a:t>
            </a:r>
            <a:endParaRPr lang="en-US" sz="1600" dirty="0"/>
          </a:p>
        </p:txBody>
      </p:sp>
      <p:sp>
        <p:nvSpPr>
          <p:cNvPr id="13" name="TextBox 12"/>
          <p:cNvSpPr txBox="1"/>
          <p:nvPr/>
        </p:nvSpPr>
        <p:spPr>
          <a:xfrm>
            <a:off x="9060257" y="5170909"/>
            <a:ext cx="202367" cy="338554"/>
          </a:xfrm>
          <a:prstGeom prst="rect">
            <a:avLst/>
          </a:prstGeom>
          <a:noFill/>
        </p:spPr>
        <p:txBody>
          <a:bodyPr wrap="square" rtlCol="0">
            <a:spAutoFit/>
          </a:bodyPr>
          <a:lstStyle/>
          <a:p>
            <a:pPr algn="ctr"/>
            <a:r>
              <a:rPr lang="en-US" sz="1600" dirty="0"/>
              <a:t>2</a:t>
            </a:r>
          </a:p>
        </p:txBody>
      </p:sp>
      <p:sp>
        <p:nvSpPr>
          <p:cNvPr id="14" name="TextBox 13"/>
          <p:cNvSpPr txBox="1"/>
          <p:nvPr/>
        </p:nvSpPr>
        <p:spPr>
          <a:xfrm>
            <a:off x="10157038" y="5173417"/>
            <a:ext cx="202367" cy="338554"/>
          </a:xfrm>
          <a:prstGeom prst="rect">
            <a:avLst/>
          </a:prstGeom>
          <a:noFill/>
        </p:spPr>
        <p:txBody>
          <a:bodyPr wrap="square" rtlCol="0">
            <a:spAutoFit/>
          </a:bodyPr>
          <a:lstStyle/>
          <a:p>
            <a:pPr algn="ctr"/>
            <a:r>
              <a:rPr lang="en-US" sz="1600" dirty="0"/>
              <a:t>2</a:t>
            </a:r>
          </a:p>
        </p:txBody>
      </p:sp>
      <p:sp>
        <p:nvSpPr>
          <p:cNvPr id="15" name="TextBox 14"/>
          <p:cNvSpPr txBox="1"/>
          <p:nvPr/>
        </p:nvSpPr>
        <p:spPr>
          <a:xfrm>
            <a:off x="11103934" y="5165925"/>
            <a:ext cx="764498" cy="338554"/>
          </a:xfrm>
          <a:prstGeom prst="rect">
            <a:avLst/>
          </a:prstGeom>
          <a:noFill/>
        </p:spPr>
        <p:txBody>
          <a:bodyPr wrap="square" rtlCol="0">
            <a:spAutoFit/>
          </a:bodyPr>
          <a:lstStyle/>
          <a:p>
            <a:pPr algn="ctr"/>
            <a:r>
              <a:rPr lang="en-US" sz="1600" dirty="0" smtClean="0"/>
              <a:t>100%</a:t>
            </a:r>
            <a:endParaRPr lang="en-US" sz="1600" dirty="0"/>
          </a:p>
        </p:txBody>
      </p:sp>
      <p:sp>
        <p:nvSpPr>
          <p:cNvPr id="16" name="Rectangle 15"/>
          <p:cNvSpPr/>
          <p:nvPr/>
        </p:nvSpPr>
        <p:spPr>
          <a:xfrm>
            <a:off x="317834" y="1220179"/>
            <a:ext cx="11550597" cy="1827821"/>
          </a:xfrm>
          <a:prstGeom prst="rect">
            <a:avLst/>
          </a:prstGeom>
        </p:spPr>
        <p:style>
          <a:lnRef idx="1">
            <a:schemeClr val="accent2"/>
          </a:lnRef>
          <a:fillRef idx="2">
            <a:schemeClr val="accent2"/>
          </a:fillRef>
          <a:effectRef idx="1">
            <a:schemeClr val="accent2"/>
          </a:effectRef>
          <a:fontRef idx="minor">
            <a:schemeClr val="dk1"/>
          </a:fontRef>
        </p:style>
        <p:txBody>
          <a:bodyPr rtlCol="0" anchor="t"/>
          <a:lstStyle/>
          <a:p>
            <a:r>
              <a:rPr lang="en-US" sz="2000" dirty="0" smtClean="0"/>
              <a:t>Since Jim was initially placed at ABE Level 4 based on his Math pre-test score, all of his data would be reported on the ABE Level 4 row for NRS Table 4.  </a:t>
            </a:r>
          </a:p>
          <a:p>
            <a:endParaRPr lang="en-US" dirty="0" smtClean="0"/>
          </a:p>
          <a:p>
            <a:pPr marL="285750" indent="-285750">
              <a:buFont typeface="Arial" panose="020B0604020202020204" pitchFamily="34" charset="0"/>
              <a:buChar char="•"/>
            </a:pPr>
            <a:r>
              <a:rPr lang="en-US" sz="2000" dirty="0" smtClean="0"/>
              <a:t>Assume Jim took a post-test, made an EFL gain, and exited the program. (PoP1)</a:t>
            </a:r>
          </a:p>
          <a:p>
            <a:pPr marL="285750" indent="-285750">
              <a:buFont typeface="Arial" panose="020B0604020202020204" pitchFamily="34" charset="0"/>
              <a:buChar char="•"/>
            </a:pPr>
            <a:r>
              <a:rPr lang="en-US" sz="2000" dirty="0" smtClean="0">
                <a:solidFill>
                  <a:schemeClr val="tx1"/>
                </a:solidFill>
              </a:rPr>
              <a:t>Assume Jim returned to the program and completed a secondary credential after reentering the program. (PoP2)</a:t>
            </a:r>
            <a:endParaRPr lang="en-US" sz="2000" dirty="0">
              <a:solidFill>
                <a:schemeClr val="tx1"/>
              </a:solidFill>
            </a:endParaRPr>
          </a:p>
        </p:txBody>
      </p:sp>
      <p:cxnSp>
        <p:nvCxnSpPr>
          <p:cNvPr id="17" name="Straight Connector 16"/>
          <p:cNvCxnSpPr/>
          <p:nvPr/>
        </p:nvCxnSpPr>
        <p:spPr>
          <a:xfrm>
            <a:off x="276045" y="1155940"/>
            <a:ext cx="1176643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938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fade">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fade">
                                      <p:cBhvr>
                                        <p:cTn id="27" dur="500"/>
                                        <p:tgtEl>
                                          <p:spTgt spid="10"/>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fade">
                                      <p:cBhvr>
                                        <p:cTn id="32" dur="500"/>
                                        <p:tgtEl>
                                          <p:spTgt spid="11"/>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3"/>
                                        </p:tgtEl>
                                        <p:attrNameLst>
                                          <p:attrName>style.visibility</p:attrName>
                                        </p:attrNameLst>
                                      </p:cBhvr>
                                      <p:to>
                                        <p:strVal val="visible"/>
                                      </p:to>
                                    </p:set>
                                    <p:animEffect transition="in" filter="fade">
                                      <p:cBhvr>
                                        <p:cTn id="42" dur="500"/>
                                        <p:tgtEl>
                                          <p:spTgt spid="13"/>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animEffect transition="in" filter="fade">
                                      <p:cBhvr>
                                        <p:cTn id="47" dur="500"/>
                                        <p:tgtEl>
                                          <p:spTgt spid="14"/>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5"/>
                                        </p:tgtEl>
                                        <p:attrNameLst>
                                          <p:attrName>style.visibility</p:attrName>
                                        </p:attrNameLst>
                                      </p:cBhvr>
                                      <p:to>
                                        <p:strVal val="visible"/>
                                      </p:to>
                                    </p:set>
                                    <p:animEffect transition="in" filter="fade">
                                      <p:cBhvr>
                                        <p:cTn id="5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1" grpId="0"/>
      <p:bldP spid="12" grpId="0"/>
      <p:bldP spid="13" grpId="0"/>
      <p:bldP spid="14" grpId="0"/>
      <p:bldP spid="15"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537" indent="0">
              <a:buNone/>
            </a:pPr>
            <a:r>
              <a:rPr lang="en-US" dirty="0" smtClean="0"/>
              <a:t>At your table, discuss </a:t>
            </a:r>
            <a:r>
              <a:rPr lang="en-US" u="sng" dirty="0" smtClean="0"/>
              <a:t>one</a:t>
            </a:r>
            <a:r>
              <a:rPr lang="en-US" dirty="0" smtClean="0"/>
              <a:t> of the following questions:</a:t>
            </a:r>
          </a:p>
          <a:p>
            <a:pPr marL="109537" indent="0">
              <a:buNone/>
            </a:pPr>
            <a:endParaRPr lang="en-US" dirty="0" smtClean="0"/>
          </a:p>
          <a:p>
            <a:pPr lvl="1"/>
            <a:r>
              <a:rPr lang="en-US" dirty="0"/>
              <a:t>How might </a:t>
            </a:r>
            <a:r>
              <a:rPr lang="en-US" dirty="0" smtClean="0"/>
              <a:t>the changes discussed affect </a:t>
            </a:r>
            <a:r>
              <a:rPr lang="en-US" dirty="0"/>
              <a:t>program </a:t>
            </a:r>
            <a:r>
              <a:rPr lang="en-US" dirty="0" smtClean="0"/>
              <a:t>practice? Positively </a:t>
            </a:r>
            <a:r>
              <a:rPr lang="en-US" dirty="0"/>
              <a:t>or negatively</a:t>
            </a:r>
            <a:r>
              <a:rPr lang="en-US" dirty="0" smtClean="0"/>
              <a:t>?  Why?</a:t>
            </a:r>
            <a:endParaRPr lang="en-US" dirty="0"/>
          </a:p>
          <a:p>
            <a:pPr lvl="1"/>
            <a:r>
              <a:rPr lang="en-US" dirty="0"/>
              <a:t>Do you have concerns about accurate testing or misuse of </a:t>
            </a:r>
            <a:r>
              <a:rPr lang="en-US" dirty="0" smtClean="0"/>
              <a:t>tests?  What are they and why?</a:t>
            </a:r>
            <a:endParaRPr lang="en-US" dirty="0"/>
          </a:p>
          <a:p>
            <a:pPr lvl="1"/>
            <a:r>
              <a:rPr lang="en-US" dirty="0"/>
              <a:t>What affect might </a:t>
            </a:r>
            <a:r>
              <a:rPr lang="en-US" dirty="0" smtClean="0"/>
              <a:t>the changes </a:t>
            </a:r>
            <a:r>
              <a:rPr lang="en-US" dirty="0"/>
              <a:t>have on data collection or data systems? On performance?</a:t>
            </a:r>
          </a:p>
          <a:p>
            <a:pPr lvl="1"/>
            <a:endParaRPr lang="en-US" dirty="0"/>
          </a:p>
        </p:txBody>
      </p:sp>
      <p:sp>
        <p:nvSpPr>
          <p:cNvPr id="3" name="Title 2"/>
          <p:cNvSpPr>
            <a:spLocks noGrp="1"/>
          </p:cNvSpPr>
          <p:nvPr>
            <p:ph type="title"/>
          </p:nvPr>
        </p:nvSpPr>
        <p:spPr/>
        <p:txBody>
          <a:bodyPr/>
          <a:lstStyle/>
          <a:p>
            <a:r>
              <a:rPr lang="en-US" dirty="0" smtClean="0"/>
              <a:t>Guiding Questions	</a:t>
            </a:r>
            <a:endParaRPr lang="en-US" dirty="0"/>
          </a:p>
        </p:txBody>
      </p:sp>
      <p:sp>
        <p:nvSpPr>
          <p:cNvPr id="4" name="Slide Number Placeholder 3"/>
          <p:cNvSpPr>
            <a:spLocks noGrp="1"/>
          </p:cNvSpPr>
          <p:nvPr>
            <p:ph type="sldNum" sz="quarter" idx="12"/>
          </p:nvPr>
        </p:nvSpPr>
        <p:spPr/>
        <p:txBody>
          <a:bodyPr/>
          <a:lstStyle/>
          <a:p>
            <a:pPr>
              <a:defRPr/>
            </a:pPr>
            <a:fld id="{141B6C7F-9646-41A5-B27C-5FEE78161F66}" type="slidenum">
              <a:rPr lang="en-US" smtClean="0"/>
              <a:pPr>
                <a:defRPr/>
              </a:pPr>
              <a:t>25</a:t>
            </a:fld>
            <a:endParaRPr lang="en-US" dirty="0"/>
          </a:p>
        </p:txBody>
      </p:sp>
    </p:spTree>
    <p:extLst>
      <p:ext uri="{BB962C8B-B14F-4D97-AF65-F5344CB8AC3E}">
        <p14:creationId xmlns:p14="http://schemas.microsoft.com/office/powerpoint/2010/main" val="107268355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Questions?</a:t>
            </a:r>
            <a:endParaRPr lang="en-US" dirty="0"/>
          </a:p>
        </p:txBody>
      </p:sp>
      <p:sp>
        <p:nvSpPr>
          <p:cNvPr id="4" name="Slide Number Placeholder 3"/>
          <p:cNvSpPr>
            <a:spLocks noGrp="1"/>
          </p:cNvSpPr>
          <p:nvPr>
            <p:ph type="sldNum" sz="quarter" idx="12"/>
          </p:nvPr>
        </p:nvSpPr>
        <p:spPr/>
        <p:txBody>
          <a:bodyPr/>
          <a:lstStyle/>
          <a:p>
            <a:pPr>
              <a:defRPr/>
            </a:pPr>
            <a:fld id="{141B6C7F-9646-41A5-B27C-5FEE78161F66}" type="slidenum">
              <a:rPr lang="en-US" smtClean="0"/>
              <a:pPr>
                <a:defRPr/>
              </a:pPr>
              <a:t>26</a:t>
            </a:fld>
            <a:endParaRPr lang="en-US" dirty="0"/>
          </a:p>
        </p:txBody>
      </p:sp>
      <p:pic>
        <p:nvPicPr>
          <p:cNvPr id="5" name="Picture 3" descr="C:\Users\John.LeMaster\AppData\Local\Microsoft\Windows\Temporary Internet Files\Content.IE5\CL1AZE2V\preview_question_and_answer_site[1].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267274" y="1481138"/>
            <a:ext cx="5657452" cy="45259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011914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smtClean="0"/>
              <a:t>Credential Attainment Rate</a:t>
            </a:r>
            <a:endParaRPr lang="en-US" dirty="0"/>
          </a:p>
        </p:txBody>
      </p:sp>
      <p:sp>
        <p:nvSpPr>
          <p:cNvPr id="4" name="Slide Number Placeholder 3"/>
          <p:cNvSpPr>
            <a:spLocks noGrp="1"/>
          </p:cNvSpPr>
          <p:nvPr>
            <p:ph type="sldNum" sz="quarter" idx="12"/>
          </p:nvPr>
        </p:nvSpPr>
        <p:spPr/>
        <p:txBody>
          <a:bodyPr/>
          <a:lstStyle/>
          <a:p>
            <a:pPr>
              <a:defRPr/>
            </a:pPr>
            <a:fld id="{141B6C7F-9646-41A5-B27C-5FEE78161F66}" type="slidenum">
              <a:rPr lang="en-US" smtClean="0"/>
              <a:pPr>
                <a:defRPr/>
              </a:pPr>
              <a:t>27</a:t>
            </a:fld>
            <a:endParaRPr lang="en-US" dirty="0"/>
          </a:p>
        </p:txBody>
      </p:sp>
    </p:spTree>
    <p:extLst>
      <p:ext uri="{BB962C8B-B14F-4D97-AF65-F5344CB8AC3E}">
        <p14:creationId xmlns:p14="http://schemas.microsoft.com/office/powerpoint/2010/main" val="89420261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Credential Attainment Rate</a:t>
            </a:r>
            <a:endParaRPr lang="en-US" dirty="0"/>
          </a:p>
        </p:txBody>
      </p:sp>
      <p:sp>
        <p:nvSpPr>
          <p:cNvPr id="4" name="Slide Number Placeholder 3"/>
          <p:cNvSpPr>
            <a:spLocks noGrp="1"/>
          </p:cNvSpPr>
          <p:nvPr>
            <p:ph type="sldNum" sz="quarter" idx="12"/>
          </p:nvPr>
        </p:nvSpPr>
        <p:spPr/>
        <p:txBody>
          <a:bodyPr/>
          <a:lstStyle/>
          <a:p>
            <a:pPr>
              <a:defRPr/>
            </a:pPr>
            <a:fld id="{141B6C7F-9646-41A5-B27C-5FEE78161F66}" type="slidenum">
              <a:rPr lang="en-US" smtClean="0"/>
              <a:pPr>
                <a:defRPr/>
              </a:pPr>
              <a:t>28</a:t>
            </a:fld>
            <a:endParaRPr lang="en-US" dirty="0"/>
          </a:p>
        </p:txBody>
      </p:sp>
      <p:sp>
        <p:nvSpPr>
          <p:cNvPr id="5" name="Rectangle 4"/>
          <p:cNvSpPr/>
          <p:nvPr/>
        </p:nvSpPr>
        <p:spPr>
          <a:xfrm>
            <a:off x="696686" y="1284514"/>
            <a:ext cx="4985657" cy="5225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Secondary Credential </a:t>
            </a:r>
            <a:endParaRPr lang="en-US" sz="2400" b="1" dirty="0"/>
          </a:p>
        </p:txBody>
      </p:sp>
      <p:sp>
        <p:nvSpPr>
          <p:cNvPr id="6" name="Rectangle 5"/>
          <p:cNvSpPr/>
          <p:nvPr/>
        </p:nvSpPr>
        <p:spPr>
          <a:xfrm>
            <a:off x="7028263" y="1284514"/>
            <a:ext cx="4706537" cy="52251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smtClean="0"/>
              <a:t>Postsecondary Credential</a:t>
            </a:r>
            <a:endParaRPr lang="en-US" sz="2400" b="1" dirty="0"/>
          </a:p>
        </p:txBody>
      </p:sp>
      <p:sp>
        <p:nvSpPr>
          <p:cNvPr id="9" name="TextBox 8"/>
          <p:cNvSpPr txBox="1"/>
          <p:nvPr/>
        </p:nvSpPr>
        <p:spPr>
          <a:xfrm>
            <a:off x="696686" y="2356248"/>
            <a:ext cx="4985657" cy="2308324"/>
          </a:xfrm>
          <a:prstGeom prst="rect">
            <a:avLst/>
          </a:prstGeom>
          <a:solidFill>
            <a:schemeClr val="bg1"/>
          </a:solidFill>
        </p:spPr>
        <p:txBody>
          <a:bodyPr wrap="square" rtlCol="0">
            <a:spAutoFit/>
          </a:bodyPr>
          <a:lstStyle/>
          <a:p>
            <a:pPr algn="ctr"/>
            <a:r>
              <a:rPr lang="en-US" sz="2400" dirty="0" smtClean="0">
                <a:latin typeface="Calibri" panose="020F0502020204030204" pitchFamily="34" charset="0"/>
              </a:rPr>
              <a:t>Participants without a secondary diploma or its recognized equivalent who were in </a:t>
            </a:r>
            <a:r>
              <a:rPr lang="en-US" sz="2400" dirty="0">
                <a:latin typeface="Calibri" panose="020F0502020204030204" pitchFamily="34" charset="0"/>
              </a:rPr>
              <a:t>a secondary education program </a:t>
            </a:r>
            <a:r>
              <a:rPr lang="en-US" sz="2400" dirty="0" smtClean="0">
                <a:latin typeface="Calibri" panose="020F0502020204030204" pitchFamily="34" charset="0"/>
              </a:rPr>
              <a:t>at or </a:t>
            </a:r>
            <a:r>
              <a:rPr lang="en-US" sz="2400" dirty="0">
                <a:latin typeface="Calibri" panose="020F0502020204030204" pitchFamily="34" charset="0"/>
              </a:rPr>
              <a:t>above the 9</a:t>
            </a:r>
            <a:r>
              <a:rPr lang="en-US" sz="2400" baseline="30000" dirty="0">
                <a:latin typeface="Calibri" panose="020F0502020204030204" pitchFamily="34" charset="0"/>
              </a:rPr>
              <a:t>th</a:t>
            </a:r>
            <a:r>
              <a:rPr lang="en-US" sz="2400" dirty="0">
                <a:latin typeface="Calibri" panose="020F0502020204030204" pitchFamily="34" charset="0"/>
              </a:rPr>
              <a:t> grade level </a:t>
            </a:r>
            <a:r>
              <a:rPr lang="en-US" sz="2400" dirty="0" smtClean="0">
                <a:latin typeface="Calibri" panose="020F0502020204030204" pitchFamily="34" charset="0"/>
              </a:rPr>
              <a:t>and who </a:t>
            </a:r>
            <a:r>
              <a:rPr lang="en-US" sz="2400" dirty="0" smtClean="0">
                <a:latin typeface="Calibri" panose="020F0502020204030204" pitchFamily="34" charset="0"/>
              </a:rPr>
              <a:t>exited from the program.</a:t>
            </a:r>
            <a:endParaRPr lang="en-US" sz="2400" dirty="0">
              <a:latin typeface="Calibri" panose="020F0502020204030204" pitchFamily="34" charset="0"/>
            </a:endParaRPr>
          </a:p>
        </p:txBody>
      </p:sp>
      <p:sp>
        <p:nvSpPr>
          <p:cNvPr id="10" name="Rectangle 9"/>
          <p:cNvSpPr/>
          <p:nvPr/>
        </p:nvSpPr>
        <p:spPr>
          <a:xfrm>
            <a:off x="2538248" y="3114649"/>
            <a:ext cx="2927131" cy="433029"/>
          </a:xfrm>
          <a:prstGeom prst="rect">
            <a:avLst/>
          </a:prstGeom>
          <a:gradFill>
            <a:gsLst>
              <a:gs pos="0">
                <a:schemeClr val="accent2">
                  <a:tint val="62000"/>
                  <a:satMod val="180000"/>
                  <a:alpha val="0"/>
                </a:schemeClr>
              </a:gs>
              <a:gs pos="63000">
                <a:schemeClr val="accent2">
                  <a:tint val="32000"/>
                  <a:satMod val="250000"/>
                  <a:alpha val="23000"/>
                </a:schemeClr>
              </a:gs>
              <a:gs pos="100000">
                <a:schemeClr val="accent2">
                  <a:tint val="23000"/>
                  <a:satMod val="300000"/>
                  <a:alpha val="0"/>
                </a:schemeClr>
              </a:gs>
            </a:gsLst>
          </a:gradFill>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12" name="Rectangle 11"/>
          <p:cNvSpPr/>
          <p:nvPr/>
        </p:nvSpPr>
        <p:spPr>
          <a:xfrm>
            <a:off x="7028263" y="2373361"/>
            <a:ext cx="4793621" cy="2308324"/>
          </a:xfrm>
          <a:prstGeom prst="rect">
            <a:avLst/>
          </a:prstGeom>
          <a:solidFill>
            <a:schemeClr val="bg1"/>
          </a:solidFill>
        </p:spPr>
        <p:txBody>
          <a:bodyPr wrap="square">
            <a:spAutoFit/>
          </a:bodyPr>
          <a:lstStyle/>
          <a:p>
            <a:pPr algn="ctr"/>
            <a:r>
              <a:rPr lang="en-US" sz="2400" dirty="0">
                <a:latin typeface="Calibri" panose="020F0502020204030204" pitchFamily="34" charset="0"/>
              </a:rPr>
              <a:t>P</a:t>
            </a:r>
            <a:r>
              <a:rPr lang="x-none" sz="2400" smtClean="0">
                <a:latin typeface="Calibri" panose="020F0502020204030204" pitchFamily="34" charset="0"/>
              </a:rPr>
              <a:t>articipants </a:t>
            </a:r>
            <a:r>
              <a:rPr lang="en-US" sz="2400" dirty="0">
                <a:latin typeface="Calibri" panose="020F0502020204030204" pitchFamily="34" charset="0"/>
              </a:rPr>
              <a:t>who </a:t>
            </a:r>
            <a:r>
              <a:rPr lang="en-US" sz="2400" dirty="0" smtClean="0">
                <a:latin typeface="Calibri" panose="020F0502020204030204" pitchFamily="34" charset="0"/>
              </a:rPr>
              <a:t>were </a:t>
            </a:r>
            <a:r>
              <a:rPr lang="en-US" sz="2400" dirty="0">
                <a:latin typeface="Calibri" panose="020F0502020204030204" pitchFamily="34" charset="0"/>
              </a:rPr>
              <a:t>co-enrolled in </a:t>
            </a:r>
            <a:r>
              <a:rPr lang="en-US" sz="2400" dirty="0" smtClean="0">
                <a:latin typeface="Calibri" panose="020F0502020204030204" pitchFamily="34" charset="0"/>
              </a:rPr>
              <a:t>a </a:t>
            </a:r>
            <a:r>
              <a:rPr lang="en-US" sz="2400" dirty="0">
                <a:latin typeface="Calibri" panose="020F0502020204030204" pitchFamily="34" charset="0"/>
              </a:rPr>
              <a:t>postsecondary education or training program </a:t>
            </a:r>
            <a:r>
              <a:rPr lang="en-US" sz="2400" dirty="0" smtClean="0">
                <a:latin typeface="Calibri" panose="020F0502020204030204" pitchFamily="34" charset="0"/>
              </a:rPr>
              <a:t>that leads to a credential and </a:t>
            </a:r>
            <a:r>
              <a:rPr lang="en-US" sz="2400" dirty="0" smtClean="0">
                <a:latin typeface="Calibri" panose="020F0502020204030204" pitchFamily="34" charset="0"/>
              </a:rPr>
              <a:t>who exited </a:t>
            </a:r>
            <a:r>
              <a:rPr lang="en-US" sz="2400" dirty="0" smtClean="0">
                <a:latin typeface="Calibri" panose="020F0502020204030204" pitchFamily="34" charset="0"/>
              </a:rPr>
              <a:t>the </a:t>
            </a:r>
            <a:r>
              <a:rPr lang="en-US" sz="2400" dirty="0" smtClean="0">
                <a:latin typeface="Calibri" panose="020F0502020204030204" pitchFamily="34" charset="0"/>
              </a:rPr>
              <a:t>postsecondary education or training </a:t>
            </a:r>
            <a:r>
              <a:rPr lang="en-US" sz="2400" dirty="0" smtClean="0">
                <a:latin typeface="Calibri" panose="020F0502020204030204" pitchFamily="34" charset="0"/>
              </a:rPr>
              <a:t>program.</a:t>
            </a:r>
            <a:r>
              <a:rPr lang="en-US" sz="2400" dirty="0">
                <a:latin typeface="Calibri" panose="020F0502020204030204" pitchFamily="34" charset="0"/>
              </a:rPr>
              <a:t>  </a:t>
            </a:r>
            <a:r>
              <a:rPr lang="en-US" sz="2400" dirty="0"/>
              <a:t> </a:t>
            </a:r>
          </a:p>
        </p:txBody>
      </p:sp>
      <p:sp>
        <p:nvSpPr>
          <p:cNvPr id="14" name="Rectangle 13"/>
          <p:cNvSpPr/>
          <p:nvPr/>
        </p:nvSpPr>
        <p:spPr>
          <a:xfrm>
            <a:off x="696686" y="4637314"/>
            <a:ext cx="4985657" cy="115388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smtClean="0">
                <a:solidFill>
                  <a:schemeClr val="tx1"/>
                </a:solidFill>
              </a:rPr>
              <a:t>A secondary education program refers to enrollment  rather than placement. </a:t>
            </a:r>
            <a:endParaRPr lang="en-US" dirty="0">
              <a:solidFill>
                <a:schemeClr val="tx1"/>
              </a:solidFill>
            </a:endParaRPr>
          </a:p>
        </p:txBody>
      </p:sp>
      <p:sp>
        <p:nvSpPr>
          <p:cNvPr id="15" name="Rectangle 14"/>
          <p:cNvSpPr/>
          <p:nvPr/>
        </p:nvSpPr>
        <p:spPr>
          <a:xfrm>
            <a:off x="7028263" y="4637314"/>
            <a:ext cx="4985657" cy="1153886"/>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smtClean="0">
                <a:solidFill>
                  <a:schemeClr val="tx1"/>
                </a:solidFill>
              </a:rPr>
              <a:t>Exiting an IET program in which the postsecondary education or training leads to a credential is considered exiting for this purpose. </a:t>
            </a:r>
            <a:endParaRPr lang="en-US" dirty="0">
              <a:solidFill>
                <a:schemeClr val="tx1"/>
              </a:solidFill>
            </a:endParaRPr>
          </a:p>
        </p:txBody>
      </p:sp>
      <p:sp>
        <p:nvSpPr>
          <p:cNvPr id="16" name="Rectangle 15"/>
          <p:cNvSpPr/>
          <p:nvPr/>
        </p:nvSpPr>
        <p:spPr>
          <a:xfrm>
            <a:off x="936171" y="3483563"/>
            <a:ext cx="1262745" cy="433029"/>
          </a:xfrm>
          <a:prstGeom prst="rect">
            <a:avLst/>
          </a:prstGeom>
          <a:gradFill>
            <a:gsLst>
              <a:gs pos="0">
                <a:schemeClr val="accent2">
                  <a:tint val="62000"/>
                  <a:satMod val="180000"/>
                  <a:alpha val="0"/>
                </a:schemeClr>
              </a:gs>
              <a:gs pos="63000">
                <a:schemeClr val="accent2">
                  <a:tint val="32000"/>
                  <a:satMod val="250000"/>
                  <a:alpha val="23000"/>
                </a:schemeClr>
              </a:gs>
              <a:gs pos="100000">
                <a:schemeClr val="accent2">
                  <a:tint val="23000"/>
                  <a:satMod val="300000"/>
                  <a:alpha val="0"/>
                </a:schemeClr>
              </a:gs>
            </a:gsLst>
          </a:gradFill>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3959931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16"/>
                                        </p:tgtEl>
                                        <p:attrNameLst>
                                          <p:attrName>style.visibility</p:attrName>
                                        </p:attrNameLst>
                                      </p:cBhvr>
                                      <p:to>
                                        <p:strVal val="visible"/>
                                      </p:to>
                                    </p:set>
                                    <p:animEffect transition="in" filter="fade">
                                      <p:cBhvr>
                                        <p:cTn id="10" dur="500"/>
                                        <p:tgtEl>
                                          <p:spTgt spid="16"/>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4"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wipe(down)">
                                      <p:cBhvr>
                                        <p:cTn id="15" dur="500"/>
                                        <p:tgtEl>
                                          <p:spTgt spid="14"/>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15"/>
                                        </p:tgtEl>
                                        <p:attrNameLst>
                                          <p:attrName>style.visibility</p:attrName>
                                        </p:attrNameLst>
                                      </p:cBhvr>
                                      <p:to>
                                        <p:strVal val="visible"/>
                                      </p:to>
                                    </p:set>
                                    <p:animEffect transition="in" filter="wipe(down)">
                                      <p:cBhvr>
                                        <p:cTn id="20"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4" grpId="0" animBg="1"/>
      <p:bldP spid="15" grpId="0" animBg="1"/>
      <p:bldP spid="16"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78730" y="0"/>
            <a:ext cx="10972800" cy="1143000"/>
          </a:xfrm>
        </p:spPr>
        <p:txBody>
          <a:bodyPr>
            <a:normAutofit/>
          </a:bodyPr>
          <a:lstStyle/>
          <a:p>
            <a:r>
              <a:rPr lang="en-US" dirty="0" smtClean="0"/>
              <a:t>Credential Attainment Indicator- </a:t>
            </a:r>
            <a:r>
              <a:rPr lang="en-US" sz="2800" dirty="0"/>
              <a:t>Calculations</a:t>
            </a:r>
            <a:r>
              <a:rPr lang="en-US" sz="2800" dirty="0" smtClean="0"/>
              <a:t/>
            </a:r>
            <a:br>
              <a:rPr lang="en-US" sz="2800" dirty="0" smtClean="0"/>
            </a:br>
            <a:endParaRPr lang="en-US" sz="2800" dirty="0"/>
          </a:p>
        </p:txBody>
      </p:sp>
      <p:sp>
        <p:nvSpPr>
          <p:cNvPr id="4" name="Slide Number Placeholder 3"/>
          <p:cNvSpPr>
            <a:spLocks noGrp="1"/>
          </p:cNvSpPr>
          <p:nvPr>
            <p:ph type="sldNum" sz="quarter" idx="12"/>
          </p:nvPr>
        </p:nvSpPr>
        <p:spPr>
          <a:xfrm>
            <a:off x="11530013" y="6483688"/>
            <a:ext cx="487362" cy="365125"/>
          </a:xfrm>
        </p:spPr>
        <p:txBody>
          <a:bodyPr/>
          <a:lstStyle/>
          <a:p>
            <a:pPr>
              <a:defRPr/>
            </a:pPr>
            <a:fld id="{141B6C7F-9646-41A5-B27C-5FEE78161F66}" type="slidenum">
              <a:rPr lang="en-US" smtClean="0"/>
              <a:pPr>
                <a:defRPr/>
              </a:pPr>
              <a:t>29</a:t>
            </a:fld>
            <a:endParaRPr lang="en-US" dirty="0"/>
          </a:p>
        </p:txBody>
      </p:sp>
      <p:sp>
        <p:nvSpPr>
          <p:cNvPr id="6" name="Oval 5"/>
          <p:cNvSpPr/>
          <p:nvPr/>
        </p:nvSpPr>
        <p:spPr>
          <a:xfrm>
            <a:off x="4881780" y="3977380"/>
            <a:ext cx="2331720" cy="2331720"/>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hord 6"/>
          <p:cNvSpPr/>
          <p:nvPr/>
        </p:nvSpPr>
        <p:spPr>
          <a:xfrm>
            <a:off x="4881780" y="3977379"/>
            <a:ext cx="2331720" cy="2331720"/>
          </a:xfrm>
          <a:prstGeom prst="chord">
            <a:avLst>
              <a:gd name="adj1" fmla="val 29950"/>
              <a:gd name="adj2" fmla="val 10798692"/>
            </a:avLst>
          </a:prstGeom>
          <a:gradFill>
            <a:gsLst>
              <a:gs pos="0">
                <a:schemeClr val="accent1">
                  <a:lumMod val="50000"/>
                </a:schemeClr>
              </a:gs>
              <a:gs pos="53000">
                <a:srgbClr val="028290"/>
              </a:gs>
              <a:gs pos="100000">
                <a:schemeClr val="bg2">
                  <a:lumMod val="25000"/>
                </a:scheme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881780" y="5044180"/>
            <a:ext cx="2331720" cy="22860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5186580" y="3992370"/>
            <a:ext cx="1696958" cy="1600200"/>
          </a:xfrm>
          <a:prstGeom prst="ellipse">
            <a:avLst/>
          </a:prstGeom>
          <a:gradFill flip="none" rotWithShape="1">
            <a:gsLst>
              <a:gs pos="0">
                <a:schemeClr val="accent1">
                  <a:alpha val="0"/>
                </a:schemeClr>
              </a:gs>
              <a:gs pos="100000">
                <a:schemeClr val="bg1">
                  <a:alpha val="6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 name="Straight Connector 18"/>
          <p:cNvCxnSpPr/>
          <p:nvPr/>
        </p:nvCxnSpPr>
        <p:spPr>
          <a:xfrm>
            <a:off x="357179" y="3887441"/>
            <a:ext cx="11390740" cy="1"/>
          </a:xfrm>
          <a:prstGeom prst="line">
            <a:avLst/>
          </a:prstGeom>
        </p:spPr>
        <p:style>
          <a:lnRef idx="2">
            <a:schemeClr val="dk1"/>
          </a:lnRef>
          <a:fillRef idx="0">
            <a:schemeClr val="dk1"/>
          </a:fillRef>
          <a:effectRef idx="1">
            <a:schemeClr val="dk1"/>
          </a:effectRef>
          <a:fontRef idx="minor">
            <a:schemeClr val="tx1"/>
          </a:fontRef>
        </p:style>
      </p:cxnSp>
      <p:sp>
        <p:nvSpPr>
          <p:cNvPr id="20" name="Rectangle 19"/>
          <p:cNvSpPr/>
          <p:nvPr/>
        </p:nvSpPr>
        <p:spPr>
          <a:xfrm>
            <a:off x="0" y="843410"/>
            <a:ext cx="4747772" cy="1754326"/>
          </a:xfrm>
          <a:prstGeom prst="rect">
            <a:avLst/>
          </a:prstGeom>
        </p:spPr>
        <p:txBody>
          <a:bodyPr wrap="square">
            <a:spAutoFit/>
          </a:bodyPr>
          <a:lstStyle/>
          <a:p>
            <a:r>
              <a:rPr lang="en-US" dirty="0" smtClean="0">
                <a:latin typeface="Calibri" panose="020F0502020204030204" pitchFamily="34" charset="0"/>
              </a:rPr>
              <a:t>Participants </a:t>
            </a:r>
            <a:r>
              <a:rPr lang="en-US" dirty="0">
                <a:latin typeface="Calibri" panose="020F0502020204030204" pitchFamily="34" charset="0"/>
              </a:rPr>
              <a:t>who </a:t>
            </a:r>
            <a:r>
              <a:rPr lang="en-US" dirty="0" smtClean="0">
                <a:latin typeface="Calibri" panose="020F0502020204030204" pitchFamily="34" charset="0"/>
              </a:rPr>
              <a:t>obtained </a:t>
            </a:r>
            <a:r>
              <a:rPr lang="en-US" dirty="0">
                <a:latin typeface="Calibri" panose="020F0502020204030204" pitchFamily="34" charset="0"/>
              </a:rPr>
              <a:t>a secondary school diploma </a:t>
            </a:r>
            <a:r>
              <a:rPr lang="en-US" dirty="0" smtClean="0">
                <a:latin typeface="Calibri" panose="020F0502020204030204" pitchFamily="34" charset="0"/>
              </a:rPr>
              <a:t>or </a:t>
            </a:r>
            <a:r>
              <a:rPr lang="en-US" dirty="0">
                <a:latin typeface="Calibri" panose="020F0502020204030204" pitchFamily="34" charset="0"/>
              </a:rPr>
              <a:t>its recognized equivalent </a:t>
            </a:r>
            <a:r>
              <a:rPr lang="en-US" dirty="0" smtClean="0">
                <a:latin typeface="Calibri" panose="020F0502020204030204" pitchFamily="34" charset="0"/>
              </a:rPr>
              <a:t>during the </a:t>
            </a:r>
            <a:r>
              <a:rPr lang="en-US" dirty="0">
                <a:latin typeface="Calibri" panose="020F0502020204030204" pitchFamily="34" charset="0"/>
              </a:rPr>
              <a:t>program or within one year after exit </a:t>
            </a:r>
            <a:r>
              <a:rPr lang="en-US" u="sng" dirty="0">
                <a:latin typeface="Calibri" panose="020F0502020204030204" pitchFamily="34" charset="0"/>
              </a:rPr>
              <a:t>and</a:t>
            </a:r>
            <a:r>
              <a:rPr lang="en-US" dirty="0">
                <a:latin typeface="Calibri" panose="020F0502020204030204" pitchFamily="34" charset="0"/>
              </a:rPr>
              <a:t> </a:t>
            </a:r>
            <a:r>
              <a:rPr lang="en-US" dirty="0" smtClean="0">
                <a:latin typeface="Calibri" panose="020F0502020204030204" pitchFamily="34" charset="0"/>
              </a:rPr>
              <a:t>who were employed or </a:t>
            </a:r>
            <a:r>
              <a:rPr lang="en-US" dirty="0">
                <a:latin typeface="Calibri" panose="020F0502020204030204" pitchFamily="34" charset="0"/>
              </a:rPr>
              <a:t>in an education or training program leading to a recognized postsecondary credential within one </a:t>
            </a:r>
            <a:r>
              <a:rPr lang="en-US" dirty="0" smtClean="0">
                <a:latin typeface="Calibri" panose="020F0502020204030204" pitchFamily="34" charset="0"/>
              </a:rPr>
              <a:t>year </a:t>
            </a:r>
            <a:r>
              <a:rPr lang="en-US" dirty="0">
                <a:latin typeface="Calibri" panose="020F0502020204030204" pitchFamily="34" charset="0"/>
              </a:rPr>
              <a:t>after </a:t>
            </a:r>
            <a:r>
              <a:rPr lang="en-US" dirty="0" smtClean="0">
                <a:latin typeface="Calibri" panose="020F0502020204030204" pitchFamily="34" charset="0"/>
              </a:rPr>
              <a:t>exit.</a:t>
            </a:r>
            <a:endParaRPr lang="en-US" dirty="0">
              <a:latin typeface="Calibri" panose="020F0502020204030204" pitchFamily="34" charset="0"/>
            </a:endParaRPr>
          </a:p>
        </p:txBody>
      </p:sp>
      <p:sp>
        <p:nvSpPr>
          <p:cNvPr id="21" name="Rectangle 20"/>
          <p:cNvSpPr/>
          <p:nvPr/>
        </p:nvSpPr>
        <p:spPr>
          <a:xfrm>
            <a:off x="7583214" y="888379"/>
            <a:ext cx="4068835" cy="923330"/>
          </a:xfrm>
          <a:prstGeom prst="rect">
            <a:avLst/>
          </a:prstGeom>
        </p:spPr>
        <p:txBody>
          <a:bodyPr wrap="square">
            <a:spAutoFit/>
          </a:bodyPr>
          <a:lstStyle/>
          <a:p>
            <a:r>
              <a:rPr lang="en-US" dirty="0" smtClean="0">
                <a:latin typeface="Calibri" panose="020F0502020204030204" pitchFamily="34" charset="0"/>
              </a:rPr>
              <a:t>Participants </a:t>
            </a:r>
            <a:r>
              <a:rPr lang="en-US" dirty="0">
                <a:latin typeface="Calibri" panose="020F0502020204030204" pitchFamily="34" charset="0"/>
              </a:rPr>
              <a:t>who </a:t>
            </a:r>
            <a:r>
              <a:rPr lang="en-US" dirty="0" smtClean="0">
                <a:latin typeface="Calibri" panose="020F0502020204030204" pitchFamily="34" charset="0"/>
              </a:rPr>
              <a:t>obtained </a:t>
            </a:r>
            <a:r>
              <a:rPr lang="en-US" dirty="0">
                <a:latin typeface="Calibri" panose="020F0502020204030204" pitchFamily="34" charset="0"/>
              </a:rPr>
              <a:t>a recognized postsecondary credential during the program or within one year after </a:t>
            </a:r>
            <a:r>
              <a:rPr lang="en-US" dirty="0" smtClean="0">
                <a:latin typeface="Calibri" panose="020F0502020204030204" pitchFamily="34" charset="0"/>
              </a:rPr>
              <a:t>exit.</a:t>
            </a:r>
            <a:endParaRPr lang="en-US" dirty="0">
              <a:latin typeface="Calibri" panose="020F0502020204030204" pitchFamily="34" charset="0"/>
            </a:endParaRPr>
          </a:p>
        </p:txBody>
      </p:sp>
      <p:sp>
        <p:nvSpPr>
          <p:cNvPr id="22" name="Oval 21"/>
          <p:cNvSpPr/>
          <p:nvPr/>
        </p:nvSpPr>
        <p:spPr>
          <a:xfrm>
            <a:off x="4899270" y="1476550"/>
            <a:ext cx="2331720" cy="2331720"/>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Chord 22"/>
          <p:cNvSpPr/>
          <p:nvPr/>
        </p:nvSpPr>
        <p:spPr>
          <a:xfrm>
            <a:off x="4899270" y="1491539"/>
            <a:ext cx="2331720" cy="2331720"/>
          </a:xfrm>
          <a:prstGeom prst="chord">
            <a:avLst>
              <a:gd name="adj1" fmla="val 29950"/>
              <a:gd name="adj2" fmla="val 10798692"/>
            </a:avLst>
          </a:prstGeom>
          <a:gradFill>
            <a:gsLst>
              <a:gs pos="0">
                <a:schemeClr val="accent1">
                  <a:lumMod val="50000"/>
                </a:schemeClr>
              </a:gs>
              <a:gs pos="53000">
                <a:srgbClr val="028290"/>
              </a:gs>
              <a:gs pos="100000">
                <a:schemeClr val="bg2">
                  <a:lumMod val="25000"/>
                </a:scheme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4899270" y="2573330"/>
            <a:ext cx="2331720" cy="22860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5204070" y="1491540"/>
            <a:ext cx="1696958" cy="1600200"/>
          </a:xfrm>
          <a:prstGeom prst="ellipse">
            <a:avLst/>
          </a:prstGeom>
          <a:gradFill flip="none" rotWithShape="1">
            <a:gsLst>
              <a:gs pos="0">
                <a:schemeClr val="accent1">
                  <a:alpha val="0"/>
                </a:schemeClr>
              </a:gs>
              <a:gs pos="100000">
                <a:schemeClr val="bg1">
                  <a:alpha val="6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Striped Right Arrow 25"/>
          <p:cNvSpPr/>
          <p:nvPr/>
        </p:nvSpPr>
        <p:spPr>
          <a:xfrm>
            <a:off x="143293" y="2826285"/>
            <a:ext cx="4604479" cy="940629"/>
          </a:xfrm>
          <a:prstGeom prst="stripedRightArrow">
            <a:avLst>
              <a:gd name="adj1" fmla="val 50000"/>
              <a:gd name="adj2" fmla="val 79376"/>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solidFill>
                  <a:srgbClr val="C00000"/>
                </a:solidFill>
              </a:rPr>
              <a:t>Secondary </a:t>
            </a:r>
            <a:endParaRPr lang="en-US" dirty="0">
              <a:solidFill>
                <a:srgbClr val="C00000"/>
              </a:solidFill>
            </a:endParaRPr>
          </a:p>
        </p:txBody>
      </p:sp>
      <p:sp>
        <p:nvSpPr>
          <p:cNvPr id="27" name="Striped Right Arrow 26"/>
          <p:cNvSpPr/>
          <p:nvPr/>
        </p:nvSpPr>
        <p:spPr>
          <a:xfrm flipH="1">
            <a:off x="7282203" y="2801930"/>
            <a:ext cx="4746150" cy="940629"/>
          </a:xfrm>
          <a:prstGeom prst="stripedRightArrow">
            <a:avLst>
              <a:gd name="adj1" fmla="val 50000"/>
              <a:gd name="adj2" fmla="val 80970"/>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solidFill>
                  <a:srgbClr val="C00000"/>
                </a:solidFill>
              </a:rPr>
              <a:t>Postsecondary</a:t>
            </a:r>
            <a:endParaRPr lang="en-US" dirty="0">
              <a:solidFill>
                <a:srgbClr val="C00000"/>
              </a:solidFill>
            </a:endParaRPr>
          </a:p>
        </p:txBody>
      </p:sp>
      <p:sp>
        <p:nvSpPr>
          <p:cNvPr id="28" name="Rectangle 27"/>
          <p:cNvSpPr/>
          <p:nvPr/>
        </p:nvSpPr>
        <p:spPr>
          <a:xfrm>
            <a:off x="5342401" y="1922308"/>
            <a:ext cx="1385316" cy="369332"/>
          </a:xfrm>
          <a:prstGeom prst="rect">
            <a:avLst/>
          </a:prstGeom>
        </p:spPr>
        <p:txBody>
          <a:bodyPr wrap="none">
            <a:spAutoFit/>
          </a:bodyPr>
          <a:lstStyle/>
          <a:p>
            <a:r>
              <a:rPr lang="en-US" dirty="0">
                <a:solidFill>
                  <a:srgbClr val="C00000"/>
                </a:solidFill>
              </a:rPr>
              <a:t>Numerator</a:t>
            </a:r>
          </a:p>
        </p:txBody>
      </p:sp>
      <p:sp>
        <p:nvSpPr>
          <p:cNvPr id="29" name="Rectangle 28"/>
          <p:cNvSpPr/>
          <p:nvPr/>
        </p:nvSpPr>
        <p:spPr>
          <a:xfrm>
            <a:off x="5212558" y="4429597"/>
            <a:ext cx="1645002" cy="369332"/>
          </a:xfrm>
          <a:prstGeom prst="rect">
            <a:avLst/>
          </a:prstGeom>
        </p:spPr>
        <p:txBody>
          <a:bodyPr wrap="none">
            <a:spAutoFit/>
          </a:bodyPr>
          <a:lstStyle/>
          <a:p>
            <a:r>
              <a:rPr lang="en-US" dirty="0">
                <a:solidFill>
                  <a:srgbClr val="C00000"/>
                </a:solidFill>
              </a:rPr>
              <a:t>Denominator</a:t>
            </a:r>
          </a:p>
        </p:txBody>
      </p:sp>
      <p:sp>
        <p:nvSpPr>
          <p:cNvPr id="30" name="TextBox 29"/>
          <p:cNvSpPr txBox="1"/>
          <p:nvPr/>
        </p:nvSpPr>
        <p:spPr>
          <a:xfrm>
            <a:off x="109206" y="4859587"/>
            <a:ext cx="4672655" cy="1477328"/>
          </a:xfrm>
          <a:prstGeom prst="rect">
            <a:avLst/>
          </a:prstGeom>
          <a:solidFill>
            <a:schemeClr val="bg1"/>
          </a:solidFill>
        </p:spPr>
        <p:txBody>
          <a:bodyPr wrap="square" rtlCol="0">
            <a:spAutoFit/>
          </a:bodyPr>
          <a:lstStyle/>
          <a:p>
            <a:r>
              <a:rPr lang="en-US" dirty="0" smtClean="0">
                <a:latin typeface="Calibri" panose="020F0502020204030204" pitchFamily="34" charset="0"/>
              </a:rPr>
              <a:t>Participants without a secondary school diploma or its recognized equivalent who were in </a:t>
            </a:r>
            <a:r>
              <a:rPr lang="en-US" dirty="0">
                <a:latin typeface="Calibri" panose="020F0502020204030204" pitchFamily="34" charset="0"/>
              </a:rPr>
              <a:t>a secondary education program </a:t>
            </a:r>
            <a:r>
              <a:rPr lang="en-US" dirty="0" smtClean="0">
                <a:latin typeface="Calibri" panose="020F0502020204030204" pitchFamily="34" charset="0"/>
              </a:rPr>
              <a:t>at or </a:t>
            </a:r>
            <a:r>
              <a:rPr lang="en-US" dirty="0">
                <a:latin typeface="Calibri" panose="020F0502020204030204" pitchFamily="34" charset="0"/>
              </a:rPr>
              <a:t>above the 9</a:t>
            </a:r>
            <a:r>
              <a:rPr lang="en-US" baseline="30000" dirty="0">
                <a:latin typeface="Calibri" panose="020F0502020204030204" pitchFamily="34" charset="0"/>
              </a:rPr>
              <a:t>th</a:t>
            </a:r>
            <a:r>
              <a:rPr lang="en-US" dirty="0">
                <a:latin typeface="Calibri" panose="020F0502020204030204" pitchFamily="34" charset="0"/>
              </a:rPr>
              <a:t> grade level </a:t>
            </a:r>
            <a:r>
              <a:rPr lang="en-US" dirty="0" smtClean="0">
                <a:latin typeface="Calibri" panose="020F0502020204030204" pitchFamily="34" charset="0"/>
              </a:rPr>
              <a:t>and who exited from the program.</a:t>
            </a:r>
            <a:endParaRPr lang="en-US" dirty="0">
              <a:latin typeface="Calibri" panose="020F0502020204030204" pitchFamily="34" charset="0"/>
            </a:endParaRPr>
          </a:p>
        </p:txBody>
      </p:sp>
      <p:sp>
        <p:nvSpPr>
          <p:cNvPr id="14" name="Striped Right Arrow 13"/>
          <p:cNvSpPr/>
          <p:nvPr/>
        </p:nvSpPr>
        <p:spPr>
          <a:xfrm>
            <a:off x="179882" y="3992370"/>
            <a:ext cx="4601979" cy="940629"/>
          </a:xfrm>
          <a:prstGeom prst="stripedRightArrow">
            <a:avLst>
              <a:gd name="adj1" fmla="val 50000"/>
              <a:gd name="adj2" fmla="val 79376"/>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solidFill>
                  <a:srgbClr val="C00000"/>
                </a:solidFill>
              </a:rPr>
              <a:t>Secondary </a:t>
            </a:r>
            <a:endParaRPr lang="en-US" dirty="0">
              <a:solidFill>
                <a:srgbClr val="C00000"/>
              </a:solidFill>
            </a:endParaRPr>
          </a:p>
        </p:txBody>
      </p:sp>
      <p:sp>
        <p:nvSpPr>
          <p:cNvPr id="15" name="Striped Right Arrow 14"/>
          <p:cNvSpPr/>
          <p:nvPr/>
        </p:nvSpPr>
        <p:spPr>
          <a:xfrm flipH="1">
            <a:off x="7303438" y="3992369"/>
            <a:ext cx="4748651" cy="940629"/>
          </a:xfrm>
          <a:prstGeom prst="stripedRightArrow">
            <a:avLst>
              <a:gd name="adj1" fmla="val 50000"/>
              <a:gd name="adj2" fmla="val 80970"/>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smtClean="0">
                <a:solidFill>
                  <a:srgbClr val="C00000"/>
                </a:solidFill>
              </a:rPr>
              <a:t>Postsecondary</a:t>
            </a:r>
            <a:endParaRPr lang="en-US" dirty="0">
              <a:solidFill>
                <a:srgbClr val="C00000"/>
              </a:solidFill>
            </a:endParaRPr>
          </a:p>
        </p:txBody>
      </p:sp>
      <p:sp>
        <p:nvSpPr>
          <p:cNvPr id="32" name="Rectangle 31"/>
          <p:cNvSpPr/>
          <p:nvPr/>
        </p:nvSpPr>
        <p:spPr>
          <a:xfrm>
            <a:off x="7643345" y="4891373"/>
            <a:ext cx="4068835" cy="1200329"/>
          </a:xfrm>
          <a:prstGeom prst="rect">
            <a:avLst/>
          </a:prstGeom>
        </p:spPr>
        <p:txBody>
          <a:bodyPr wrap="square">
            <a:spAutoFit/>
          </a:bodyPr>
          <a:lstStyle/>
          <a:p>
            <a:r>
              <a:rPr lang="en-US" dirty="0" smtClean="0">
                <a:latin typeface="Calibri" panose="020F0502020204030204" pitchFamily="34" charset="0"/>
              </a:rPr>
              <a:t>Participants </a:t>
            </a:r>
            <a:r>
              <a:rPr lang="en-US" dirty="0">
                <a:latin typeface="Calibri" panose="020F0502020204030204" pitchFamily="34" charset="0"/>
              </a:rPr>
              <a:t>who were co-enrolled in a postsecondary education or training program that leads to a credential and who exited from the program</a:t>
            </a:r>
            <a:r>
              <a:rPr lang="en-US" dirty="0" smtClean="0">
                <a:latin typeface="Calibri" panose="020F0502020204030204" pitchFamily="34" charset="0"/>
              </a:rPr>
              <a:t>.</a:t>
            </a:r>
            <a:endParaRPr lang="en-US" dirty="0">
              <a:latin typeface="Calibri" panose="020F0502020204030204" pitchFamily="34" charset="0"/>
            </a:endParaRPr>
          </a:p>
        </p:txBody>
      </p:sp>
    </p:spTree>
    <p:extLst>
      <p:ext uri="{BB962C8B-B14F-4D97-AF65-F5344CB8AC3E}">
        <p14:creationId xmlns:p14="http://schemas.microsoft.com/office/powerpoint/2010/main" val="26819934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wipe(left)">
                                      <p:cBhvr>
                                        <p:cTn id="7" dur="500"/>
                                        <p:tgtEl>
                                          <p:spTgt spid="30"/>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wipe(left)">
                                      <p:cBhvr>
                                        <p:cTn id="10" dur="500"/>
                                        <p:tgtEl>
                                          <p:spTgt spid="14"/>
                                        </p:tgtEl>
                                      </p:cBhvr>
                                    </p:animEffect>
                                  </p:childTnLst>
                                </p:cTn>
                              </p:par>
                              <p:par>
                                <p:cTn id="11" presetID="22" presetClass="entr" presetSubtype="2" fill="hold" grpId="0" nodeType="withEffect">
                                  <p:stCondLst>
                                    <p:cond delay="0"/>
                                  </p:stCondLst>
                                  <p:childTnLst>
                                    <p:set>
                                      <p:cBhvr>
                                        <p:cTn id="12" dur="1" fill="hold">
                                          <p:stCondLst>
                                            <p:cond delay="0"/>
                                          </p:stCondLst>
                                        </p:cTn>
                                        <p:tgtEl>
                                          <p:spTgt spid="15"/>
                                        </p:tgtEl>
                                        <p:attrNameLst>
                                          <p:attrName>style.visibility</p:attrName>
                                        </p:attrNameLst>
                                      </p:cBhvr>
                                      <p:to>
                                        <p:strVal val="visible"/>
                                      </p:to>
                                    </p:set>
                                    <p:animEffect transition="in" filter="wipe(right)">
                                      <p:cBhvr>
                                        <p:cTn id="13" dur="500"/>
                                        <p:tgtEl>
                                          <p:spTgt spid="15"/>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7"/>
                                        </p:tgtEl>
                                        <p:attrNameLst>
                                          <p:attrName>style.visibility</p:attrName>
                                        </p:attrNameLst>
                                      </p:cBhvr>
                                      <p:to>
                                        <p:strVal val="visible"/>
                                      </p:to>
                                    </p:set>
                                    <p:animEffect transition="in" filter="wipe(down)">
                                      <p:cBhvr>
                                        <p:cTn id="16" dur="500"/>
                                        <p:tgtEl>
                                          <p:spTgt spid="7"/>
                                        </p:tgtEl>
                                      </p:cBhvr>
                                    </p:animEffect>
                                  </p:childTnLst>
                                </p:cTn>
                              </p:par>
                              <p:par>
                                <p:cTn id="17" presetID="22" presetClass="entr" presetSubtype="4" fill="hold" grpId="0" nodeType="withEffect">
                                  <p:stCondLst>
                                    <p:cond delay="250"/>
                                  </p:stCondLst>
                                  <p:childTnLst>
                                    <p:set>
                                      <p:cBhvr>
                                        <p:cTn id="18" dur="1" fill="hold">
                                          <p:stCondLst>
                                            <p:cond delay="0"/>
                                          </p:stCondLst>
                                        </p:cTn>
                                        <p:tgtEl>
                                          <p:spTgt spid="8"/>
                                        </p:tgtEl>
                                        <p:attrNameLst>
                                          <p:attrName>style.visibility</p:attrName>
                                        </p:attrNameLst>
                                      </p:cBhvr>
                                      <p:to>
                                        <p:strVal val="visible"/>
                                      </p:to>
                                    </p:set>
                                    <p:animEffect transition="in" filter="wipe(down)">
                                      <p:cBhvr>
                                        <p:cTn id="19" dur="5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20"/>
                                        </p:tgtEl>
                                        <p:attrNameLst>
                                          <p:attrName>style.visibility</p:attrName>
                                        </p:attrNameLst>
                                      </p:cBhvr>
                                      <p:to>
                                        <p:strVal val="visible"/>
                                      </p:to>
                                    </p:set>
                                    <p:animEffect transition="in" filter="wipe(left)">
                                      <p:cBhvr>
                                        <p:cTn id="24" dur="500"/>
                                        <p:tgtEl>
                                          <p:spTgt spid="20"/>
                                        </p:tgtEl>
                                      </p:cBhvr>
                                    </p:animEffect>
                                  </p:childTnLst>
                                </p:cTn>
                              </p:par>
                              <p:par>
                                <p:cTn id="25" presetID="22" presetClass="entr" presetSubtype="2" fill="hold" grpId="0" nodeType="withEffect">
                                  <p:stCondLst>
                                    <p:cond delay="0"/>
                                  </p:stCondLst>
                                  <p:childTnLst>
                                    <p:set>
                                      <p:cBhvr>
                                        <p:cTn id="26" dur="1" fill="hold">
                                          <p:stCondLst>
                                            <p:cond delay="0"/>
                                          </p:stCondLst>
                                        </p:cTn>
                                        <p:tgtEl>
                                          <p:spTgt spid="21"/>
                                        </p:tgtEl>
                                        <p:attrNameLst>
                                          <p:attrName>style.visibility</p:attrName>
                                        </p:attrNameLst>
                                      </p:cBhvr>
                                      <p:to>
                                        <p:strVal val="visible"/>
                                      </p:to>
                                    </p:set>
                                    <p:animEffect transition="in" filter="wipe(right)">
                                      <p:cBhvr>
                                        <p:cTn id="27" dur="500"/>
                                        <p:tgtEl>
                                          <p:spTgt spid="21"/>
                                        </p:tgtEl>
                                      </p:cBhvr>
                                    </p:animEffect>
                                  </p:childTnLst>
                                </p:cTn>
                              </p:par>
                              <p:par>
                                <p:cTn id="28" presetID="22" presetClass="entr" presetSubtype="8" fill="hold" grpId="0" nodeType="withEffect">
                                  <p:stCondLst>
                                    <p:cond delay="0"/>
                                  </p:stCondLst>
                                  <p:childTnLst>
                                    <p:set>
                                      <p:cBhvr>
                                        <p:cTn id="29" dur="1" fill="hold">
                                          <p:stCondLst>
                                            <p:cond delay="0"/>
                                          </p:stCondLst>
                                        </p:cTn>
                                        <p:tgtEl>
                                          <p:spTgt spid="26"/>
                                        </p:tgtEl>
                                        <p:attrNameLst>
                                          <p:attrName>style.visibility</p:attrName>
                                        </p:attrNameLst>
                                      </p:cBhvr>
                                      <p:to>
                                        <p:strVal val="visible"/>
                                      </p:to>
                                    </p:set>
                                    <p:animEffect transition="in" filter="wipe(left)">
                                      <p:cBhvr>
                                        <p:cTn id="30" dur="500"/>
                                        <p:tgtEl>
                                          <p:spTgt spid="26"/>
                                        </p:tgtEl>
                                      </p:cBhvr>
                                    </p:animEffect>
                                  </p:childTnLst>
                                </p:cTn>
                              </p:par>
                              <p:par>
                                <p:cTn id="31" presetID="22" presetClass="entr" presetSubtype="2" fill="hold" grpId="0" nodeType="withEffect">
                                  <p:stCondLst>
                                    <p:cond delay="0"/>
                                  </p:stCondLst>
                                  <p:childTnLst>
                                    <p:set>
                                      <p:cBhvr>
                                        <p:cTn id="32" dur="1" fill="hold">
                                          <p:stCondLst>
                                            <p:cond delay="0"/>
                                          </p:stCondLst>
                                        </p:cTn>
                                        <p:tgtEl>
                                          <p:spTgt spid="27"/>
                                        </p:tgtEl>
                                        <p:attrNameLst>
                                          <p:attrName>style.visibility</p:attrName>
                                        </p:attrNameLst>
                                      </p:cBhvr>
                                      <p:to>
                                        <p:strVal val="visible"/>
                                      </p:to>
                                    </p:set>
                                    <p:animEffect transition="in" filter="wipe(right)">
                                      <p:cBhvr>
                                        <p:cTn id="33" dur="500"/>
                                        <p:tgtEl>
                                          <p:spTgt spid="27"/>
                                        </p:tgtEl>
                                      </p:cBhvr>
                                    </p:animEffect>
                                  </p:childTnLst>
                                </p:cTn>
                              </p:par>
                              <p:par>
                                <p:cTn id="34" presetID="22" presetClass="entr" presetSubtype="4" fill="hold" grpId="0" nodeType="withEffect">
                                  <p:stCondLst>
                                    <p:cond delay="0"/>
                                  </p:stCondLst>
                                  <p:childTnLst>
                                    <p:set>
                                      <p:cBhvr>
                                        <p:cTn id="35" dur="1" fill="hold">
                                          <p:stCondLst>
                                            <p:cond delay="0"/>
                                          </p:stCondLst>
                                        </p:cTn>
                                        <p:tgtEl>
                                          <p:spTgt spid="23"/>
                                        </p:tgtEl>
                                        <p:attrNameLst>
                                          <p:attrName>style.visibility</p:attrName>
                                        </p:attrNameLst>
                                      </p:cBhvr>
                                      <p:to>
                                        <p:strVal val="visible"/>
                                      </p:to>
                                    </p:set>
                                    <p:animEffect transition="in" filter="wipe(down)">
                                      <p:cBhvr>
                                        <p:cTn id="36" dur="500"/>
                                        <p:tgtEl>
                                          <p:spTgt spid="23"/>
                                        </p:tgtEl>
                                      </p:cBhvr>
                                    </p:animEffect>
                                  </p:childTnLst>
                                </p:cTn>
                              </p:par>
                              <p:par>
                                <p:cTn id="37" presetID="22" presetClass="entr" presetSubtype="4" fill="hold" grpId="0" nodeType="withEffect">
                                  <p:stCondLst>
                                    <p:cond delay="250"/>
                                  </p:stCondLst>
                                  <p:childTnLst>
                                    <p:set>
                                      <p:cBhvr>
                                        <p:cTn id="38" dur="1" fill="hold">
                                          <p:stCondLst>
                                            <p:cond delay="0"/>
                                          </p:stCondLst>
                                        </p:cTn>
                                        <p:tgtEl>
                                          <p:spTgt spid="24"/>
                                        </p:tgtEl>
                                        <p:attrNameLst>
                                          <p:attrName>style.visibility</p:attrName>
                                        </p:attrNameLst>
                                      </p:cBhvr>
                                      <p:to>
                                        <p:strVal val="visible"/>
                                      </p:to>
                                    </p:set>
                                    <p:animEffect transition="in" filter="wipe(down)">
                                      <p:cBhvr>
                                        <p:cTn id="39" dur="500"/>
                                        <p:tgtEl>
                                          <p:spTgt spid="24"/>
                                        </p:tgtEl>
                                      </p:cBhvr>
                                    </p:animEffect>
                                  </p:childTnLst>
                                </p:cTn>
                              </p:par>
                              <p:par>
                                <p:cTn id="40" presetID="22" presetClass="entr" presetSubtype="2" fill="hold" grpId="0" nodeType="withEffect">
                                  <p:stCondLst>
                                    <p:cond delay="0"/>
                                  </p:stCondLst>
                                  <p:childTnLst>
                                    <p:set>
                                      <p:cBhvr>
                                        <p:cTn id="41" dur="1" fill="hold">
                                          <p:stCondLst>
                                            <p:cond delay="0"/>
                                          </p:stCondLst>
                                        </p:cTn>
                                        <p:tgtEl>
                                          <p:spTgt spid="32"/>
                                        </p:tgtEl>
                                        <p:attrNameLst>
                                          <p:attrName>style.visibility</p:attrName>
                                        </p:attrNameLst>
                                      </p:cBhvr>
                                      <p:to>
                                        <p:strVal val="visible"/>
                                      </p:to>
                                    </p:set>
                                    <p:animEffect transition="in" filter="wipe(right)">
                                      <p:cBhvr>
                                        <p:cTn id="42" dur="5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P spid="20" grpId="0"/>
      <p:bldP spid="21" grpId="0"/>
      <p:bldP spid="23" grpId="0" animBg="1"/>
      <p:bldP spid="24" grpId="0" animBg="1"/>
      <p:bldP spid="26" grpId="0" animBg="1"/>
      <p:bldP spid="27" grpId="0" animBg="1"/>
      <p:bldP spid="30" grpId="0" animBg="1"/>
      <p:bldP spid="14" grpId="0" animBg="1"/>
      <p:bldP spid="15" grpId="0" animBg="1"/>
      <p:bldP spid="3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John.LeMaster\AppData\Local\Microsoft\Windows\Temporary Internet Files\Content.IE5\CL1AZE2V\Where-when-why[1].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44266" y="4125516"/>
            <a:ext cx="3733334" cy="1909524"/>
          </a:xfrm>
          <a:prstGeom prst="rect">
            <a:avLst/>
          </a:prstGeom>
          <a:noFill/>
          <a:extLst>
            <a:ext uri="{909E8E84-426E-40DD-AFC4-6F175D3DCCD1}">
              <a14:hiddenFill xmlns:a14="http://schemas.microsoft.com/office/drawing/2010/main">
                <a:solidFill>
                  <a:srgbClr val="FFFFFF"/>
                </a:solidFill>
              </a14:hiddenFill>
            </a:ext>
          </a:extLst>
        </p:spPr>
      </p:pic>
      <p:sp>
        <p:nvSpPr>
          <p:cNvPr id="2" name="Content Placeholder 1"/>
          <p:cNvSpPr>
            <a:spLocks noGrp="1"/>
          </p:cNvSpPr>
          <p:nvPr>
            <p:ph idx="1"/>
          </p:nvPr>
        </p:nvSpPr>
        <p:spPr/>
        <p:txBody>
          <a:bodyPr/>
          <a:lstStyle/>
          <a:p>
            <a:r>
              <a:rPr lang="en-US" dirty="0"/>
              <a:t>Review and clarify key accountability topics.</a:t>
            </a:r>
          </a:p>
          <a:p>
            <a:endParaRPr lang="en-US" dirty="0" smtClean="0"/>
          </a:p>
          <a:p>
            <a:r>
              <a:rPr lang="en-US" dirty="0" smtClean="0"/>
              <a:t>Present updates to performance reporting requirements.</a:t>
            </a:r>
          </a:p>
          <a:p>
            <a:endParaRPr lang="en-US" dirty="0"/>
          </a:p>
          <a:p>
            <a:r>
              <a:rPr lang="en-US" dirty="0" smtClean="0"/>
              <a:t>Practice responding to challenging questions about National Reporting System (NRS) table changes.</a:t>
            </a:r>
          </a:p>
          <a:p>
            <a:endParaRPr lang="en-US" dirty="0"/>
          </a:p>
          <a:p>
            <a:endParaRPr lang="en-US" dirty="0" smtClean="0"/>
          </a:p>
        </p:txBody>
      </p:sp>
      <p:sp>
        <p:nvSpPr>
          <p:cNvPr id="3" name="Title 2"/>
          <p:cNvSpPr>
            <a:spLocks noGrp="1"/>
          </p:cNvSpPr>
          <p:nvPr>
            <p:ph type="title"/>
          </p:nvPr>
        </p:nvSpPr>
        <p:spPr/>
        <p:txBody>
          <a:bodyPr/>
          <a:lstStyle/>
          <a:p>
            <a:r>
              <a:rPr lang="en-US" dirty="0" smtClean="0"/>
              <a:t>Purpose of This Session</a:t>
            </a:r>
            <a:endParaRPr lang="en-US" dirty="0"/>
          </a:p>
        </p:txBody>
      </p:sp>
      <p:sp>
        <p:nvSpPr>
          <p:cNvPr id="4" name="Slide Number Placeholder 3"/>
          <p:cNvSpPr>
            <a:spLocks noGrp="1"/>
          </p:cNvSpPr>
          <p:nvPr>
            <p:ph type="sldNum" sz="quarter" idx="12"/>
          </p:nvPr>
        </p:nvSpPr>
        <p:spPr>
          <a:prstGeom prst="snipRoundRect">
            <a:avLst/>
          </a:prstGeom>
        </p:spPr>
        <p:txBody>
          <a:bodyPr/>
          <a:lstStyle/>
          <a:p>
            <a:pPr algn="r"/>
            <a:fld id="{CC50292E-328F-4DF3-9059-5EE4617165C7}" type="slidenum">
              <a:rPr lang="en-US" smtClean="0">
                <a:solidFill>
                  <a:srgbClr val="7D3C4A">
                    <a:lumMod val="75000"/>
                  </a:srgbClr>
                </a:solidFill>
              </a:rPr>
              <a:pPr algn="r"/>
              <a:t>3</a:t>
            </a:fld>
            <a:endParaRPr lang="en-US" dirty="0">
              <a:solidFill>
                <a:srgbClr val="7D3C4A">
                  <a:lumMod val="75000"/>
                </a:srgbClr>
              </a:solidFill>
            </a:endParaRPr>
          </a:p>
        </p:txBody>
      </p:sp>
      <p:cxnSp>
        <p:nvCxnSpPr>
          <p:cNvPr id="6" name="Straight Connector 5"/>
          <p:cNvCxnSpPr/>
          <p:nvPr/>
        </p:nvCxnSpPr>
        <p:spPr>
          <a:xfrm>
            <a:off x="276045" y="1155940"/>
            <a:ext cx="1176643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256203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78730" y="0"/>
            <a:ext cx="10972800" cy="1143000"/>
          </a:xfrm>
        </p:spPr>
        <p:txBody>
          <a:bodyPr>
            <a:normAutofit/>
          </a:bodyPr>
          <a:lstStyle/>
          <a:p>
            <a:r>
              <a:rPr lang="en-US" dirty="0" smtClean="0"/>
              <a:t>Credential Attainment Indicator- </a:t>
            </a:r>
            <a:r>
              <a:rPr lang="en-US" sz="2800" dirty="0"/>
              <a:t>Calculations</a:t>
            </a:r>
            <a:r>
              <a:rPr lang="en-US" sz="2800" dirty="0" smtClean="0"/>
              <a:t/>
            </a:r>
            <a:br>
              <a:rPr lang="en-US" sz="2800" dirty="0" smtClean="0"/>
            </a:br>
            <a:endParaRPr lang="en-US" sz="2800" dirty="0"/>
          </a:p>
        </p:txBody>
      </p:sp>
      <p:sp>
        <p:nvSpPr>
          <p:cNvPr id="4" name="Slide Number Placeholder 3"/>
          <p:cNvSpPr>
            <a:spLocks noGrp="1"/>
          </p:cNvSpPr>
          <p:nvPr>
            <p:ph type="sldNum" sz="quarter" idx="12"/>
          </p:nvPr>
        </p:nvSpPr>
        <p:spPr>
          <a:xfrm>
            <a:off x="11530013" y="6483688"/>
            <a:ext cx="487362" cy="365125"/>
          </a:xfrm>
        </p:spPr>
        <p:txBody>
          <a:bodyPr/>
          <a:lstStyle/>
          <a:p>
            <a:pPr>
              <a:defRPr/>
            </a:pPr>
            <a:fld id="{141B6C7F-9646-41A5-B27C-5FEE78161F66}" type="slidenum">
              <a:rPr lang="en-US" smtClean="0"/>
              <a:pPr>
                <a:defRPr/>
              </a:pPr>
              <a:t>30</a:t>
            </a:fld>
            <a:endParaRPr lang="en-US" dirty="0"/>
          </a:p>
        </p:txBody>
      </p:sp>
      <p:sp>
        <p:nvSpPr>
          <p:cNvPr id="6" name="Oval 5"/>
          <p:cNvSpPr/>
          <p:nvPr/>
        </p:nvSpPr>
        <p:spPr>
          <a:xfrm>
            <a:off x="4881780" y="3977380"/>
            <a:ext cx="2331720" cy="2331720"/>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hord 6"/>
          <p:cNvSpPr/>
          <p:nvPr/>
        </p:nvSpPr>
        <p:spPr>
          <a:xfrm>
            <a:off x="4881780" y="3977379"/>
            <a:ext cx="2331720" cy="2331720"/>
          </a:xfrm>
          <a:prstGeom prst="chord">
            <a:avLst>
              <a:gd name="adj1" fmla="val 29950"/>
              <a:gd name="adj2" fmla="val 10798692"/>
            </a:avLst>
          </a:prstGeom>
          <a:gradFill>
            <a:gsLst>
              <a:gs pos="0">
                <a:schemeClr val="accent1">
                  <a:lumMod val="50000"/>
                </a:schemeClr>
              </a:gs>
              <a:gs pos="53000">
                <a:srgbClr val="028290"/>
              </a:gs>
              <a:gs pos="100000">
                <a:schemeClr val="bg2">
                  <a:lumMod val="25000"/>
                </a:scheme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881780" y="5044180"/>
            <a:ext cx="2331720" cy="228600"/>
          </a:xfrm>
          <a:prstGeom prst="ellips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5186580" y="3992370"/>
            <a:ext cx="1696958" cy="1600200"/>
          </a:xfrm>
          <a:prstGeom prst="ellipse">
            <a:avLst/>
          </a:prstGeom>
          <a:gradFill flip="none" rotWithShape="1">
            <a:gsLst>
              <a:gs pos="0">
                <a:schemeClr val="accent1">
                  <a:alpha val="0"/>
                </a:schemeClr>
              </a:gs>
              <a:gs pos="100000">
                <a:schemeClr val="bg1">
                  <a:alpha val="6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9" name="Straight Connector 18"/>
          <p:cNvCxnSpPr/>
          <p:nvPr/>
        </p:nvCxnSpPr>
        <p:spPr>
          <a:xfrm>
            <a:off x="357179" y="3887441"/>
            <a:ext cx="11390740" cy="1"/>
          </a:xfrm>
          <a:prstGeom prst="line">
            <a:avLst/>
          </a:prstGeom>
        </p:spPr>
        <p:style>
          <a:lnRef idx="2">
            <a:schemeClr val="dk1"/>
          </a:lnRef>
          <a:fillRef idx="0">
            <a:schemeClr val="dk1"/>
          </a:fillRef>
          <a:effectRef idx="1">
            <a:schemeClr val="dk1"/>
          </a:effectRef>
          <a:fontRef idx="minor">
            <a:schemeClr val="tx1"/>
          </a:fontRef>
        </p:style>
      </p:cxnSp>
      <p:sp>
        <p:nvSpPr>
          <p:cNvPr id="22" name="Oval 21"/>
          <p:cNvSpPr/>
          <p:nvPr/>
        </p:nvSpPr>
        <p:spPr>
          <a:xfrm>
            <a:off x="4899270" y="1476550"/>
            <a:ext cx="2331720" cy="2331720"/>
          </a:xfrm>
          <a:prstGeom prst="ellipse">
            <a:avLst/>
          </a:prstGeom>
          <a:solidFill>
            <a:schemeClr val="accent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Chord 22"/>
          <p:cNvSpPr/>
          <p:nvPr/>
        </p:nvSpPr>
        <p:spPr>
          <a:xfrm>
            <a:off x="4899270" y="1491539"/>
            <a:ext cx="2331720" cy="2331720"/>
          </a:xfrm>
          <a:prstGeom prst="chord">
            <a:avLst>
              <a:gd name="adj1" fmla="val 29950"/>
              <a:gd name="adj2" fmla="val 10798692"/>
            </a:avLst>
          </a:prstGeom>
          <a:gradFill>
            <a:gsLst>
              <a:gs pos="0">
                <a:schemeClr val="accent1">
                  <a:lumMod val="50000"/>
                </a:schemeClr>
              </a:gs>
              <a:gs pos="53000">
                <a:srgbClr val="028290"/>
              </a:gs>
              <a:gs pos="100000">
                <a:schemeClr val="bg2">
                  <a:lumMod val="25000"/>
                </a:schemeClr>
              </a:gs>
            </a:gsLst>
            <a:lin ang="16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Oval 23"/>
          <p:cNvSpPr/>
          <p:nvPr/>
        </p:nvSpPr>
        <p:spPr>
          <a:xfrm>
            <a:off x="4899270" y="2573330"/>
            <a:ext cx="2331720" cy="228600"/>
          </a:xfrm>
          <a:prstGeom prst="ellipse">
            <a:avLst/>
          </a:prstGeom>
          <a:solidFill>
            <a:schemeClr val="accent1">
              <a:lumMod val="75000"/>
              <a:alpha val="9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a:off x="5204070" y="1491540"/>
            <a:ext cx="1696958" cy="1600200"/>
          </a:xfrm>
          <a:prstGeom prst="ellipse">
            <a:avLst/>
          </a:prstGeom>
          <a:gradFill flip="none" rotWithShape="1">
            <a:gsLst>
              <a:gs pos="0">
                <a:schemeClr val="accent1">
                  <a:alpha val="0"/>
                </a:schemeClr>
              </a:gs>
              <a:gs pos="100000">
                <a:schemeClr val="bg1">
                  <a:alpha val="60000"/>
                </a:schemeClr>
              </a:gs>
            </a:gsLst>
            <a:lin ang="162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p:cNvSpPr/>
          <p:nvPr/>
        </p:nvSpPr>
        <p:spPr>
          <a:xfrm>
            <a:off x="5342401" y="1922308"/>
            <a:ext cx="1385316" cy="369332"/>
          </a:xfrm>
          <a:prstGeom prst="rect">
            <a:avLst/>
          </a:prstGeom>
        </p:spPr>
        <p:txBody>
          <a:bodyPr wrap="none">
            <a:spAutoFit/>
          </a:bodyPr>
          <a:lstStyle/>
          <a:p>
            <a:r>
              <a:rPr lang="en-US" dirty="0">
                <a:solidFill>
                  <a:srgbClr val="C00000"/>
                </a:solidFill>
              </a:rPr>
              <a:t>Numerator</a:t>
            </a:r>
          </a:p>
        </p:txBody>
      </p:sp>
      <p:sp>
        <p:nvSpPr>
          <p:cNvPr id="29" name="Rectangle 28"/>
          <p:cNvSpPr/>
          <p:nvPr/>
        </p:nvSpPr>
        <p:spPr>
          <a:xfrm>
            <a:off x="5212558" y="4429597"/>
            <a:ext cx="1645002" cy="369332"/>
          </a:xfrm>
          <a:prstGeom prst="rect">
            <a:avLst/>
          </a:prstGeom>
        </p:spPr>
        <p:txBody>
          <a:bodyPr wrap="none">
            <a:spAutoFit/>
          </a:bodyPr>
          <a:lstStyle/>
          <a:p>
            <a:r>
              <a:rPr lang="en-US" dirty="0">
                <a:solidFill>
                  <a:srgbClr val="C00000"/>
                </a:solidFill>
              </a:rPr>
              <a:t>Denominator</a:t>
            </a:r>
          </a:p>
        </p:txBody>
      </p:sp>
      <p:sp>
        <p:nvSpPr>
          <p:cNvPr id="30" name="Rectangle 29"/>
          <p:cNvSpPr/>
          <p:nvPr/>
        </p:nvSpPr>
        <p:spPr>
          <a:xfrm>
            <a:off x="7484329" y="4200977"/>
            <a:ext cx="4389370" cy="1590223"/>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2"/>
          </a:lnRef>
          <a:fillRef idx="2">
            <a:schemeClr val="accent2"/>
          </a:fillRef>
          <a:effectRef idx="1">
            <a:schemeClr val="accent2"/>
          </a:effectRef>
          <a:fontRef idx="minor">
            <a:schemeClr val="dk1"/>
          </a:fontRef>
        </p:style>
        <p:txBody>
          <a:bodyPr rtlCol="0" anchor="t"/>
          <a:lstStyle/>
          <a:p>
            <a:r>
              <a:rPr lang="en-US" dirty="0" smtClean="0"/>
              <a:t>Participants who qualify for the secondary and postsecondary credential cohorts should be reported only once in the denominator for the credential indicator. </a:t>
            </a:r>
            <a:endParaRPr lang="en-US" dirty="0"/>
          </a:p>
        </p:txBody>
      </p:sp>
      <p:sp>
        <p:nvSpPr>
          <p:cNvPr id="35" name="Rectangle 34"/>
          <p:cNvSpPr/>
          <p:nvPr/>
        </p:nvSpPr>
        <p:spPr>
          <a:xfrm>
            <a:off x="357179" y="1476550"/>
            <a:ext cx="4389370" cy="1819100"/>
          </a:xfrm>
          <a:prstGeom prst="rect">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1">
            <a:schemeClr val="accent2"/>
          </a:lnRef>
          <a:fillRef idx="2">
            <a:schemeClr val="accent2"/>
          </a:fillRef>
          <a:effectRef idx="1">
            <a:schemeClr val="accent2"/>
          </a:effectRef>
          <a:fontRef idx="minor">
            <a:schemeClr val="dk1"/>
          </a:fontRef>
        </p:style>
        <p:txBody>
          <a:bodyPr rtlCol="0" anchor="t"/>
          <a:lstStyle/>
          <a:p>
            <a:r>
              <a:rPr lang="en-US" dirty="0" smtClean="0"/>
              <a:t>Participants </a:t>
            </a:r>
            <a:r>
              <a:rPr lang="en-US" dirty="0"/>
              <a:t>who achieve a secondary and postsecondary credential should be reported only once in the numerator for the credential indicator based on the highest credential attained. </a:t>
            </a:r>
          </a:p>
        </p:txBody>
      </p:sp>
    </p:spTree>
    <p:extLst>
      <p:ext uri="{BB962C8B-B14F-4D97-AF65-F5344CB8AC3E}">
        <p14:creationId xmlns:p14="http://schemas.microsoft.com/office/powerpoint/2010/main" val="213769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wipe(down)">
                                      <p:cBhvr>
                                        <p:cTn id="7" dur="500"/>
                                        <p:tgtEl>
                                          <p:spTgt spid="3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5"/>
                                        </p:tgtEl>
                                        <p:attrNameLst>
                                          <p:attrName>style.visibility</p:attrName>
                                        </p:attrNameLst>
                                      </p:cBhvr>
                                      <p:to>
                                        <p:strVal val="visible"/>
                                      </p:to>
                                    </p:set>
                                    <p:animEffect transition="in" filter="wipe(down)">
                                      <p:cBhvr>
                                        <p:cTn id="12"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animBg="1"/>
      <p:bldP spid="35"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2002220"/>
            <a:ext cx="10972800" cy="4004879"/>
          </a:xfrm>
        </p:spPr>
        <p:txBody>
          <a:bodyPr anchor="t"/>
          <a:lstStyle/>
          <a:p>
            <a:pPr marL="109537" lvl="0" indent="0">
              <a:buNone/>
            </a:pPr>
            <a:r>
              <a:rPr lang="en-US" dirty="0"/>
              <a:t>Participant data for all periods of participation are included on </a:t>
            </a:r>
            <a:r>
              <a:rPr lang="en-US" dirty="0" smtClean="0"/>
              <a:t>distance education tables, </a:t>
            </a:r>
            <a:r>
              <a:rPr lang="en-US" dirty="0"/>
              <a:t>if the participant met the </a:t>
            </a:r>
            <a:r>
              <a:rPr lang="en-US" dirty="0" smtClean="0"/>
              <a:t>state’s definition </a:t>
            </a:r>
            <a:r>
              <a:rPr lang="en-US" dirty="0"/>
              <a:t>of </a:t>
            </a:r>
            <a:r>
              <a:rPr lang="en-US" dirty="0" smtClean="0"/>
              <a:t>a distance </a:t>
            </a:r>
            <a:r>
              <a:rPr lang="en-US" dirty="0"/>
              <a:t>education participant during any POP during the program year</a:t>
            </a:r>
            <a:r>
              <a:rPr lang="en-US" dirty="0" smtClean="0"/>
              <a:t>.</a:t>
            </a:r>
            <a:endParaRPr lang="en-US" dirty="0"/>
          </a:p>
          <a:p>
            <a:endParaRPr lang="en-US" dirty="0"/>
          </a:p>
        </p:txBody>
      </p:sp>
      <p:sp>
        <p:nvSpPr>
          <p:cNvPr id="3" name="Title 2"/>
          <p:cNvSpPr>
            <a:spLocks noGrp="1"/>
          </p:cNvSpPr>
          <p:nvPr>
            <p:ph type="title"/>
          </p:nvPr>
        </p:nvSpPr>
        <p:spPr/>
        <p:txBody>
          <a:bodyPr/>
          <a:lstStyle/>
          <a:p>
            <a:r>
              <a:rPr lang="en-US" dirty="0" smtClean="0"/>
              <a:t>NRS Tables 4C and 5A</a:t>
            </a:r>
            <a:endParaRPr lang="en-US" dirty="0"/>
          </a:p>
        </p:txBody>
      </p:sp>
      <p:sp>
        <p:nvSpPr>
          <p:cNvPr id="4" name="Slide Number Placeholder 3"/>
          <p:cNvSpPr>
            <a:spLocks noGrp="1"/>
          </p:cNvSpPr>
          <p:nvPr>
            <p:ph type="sldNum" sz="quarter" idx="12"/>
          </p:nvPr>
        </p:nvSpPr>
        <p:spPr/>
        <p:txBody>
          <a:bodyPr/>
          <a:lstStyle/>
          <a:p>
            <a:pPr>
              <a:defRPr/>
            </a:pPr>
            <a:fld id="{141B6C7F-9646-41A5-B27C-5FEE78161F66}" type="slidenum">
              <a:rPr lang="en-US" smtClean="0"/>
              <a:pPr>
                <a:defRPr/>
              </a:pPr>
              <a:t>31</a:t>
            </a:fld>
            <a:endParaRPr lang="en-US" dirty="0"/>
          </a:p>
        </p:txBody>
      </p:sp>
      <p:pic>
        <p:nvPicPr>
          <p:cNvPr id="1026" name="Picture 2" descr="C:\Program Files (x86)\Microsoft Office\MEDIA\CAGCAT10\j0195384.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900734" y="3710493"/>
            <a:ext cx="1795882" cy="183337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2885019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70113" y="335302"/>
            <a:ext cx="10972800" cy="1143000"/>
          </a:xfrm>
        </p:spPr>
        <p:txBody>
          <a:bodyPr anchor="t"/>
          <a:lstStyle/>
          <a:p>
            <a:r>
              <a:rPr lang="en-US" dirty="0" smtClean="0"/>
              <a:t>Reporting Timeline 2017-2020</a:t>
            </a:r>
            <a:endParaRPr lang="en-US" dirty="0"/>
          </a:p>
        </p:txBody>
      </p:sp>
      <p:sp>
        <p:nvSpPr>
          <p:cNvPr id="4" name="Slide Number Placeholder 3"/>
          <p:cNvSpPr>
            <a:spLocks noGrp="1"/>
          </p:cNvSpPr>
          <p:nvPr>
            <p:ph type="sldNum" sz="quarter" idx="12"/>
          </p:nvPr>
        </p:nvSpPr>
        <p:spPr/>
        <p:txBody>
          <a:bodyPr/>
          <a:lstStyle/>
          <a:p>
            <a:pPr>
              <a:defRPr/>
            </a:pPr>
            <a:fld id="{141B6C7F-9646-41A5-B27C-5FEE78161F66}" type="slidenum">
              <a:rPr lang="en-US" smtClean="0"/>
              <a:pPr>
                <a:defRPr/>
              </a:pPr>
              <a:t>32</a:t>
            </a:fld>
            <a:endParaRPr lang="en-US" dirty="0"/>
          </a:p>
        </p:txBody>
      </p:sp>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0113" y="1262901"/>
            <a:ext cx="11625943" cy="51919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extBox 1"/>
          <p:cNvSpPr txBox="1"/>
          <p:nvPr/>
        </p:nvSpPr>
        <p:spPr>
          <a:xfrm>
            <a:off x="370112" y="930518"/>
            <a:ext cx="9372978" cy="369332"/>
          </a:xfrm>
          <a:prstGeom prst="rect">
            <a:avLst/>
          </a:prstGeom>
          <a:noFill/>
          <a:ln w="38100">
            <a:noFill/>
            <a:prstDash val="sysDash"/>
          </a:ln>
        </p:spPr>
        <p:txBody>
          <a:bodyPr wrap="square" rtlCol="0" anchor="ctr">
            <a:spAutoFit/>
          </a:bodyPr>
          <a:lstStyle/>
          <a:p>
            <a:r>
              <a:rPr lang="en-US" i="1" dirty="0" smtClean="0"/>
              <a:t>October 15, 2017, is a Sunday.  Th</a:t>
            </a:r>
            <a:r>
              <a:rPr lang="en-US" i="1" dirty="0"/>
              <a:t>e</a:t>
            </a:r>
            <a:r>
              <a:rPr lang="en-US" i="1" dirty="0" smtClean="0"/>
              <a:t> reporting date will slide to October </a:t>
            </a:r>
            <a:r>
              <a:rPr lang="en-US" b="1" i="1" dirty="0" smtClean="0"/>
              <a:t>16</a:t>
            </a:r>
            <a:r>
              <a:rPr lang="en-US" i="1" dirty="0" smtClean="0"/>
              <a:t>, 2017.</a:t>
            </a:r>
            <a:endParaRPr lang="en-US" i="1" dirty="0"/>
          </a:p>
        </p:txBody>
      </p:sp>
    </p:spTree>
    <p:extLst>
      <p:ext uri="{BB962C8B-B14F-4D97-AF65-F5344CB8AC3E}">
        <p14:creationId xmlns:p14="http://schemas.microsoft.com/office/powerpoint/2010/main" val="363210232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lstStyle/>
          <a:p>
            <a:r>
              <a:rPr lang="en-US" dirty="0" smtClean="0"/>
              <a:t>NRS Table Questions</a:t>
            </a:r>
            <a:endParaRPr lang="en-US" dirty="0"/>
          </a:p>
        </p:txBody>
      </p:sp>
      <p:sp>
        <p:nvSpPr>
          <p:cNvPr id="4" name="Slide Number Placeholder 3"/>
          <p:cNvSpPr>
            <a:spLocks noGrp="1"/>
          </p:cNvSpPr>
          <p:nvPr>
            <p:ph type="sldNum" sz="quarter" idx="12"/>
          </p:nvPr>
        </p:nvSpPr>
        <p:spPr/>
        <p:txBody>
          <a:bodyPr/>
          <a:lstStyle/>
          <a:p>
            <a:pPr>
              <a:defRPr/>
            </a:pPr>
            <a:fld id="{141B6C7F-9646-41A5-B27C-5FEE78161F66}" type="slidenum">
              <a:rPr lang="en-US" smtClean="0"/>
              <a:pPr>
                <a:defRPr/>
              </a:pPr>
              <a:t>33</a:t>
            </a:fld>
            <a:endParaRPr lang="en-US" dirty="0"/>
          </a:p>
        </p:txBody>
      </p:sp>
    </p:spTree>
    <p:extLst>
      <p:ext uri="{BB962C8B-B14F-4D97-AF65-F5344CB8AC3E}">
        <p14:creationId xmlns:p14="http://schemas.microsoft.com/office/powerpoint/2010/main" val="23120840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3368490" y="1481138"/>
            <a:ext cx="5455020" cy="4525962"/>
          </a:xfrm>
        </p:spPr>
      </p:pic>
      <p:sp>
        <p:nvSpPr>
          <p:cNvPr id="3" name="Title 2"/>
          <p:cNvSpPr>
            <a:spLocks noGrp="1"/>
          </p:cNvSpPr>
          <p:nvPr>
            <p:ph type="title"/>
          </p:nvPr>
        </p:nvSpPr>
        <p:spPr/>
        <p:txBody>
          <a:bodyPr/>
          <a:lstStyle/>
          <a:p>
            <a:r>
              <a:rPr lang="en-US" dirty="0" smtClean="0"/>
              <a:t>Table Activity</a:t>
            </a:r>
            <a:endParaRPr lang="en-US" dirty="0"/>
          </a:p>
        </p:txBody>
      </p:sp>
      <p:sp>
        <p:nvSpPr>
          <p:cNvPr id="4" name="Slide Number Placeholder 3"/>
          <p:cNvSpPr>
            <a:spLocks noGrp="1"/>
          </p:cNvSpPr>
          <p:nvPr>
            <p:ph type="sldNum" sz="quarter" idx="12"/>
          </p:nvPr>
        </p:nvSpPr>
        <p:spPr/>
        <p:txBody>
          <a:bodyPr/>
          <a:lstStyle/>
          <a:p>
            <a:pPr>
              <a:defRPr/>
            </a:pPr>
            <a:fld id="{141B6C7F-9646-41A5-B27C-5FEE78161F66}" type="slidenum">
              <a:rPr lang="en-US" smtClean="0"/>
              <a:pPr>
                <a:defRPr/>
              </a:pPr>
              <a:t>34</a:t>
            </a:fld>
            <a:endParaRPr lang="en-US" dirty="0"/>
          </a:p>
        </p:txBody>
      </p:sp>
    </p:spTree>
    <p:extLst>
      <p:ext uri="{BB962C8B-B14F-4D97-AF65-F5344CB8AC3E}">
        <p14:creationId xmlns:p14="http://schemas.microsoft.com/office/powerpoint/2010/main" val="131007456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Wrap-up</a:t>
            </a:r>
            <a:endParaRPr lang="en-US" dirty="0"/>
          </a:p>
        </p:txBody>
      </p:sp>
      <p:sp>
        <p:nvSpPr>
          <p:cNvPr id="4" name="Slide Number Placeholder 3"/>
          <p:cNvSpPr>
            <a:spLocks noGrp="1"/>
          </p:cNvSpPr>
          <p:nvPr>
            <p:ph type="sldNum" sz="quarter" idx="4294967295"/>
          </p:nvPr>
        </p:nvSpPr>
        <p:spPr>
          <a:xfrm>
            <a:off x="11704638" y="6408738"/>
            <a:ext cx="487362" cy="365125"/>
          </a:xfrm>
        </p:spPr>
        <p:txBody>
          <a:bodyPr/>
          <a:lstStyle/>
          <a:p>
            <a:pPr>
              <a:defRPr/>
            </a:pPr>
            <a:fld id="{141B6C7F-9646-41A5-B27C-5FEE78161F66}" type="slidenum">
              <a:rPr lang="en-US" smtClean="0"/>
              <a:pPr>
                <a:defRPr/>
              </a:pPr>
              <a:t>35</a:t>
            </a:fld>
            <a:endParaRPr lang="en-US" dirty="0"/>
          </a:p>
        </p:txBody>
      </p:sp>
    </p:spTree>
    <p:extLst>
      <p:ext uri="{BB962C8B-B14F-4D97-AF65-F5344CB8AC3E}">
        <p14:creationId xmlns:p14="http://schemas.microsoft.com/office/powerpoint/2010/main" val="356191917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t>WIOA Accountability: Year One Data </a:t>
            </a:r>
            <a:r>
              <a:rPr lang="en-US" dirty="0" smtClean="0"/>
              <a:t>Check-Up</a:t>
            </a:r>
          </a:p>
          <a:p>
            <a:endParaRPr lang="en-US" dirty="0"/>
          </a:p>
          <a:p>
            <a:r>
              <a:rPr lang="en-US" dirty="0" smtClean="0"/>
              <a:t>Pre-Training Activities:</a:t>
            </a:r>
          </a:p>
          <a:p>
            <a:pPr lvl="1"/>
            <a:r>
              <a:rPr lang="en-US" dirty="0" smtClean="0"/>
              <a:t>As you review your year end data, identify “problems” and write 1-3 questions that need answers.   Example:  How do we provide better follow-up?</a:t>
            </a:r>
          </a:p>
          <a:p>
            <a:pPr lvl="1"/>
            <a:r>
              <a:rPr lang="en-US" dirty="0" smtClean="0"/>
              <a:t>Consider your current data flow.</a:t>
            </a:r>
          </a:p>
          <a:p>
            <a:pPr lvl="1"/>
            <a:r>
              <a:rPr lang="en-US" dirty="0" smtClean="0"/>
              <a:t>Check your system for validation rules and error checks.</a:t>
            </a:r>
          </a:p>
          <a:p>
            <a:pPr lvl="1"/>
            <a:endParaRPr lang="en-US" dirty="0"/>
          </a:p>
        </p:txBody>
      </p:sp>
      <p:sp>
        <p:nvSpPr>
          <p:cNvPr id="3" name="Title 2"/>
          <p:cNvSpPr>
            <a:spLocks noGrp="1"/>
          </p:cNvSpPr>
          <p:nvPr>
            <p:ph type="title"/>
          </p:nvPr>
        </p:nvSpPr>
        <p:spPr/>
        <p:txBody>
          <a:bodyPr/>
          <a:lstStyle/>
          <a:p>
            <a:r>
              <a:rPr lang="en-US" dirty="0" smtClean="0"/>
              <a:t>NRS Regional Training, Fall 2017</a:t>
            </a:r>
            <a:endParaRPr lang="en-US" dirty="0"/>
          </a:p>
        </p:txBody>
      </p:sp>
      <p:sp>
        <p:nvSpPr>
          <p:cNvPr id="4" name="Slide Number Placeholder 3"/>
          <p:cNvSpPr>
            <a:spLocks noGrp="1"/>
          </p:cNvSpPr>
          <p:nvPr>
            <p:ph type="sldNum" sz="quarter" idx="12"/>
          </p:nvPr>
        </p:nvSpPr>
        <p:spPr/>
        <p:txBody>
          <a:bodyPr/>
          <a:lstStyle/>
          <a:p>
            <a:pPr>
              <a:defRPr/>
            </a:pPr>
            <a:fld id="{141B6C7F-9646-41A5-B27C-5FEE78161F66}" type="slidenum">
              <a:rPr lang="en-US" smtClean="0"/>
              <a:pPr>
                <a:defRPr/>
              </a:pPr>
              <a:t>36</a:t>
            </a:fld>
            <a:endParaRPr lang="en-US" dirty="0"/>
          </a:p>
        </p:txBody>
      </p:sp>
    </p:spTree>
    <p:extLst>
      <p:ext uri="{BB962C8B-B14F-4D97-AF65-F5344CB8AC3E}">
        <p14:creationId xmlns:p14="http://schemas.microsoft.com/office/powerpoint/2010/main" val="421603447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537" indent="0">
              <a:buNone/>
            </a:pPr>
            <a:r>
              <a:rPr lang="en-US" sz="3600" dirty="0" smtClean="0"/>
              <a:t>Please contact us at:</a:t>
            </a:r>
          </a:p>
          <a:p>
            <a:endParaRPr lang="en-US" dirty="0"/>
          </a:p>
          <a:p>
            <a:pPr marL="109537" indent="0">
              <a:buNone/>
            </a:pPr>
            <a:r>
              <a:rPr lang="en-US" dirty="0"/>
              <a:t>Alan Tucker </a:t>
            </a:r>
            <a:r>
              <a:rPr lang="en-US" dirty="0">
                <a:solidFill>
                  <a:srgbClr val="0070C0"/>
                </a:solidFill>
                <a:hlinkClick r:id="rId3"/>
              </a:rPr>
              <a:t>alan.tucker@ed.gov</a:t>
            </a:r>
            <a:r>
              <a:rPr lang="en-US" dirty="0">
                <a:solidFill>
                  <a:srgbClr val="0070C0"/>
                </a:solidFill>
              </a:rPr>
              <a:t> </a:t>
            </a:r>
          </a:p>
          <a:p>
            <a:pPr marL="109537" indent="0">
              <a:buNone/>
            </a:pPr>
            <a:endParaRPr lang="en-US" dirty="0" smtClean="0"/>
          </a:p>
          <a:p>
            <a:pPr marL="109537" indent="0">
              <a:buNone/>
            </a:pPr>
            <a:r>
              <a:rPr lang="en-US" dirty="0"/>
              <a:t>Larry Condelli </a:t>
            </a:r>
            <a:r>
              <a:rPr lang="en-US" dirty="0">
                <a:solidFill>
                  <a:srgbClr val="0070C0"/>
                </a:solidFill>
                <a:hlinkClick r:id="rId4"/>
              </a:rPr>
              <a:t>LCondelli@air.org</a:t>
            </a:r>
            <a:r>
              <a:rPr lang="en-US" dirty="0">
                <a:solidFill>
                  <a:srgbClr val="0070C0"/>
                </a:solidFill>
              </a:rPr>
              <a:t> </a:t>
            </a:r>
          </a:p>
          <a:p>
            <a:pPr marL="109537" indent="0">
              <a:buNone/>
            </a:pPr>
            <a:endParaRPr lang="en-US" dirty="0" smtClean="0"/>
          </a:p>
          <a:p>
            <a:pPr marL="109537" indent="0">
              <a:buNone/>
            </a:pPr>
            <a:r>
              <a:rPr lang="en-US" dirty="0" smtClean="0"/>
              <a:t>Jay LeMaster   </a:t>
            </a:r>
            <a:r>
              <a:rPr lang="en-US" dirty="0" smtClean="0">
                <a:solidFill>
                  <a:srgbClr val="0070C0"/>
                </a:solidFill>
                <a:hlinkClick r:id="rId5"/>
              </a:rPr>
              <a:t>john.lemaster@ed.gov</a:t>
            </a:r>
            <a:r>
              <a:rPr lang="en-US" dirty="0" smtClean="0">
                <a:solidFill>
                  <a:srgbClr val="0070C0"/>
                </a:solidFill>
              </a:rPr>
              <a:t> </a:t>
            </a:r>
          </a:p>
          <a:p>
            <a:pPr marL="109537" indent="0">
              <a:buNone/>
            </a:pPr>
            <a:endParaRPr lang="en-US" dirty="0" smtClean="0"/>
          </a:p>
        </p:txBody>
      </p:sp>
      <p:sp>
        <p:nvSpPr>
          <p:cNvPr id="3" name="Title 2"/>
          <p:cNvSpPr>
            <a:spLocks noGrp="1"/>
          </p:cNvSpPr>
          <p:nvPr>
            <p:ph type="title"/>
          </p:nvPr>
        </p:nvSpPr>
        <p:spPr/>
        <p:txBody>
          <a:bodyPr/>
          <a:lstStyle/>
          <a:p>
            <a:r>
              <a:rPr lang="en-US" dirty="0" smtClean="0"/>
              <a:t>Additional Questions? </a:t>
            </a:r>
            <a:endParaRPr lang="en-US" dirty="0"/>
          </a:p>
        </p:txBody>
      </p:sp>
      <p:sp>
        <p:nvSpPr>
          <p:cNvPr id="4" name="Slide Number Placeholder 3"/>
          <p:cNvSpPr>
            <a:spLocks noGrp="1"/>
          </p:cNvSpPr>
          <p:nvPr>
            <p:ph type="sldNum" sz="quarter" idx="4294967295"/>
          </p:nvPr>
        </p:nvSpPr>
        <p:spPr>
          <a:xfrm>
            <a:off x="10769600" y="6461760"/>
            <a:ext cx="812800" cy="192587"/>
          </a:xfrm>
          <a:prstGeom prst="snipRoundRect">
            <a:avLst/>
          </a:prstGeom>
        </p:spPr>
        <p:txBody>
          <a:bodyPr/>
          <a:lstStyle/>
          <a:p>
            <a:pPr algn="r"/>
            <a:fld id="{CC50292E-328F-4DF3-9059-5EE4617165C7}" type="slidenum">
              <a:rPr lang="en-US" smtClean="0">
                <a:solidFill>
                  <a:srgbClr val="7D3C4A">
                    <a:lumMod val="75000"/>
                  </a:srgbClr>
                </a:solidFill>
              </a:rPr>
              <a:pPr algn="r"/>
              <a:t>37</a:t>
            </a:fld>
            <a:endParaRPr lang="en-US" dirty="0">
              <a:solidFill>
                <a:srgbClr val="7D3C4A">
                  <a:lumMod val="75000"/>
                </a:srgbClr>
              </a:solidFill>
            </a:endParaRPr>
          </a:p>
        </p:txBody>
      </p:sp>
      <p:cxnSp>
        <p:nvCxnSpPr>
          <p:cNvPr id="5" name="Straight Connector 4"/>
          <p:cNvCxnSpPr/>
          <p:nvPr/>
        </p:nvCxnSpPr>
        <p:spPr>
          <a:xfrm>
            <a:off x="276045" y="1155940"/>
            <a:ext cx="1176643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pic>
        <p:nvPicPr>
          <p:cNvPr id="3077" name="Picture 5" descr="C:\Users\John.LeMaster\AppData\Local\Microsoft\Windows\Temporary Internet Files\Content.IE5\CL1AZE2V\googley-eye-birdie-has-questions[1].p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7595309" y="2339600"/>
            <a:ext cx="3756358" cy="24525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90997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72860" y="1747838"/>
            <a:ext cx="10972800" cy="4525962"/>
          </a:xfrm>
        </p:spPr>
        <p:txBody>
          <a:bodyPr/>
          <a:lstStyle/>
          <a:p>
            <a:r>
              <a:rPr lang="en-US" dirty="0" smtClean="0"/>
              <a:t>Periods of Participation (</a:t>
            </a:r>
            <a:r>
              <a:rPr lang="en-US" dirty="0" err="1" smtClean="0"/>
              <a:t>PoPs</a:t>
            </a:r>
            <a:r>
              <a:rPr lang="en-US" dirty="0" smtClean="0"/>
              <a:t>)</a:t>
            </a:r>
            <a:r>
              <a:rPr lang="en-US" dirty="0"/>
              <a:t> </a:t>
            </a:r>
            <a:r>
              <a:rPr lang="en-US" dirty="0" smtClean="0"/>
              <a:t>and Assessment:</a:t>
            </a:r>
            <a:endParaRPr lang="en-US" dirty="0"/>
          </a:p>
          <a:p>
            <a:pPr lvl="2"/>
            <a:r>
              <a:rPr lang="en-US" sz="2400" dirty="0" smtClean="0"/>
              <a:t>Review procedures.</a:t>
            </a:r>
          </a:p>
          <a:p>
            <a:pPr lvl="2"/>
            <a:r>
              <a:rPr lang="en-US" sz="2400" dirty="0" smtClean="0"/>
              <a:t>Carry over across </a:t>
            </a:r>
            <a:r>
              <a:rPr lang="en-US" sz="2400" dirty="0" err="1" smtClean="0"/>
              <a:t>PoPs</a:t>
            </a:r>
            <a:r>
              <a:rPr lang="en-US" sz="2400" dirty="0" smtClean="0"/>
              <a:t> and program years.</a:t>
            </a:r>
          </a:p>
          <a:p>
            <a:pPr lvl="2"/>
            <a:r>
              <a:rPr lang="en-US" sz="2400" dirty="0" smtClean="0"/>
              <a:t>Implications regarding </a:t>
            </a:r>
            <a:r>
              <a:rPr lang="en-US" sz="2400" dirty="0" err="1" smtClean="0"/>
              <a:t>PoPs</a:t>
            </a:r>
            <a:r>
              <a:rPr lang="en-US" sz="2400" dirty="0" smtClean="0"/>
              <a:t>.</a:t>
            </a:r>
          </a:p>
          <a:p>
            <a:pPr lvl="2"/>
            <a:r>
              <a:rPr lang="en-US" sz="2400" dirty="0" smtClean="0"/>
              <a:t>Placement and posttest gains.</a:t>
            </a:r>
          </a:p>
          <a:p>
            <a:endParaRPr lang="en-US" dirty="0" smtClean="0"/>
          </a:p>
          <a:p>
            <a:r>
              <a:rPr lang="en-US" dirty="0" smtClean="0"/>
              <a:t>Table updates and reminders:</a:t>
            </a:r>
          </a:p>
          <a:p>
            <a:pPr lvl="2"/>
            <a:r>
              <a:rPr lang="en-US" sz="2400" dirty="0" smtClean="0"/>
              <a:t>Table 4, Contact hours.</a:t>
            </a:r>
          </a:p>
          <a:p>
            <a:pPr lvl="2"/>
            <a:r>
              <a:rPr lang="en-US" sz="2400" dirty="0" smtClean="0"/>
              <a:t>Table 4b, Participants who are pre- and post-tested.</a:t>
            </a:r>
          </a:p>
          <a:p>
            <a:pPr lvl="1"/>
            <a:endParaRPr lang="en-US" dirty="0" smtClean="0"/>
          </a:p>
        </p:txBody>
      </p:sp>
      <p:sp>
        <p:nvSpPr>
          <p:cNvPr id="3" name="Title 2"/>
          <p:cNvSpPr>
            <a:spLocks noGrp="1"/>
          </p:cNvSpPr>
          <p:nvPr>
            <p:ph type="title"/>
          </p:nvPr>
        </p:nvSpPr>
        <p:spPr/>
        <p:txBody>
          <a:bodyPr>
            <a:normAutofit/>
          </a:bodyPr>
          <a:lstStyle/>
          <a:p>
            <a:r>
              <a:rPr lang="en-US" dirty="0" smtClean="0"/>
              <a:t>Updates </a:t>
            </a:r>
            <a:r>
              <a:rPr lang="en-US" dirty="0"/>
              <a:t>and </a:t>
            </a:r>
            <a:r>
              <a:rPr lang="en-US" dirty="0" smtClean="0"/>
              <a:t>Clarifications </a:t>
            </a:r>
            <a:endParaRPr lang="en-US" dirty="0"/>
          </a:p>
        </p:txBody>
      </p:sp>
      <p:sp>
        <p:nvSpPr>
          <p:cNvPr id="4" name="Slide Number Placeholder 3"/>
          <p:cNvSpPr>
            <a:spLocks noGrp="1"/>
          </p:cNvSpPr>
          <p:nvPr>
            <p:ph type="sldNum" sz="quarter" idx="4294967295"/>
          </p:nvPr>
        </p:nvSpPr>
        <p:spPr>
          <a:xfrm>
            <a:off x="10769600" y="6461760"/>
            <a:ext cx="812800" cy="192587"/>
          </a:xfrm>
          <a:prstGeom prst="snipRoundRect">
            <a:avLst/>
          </a:prstGeom>
        </p:spPr>
        <p:txBody>
          <a:bodyPr/>
          <a:lstStyle/>
          <a:p>
            <a:pPr algn="r"/>
            <a:fld id="{CC50292E-328F-4DF3-9059-5EE4617165C7}" type="slidenum">
              <a:rPr lang="en-US" smtClean="0">
                <a:solidFill>
                  <a:srgbClr val="7D3C4A">
                    <a:lumMod val="75000"/>
                  </a:srgbClr>
                </a:solidFill>
              </a:rPr>
              <a:pPr algn="r"/>
              <a:t>4</a:t>
            </a:fld>
            <a:endParaRPr lang="en-US" dirty="0">
              <a:solidFill>
                <a:srgbClr val="7D3C4A">
                  <a:lumMod val="75000"/>
                </a:srgbClr>
              </a:solidFill>
            </a:endParaRPr>
          </a:p>
        </p:txBody>
      </p:sp>
      <p:cxnSp>
        <p:nvCxnSpPr>
          <p:cNvPr id="5" name="Straight Connector 4"/>
          <p:cNvCxnSpPr/>
          <p:nvPr/>
        </p:nvCxnSpPr>
        <p:spPr>
          <a:xfrm>
            <a:off x="276045" y="1155940"/>
            <a:ext cx="1176643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pic>
        <p:nvPicPr>
          <p:cNvPr id="4098" name="Picture 2" descr="C:\Users\John.LeMaster\AppData\Local\Microsoft\Windows\Temporary Internet Files\Content.IE5\JSWGO49T\Update-icon1[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39049" y="3026450"/>
            <a:ext cx="3337560" cy="18196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43784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40527" y="1709740"/>
            <a:ext cx="10467701" cy="1579561"/>
          </a:xfrm>
        </p:spPr>
        <p:txBody>
          <a:bodyPr>
            <a:normAutofit/>
          </a:bodyPr>
          <a:lstStyle/>
          <a:p>
            <a:pPr algn="ctr"/>
            <a:r>
              <a:rPr lang="en-US" dirty="0" smtClean="0"/>
              <a:t>Periods of Participation (</a:t>
            </a:r>
            <a:r>
              <a:rPr lang="en-US" dirty="0" err="1" smtClean="0"/>
              <a:t>PoPs</a:t>
            </a:r>
            <a:r>
              <a:rPr lang="en-US" dirty="0" smtClean="0"/>
              <a:t>) </a:t>
            </a:r>
            <a:br>
              <a:rPr lang="en-US" dirty="0" smtClean="0"/>
            </a:br>
            <a:r>
              <a:rPr lang="en-US" dirty="0" smtClean="0"/>
              <a:t>and Assessment</a:t>
            </a:r>
            <a:endParaRPr lang="en-US" dirty="0"/>
          </a:p>
        </p:txBody>
      </p:sp>
    </p:spTree>
    <p:extLst>
      <p:ext uri="{BB962C8B-B14F-4D97-AF65-F5344CB8AC3E}">
        <p14:creationId xmlns:p14="http://schemas.microsoft.com/office/powerpoint/2010/main" val="21186245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481137"/>
            <a:ext cx="10972800" cy="4654191"/>
          </a:xfrm>
        </p:spPr>
        <p:txBody>
          <a:bodyPr/>
          <a:lstStyle/>
          <a:p>
            <a:r>
              <a:rPr lang="en-US" sz="2400" dirty="0" smtClean="0"/>
              <a:t>A Period of Participation (</a:t>
            </a:r>
            <a:r>
              <a:rPr lang="en-US" sz="2400" dirty="0" err="1" smtClean="0"/>
              <a:t>PoP</a:t>
            </a:r>
            <a:r>
              <a:rPr lang="en-US" sz="2400" dirty="0" smtClean="0"/>
              <a:t>) begins when an individual enters the program.</a:t>
            </a:r>
          </a:p>
          <a:p>
            <a:endParaRPr lang="en-US" sz="2400" dirty="0" smtClean="0"/>
          </a:p>
          <a:p>
            <a:r>
              <a:rPr lang="en-US" sz="2400" dirty="0" smtClean="0"/>
              <a:t>A </a:t>
            </a:r>
            <a:r>
              <a:rPr lang="en-US" sz="2400" dirty="0" err="1" smtClean="0"/>
              <a:t>PoP</a:t>
            </a:r>
            <a:r>
              <a:rPr lang="en-US" sz="2400" dirty="0" smtClean="0"/>
              <a:t> ends at program exit (90 days without service and no scheduled services).</a:t>
            </a:r>
          </a:p>
          <a:p>
            <a:endParaRPr lang="en-US" sz="2400" dirty="0" smtClean="0"/>
          </a:p>
          <a:p>
            <a:r>
              <a:rPr lang="en-US" sz="2400" dirty="0" smtClean="0"/>
              <a:t>A </a:t>
            </a:r>
            <a:r>
              <a:rPr lang="en-US" sz="2400" dirty="0" err="1" smtClean="0"/>
              <a:t>PoP</a:t>
            </a:r>
            <a:r>
              <a:rPr lang="en-US" sz="2400" dirty="0" smtClean="0"/>
              <a:t> </a:t>
            </a:r>
            <a:r>
              <a:rPr lang="en-US" sz="2400" b="1" i="1" dirty="0" smtClean="0"/>
              <a:t>does not  </a:t>
            </a:r>
            <a:r>
              <a:rPr lang="en-US" sz="2400" dirty="0" smtClean="0"/>
              <a:t>end when a program </a:t>
            </a:r>
          </a:p>
          <a:p>
            <a:pPr marL="109537" indent="0">
              <a:buNone/>
            </a:pPr>
            <a:r>
              <a:rPr lang="en-US" sz="2400" dirty="0"/>
              <a:t> </a:t>
            </a:r>
            <a:r>
              <a:rPr lang="en-US" sz="2400" dirty="0" smtClean="0"/>
              <a:t>  year ends. </a:t>
            </a:r>
            <a:endParaRPr lang="en-US" sz="2000" dirty="0" smtClean="0"/>
          </a:p>
          <a:p>
            <a:pPr lvl="1"/>
            <a:endParaRPr lang="en-US" dirty="0"/>
          </a:p>
        </p:txBody>
      </p:sp>
      <p:sp>
        <p:nvSpPr>
          <p:cNvPr id="3" name="Title 2"/>
          <p:cNvSpPr>
            <a:spLocks noGrp="1"/>
          </p:cNvSpPr>
          <p:nvPr>
            <p:ph type="title"/>
          </p:nvPr>
        </p:nvSpPr>
        <p:spPr/>
        <p:txBody>
          <a:bodyPr/>
          <a:lstStyle/>
          <a:p>
            <a:r>
              <a:rPr lang="en-US" dirty="0" err="1" smtClean="0"/>
              <a:t>PoPs</a:t>
            </a:r>
            <a:r>
              <a:rPr lang="en-US" dirty="0" smtClean="0"/>
              <a:t> –Reminder of Policy</a:t>
            </a:r>
            <a:endParaRPr lang="en-US" dirty="0"/>
          </a:p>
        </p:txBody>
      </p:sp>
      <p:sp>
        <p:nvSpPr>
          <p:cNvPr id="4" name="Slide Number Placeholder 3"/>
          <p:cNvSpPr>
            <a:spLocks noGrp="1"/>
          </p:cNvSpPr>
          <p:nvPr>
            <p:ph type="sldNum" sz="quarter" idx="12"/>
          </p:nvPr>
        </p:nvSpPr>
        <p:spPr/>
        <p:txBody>
          <a:bodyPr/>
          <a:lstStyle/>
          <a:p>
            <a:pPr>
              <a:defRPr/>
            </a:pPr>
            <a:fld id="{141B6C7F-9646-41A5-B27C-5FEE78161F66}" type="slidenum">
              <a:rPr lang="en-US" smtClean="0"/>
              <a:pPr>
                <a:defRPr/>
              </a:pPr>
              <a:t>6</a:t>
            </a:fld>
            <a:endParaRPr lang="en-US" dirty="0"/>
          </a:p>
        </p:txBody>
      </p:sp>
      <p:sp>
        <p:nvSpPr>
          <p:cNvPr id="5" name="AutoShape 4" descr="Image result for POP"/>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6" descr="Image result for POP"/>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19128" y="3247488"/>
            <a:ext cx="4267739" cy="307567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276045" y="1155940"/>
            <a:ext cx="1176643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143113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Rectangle 35"/>
          <p:cNvSpPr/>
          <p:nvPr/>
        </p:nvSpPr>
        <p:spPr>
          <a:xfrm>
            <a:off x="6951626" y="1963918"/>
            <a:ext cx="5120454" cy="426996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a:p>
        </p:txBody>
      </p:sp>
      <p:sp>
        <p:nvSpPr>
          <p:cNvPr id="3" name="Title 2"/>
          <p:cNvSpPr>
            <a:spLocks noGrp="1"/>
          </p:cNvSpPr>
          <p:nvPr>
            <p:ph type="title"/>
          </p:nvPr>
        </p:nvSpPr>
        <p:spPr>
          <a:xfrm>
            <a:off x="622091" y="41223"/>
            <a:ext cx="10972800" cy="1143000"/>
          </a:xfrm>
        </p:spPr>
        <p:txBody>
          <a:bodyPr>
            <a:normAutofit fontScale="90000"/>
          </a:bodyPr>
          <a:lstStyle/>
          <a:p>
            <a:r>
              <a:rPr lang="en-US" sz="4600" dirty="0" smtClean="0"/>
              <a:t>Periods of Participation (POP) </a:t>
            </a:r>
            <a:r>
              <a:rPr lang="en-US" dirty="0" smtClean="0"/>
              <a:t/>
            </a:r>
            <a:br>
              <a:rPr lang="en-US" dirty="0" smtClean="0"/>
            </a:br>
            <a:r>
              <a:rPr lang="en-US" sz="3600" dirty="0" smtClean="0"/>
              <a:t>Follow-Up Indicators Example</a:t>
            </a:r>
            <a:endParaRPr lang="en-US" sz="3600" dirty="0"/>
          </a:p>
        </p:txBody>
      </p:sp>
      <p:sp>
        <p:nvSpPr>
          <p:cNvPr id="4" name="Slide Number Placeholder 3"/>
          <p:cNvSpPr>
            <a:spLocks noGrp="1"/>
          </p:cNvSpPr>
          <p:nvPr>
            <p:ph type="sldNum" sz="quarter" idx="4294967295"/>
          </p:nvPr>
        </p:nvSpPr>
        <p:spPr>
          <a:xfrm>
            <a:off x="11529696" y="6407945"/>
            <a:ext cx="487680" cy="365125"/>
          </a:xfrm>
          <a:prstGeom prst="rect">
            <a:avLst/>
          </a:prstGeom>
        </p:spPr>
        <p:txBody>
          <a:bodyPr/>
          <a:lstStyle/>
          <a:p>
            <a:pPr>
              <a:defRPr/>
            </a:pPr>
            <a:fld id="{5A90BB0D-69F2-4B7E-8D7F-C378C45B9FF1}" type="slidenum">
              <a:rPr lang="en-US" smtClean="0"/>
              <a:pPr>
                <a:defRPr/>
              </a:pPr>
              <a:t>7</a:t>
            </a:fld>
            <a:endParaRPr lang="en-US" dirty="0"/>
          </a:p>
        </p:txBody>
      </p:sp>
      <p:sp>
        <p:nvSpPr>
          <p:cNvPr id="6" name="Rectangle 5"/>
          <p:cNvSpPr/>
          <p:nvPr/>
        </p:nvSpPr>
        <p:spPr>
          <a:xfrm>
            <a:off x="719528" y="1963918"/>
            <a:ext cx="6220918" cy="4269960"/>
          </a:xfrm>
          <a:prstGeom prst="rect">
            <a:avLst/>
          </a:prstGeom>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7" name="TextBox 6"/>
          <p:cNvSpPr txBox="1"/>
          <p:nvPr/>
        </p:nvSpPr>
        <p:spPr>
          <a:xfrm>
            <a:off x="659876" y="5783188"/>
            <a:ext cx="914400" cy="369332"/>
          </a:xfrm>
          <a:prstGeom prst="rect">
            <a:avLst/>
          </a:prstGeom>
          <a:noFill/>
        </p:spPr>
        <p:txBody>
          <a:bodyPr wrap="square" rtlCol="0">
            <a:spAutoFit/>
          </a:bodyPr>
          <a:lstStyle/>
          <a:p>
            <a:r>
              <a:rPr lang="en-US" dirty="0" smtClean="0">
                <a:solidFill>
                  <a:srgbClr val="002060"/>
                </a:solidFill>
              </a:rPr>
              <a:t>Jul 1</a:t>
            </a:r>
            <a:r>
              <a:rPr lang="en-US" baseline="30000" dirty="0" smtClean="0">
                <a:solidFill>
                  <a:srgbClr val="002060"/>
                </a:solidFill>
              </a:rPr>
              <a:t>st</a:t>
            </a:r>
            <a:r>
              <a:rPr lang="en-US" dirty="0" smtClean="0">
                <a:solidFill>
                  <a:srgbClr val="002060"/>
                </a:solidFill>
              </a:rPr>
              <a:t> </a:t>
            </a:r>
            <a:endParaRPr lang="en-US" dirty="0">
              <a:solidFill>
                <a:srgbClr val="002060"/>
              </a:solidFill>
            </a:endParaRPr>
          </a:p>
        </p:txBody>
      </p:sp>
      <p:sp>
        <p:nvSpPr>
          <p:cNvPr id="8" name="TextBox 7"/>
          <p:cNvSpPr txBox="1"/>
          <p:nvPr/>
        </p:nvSpPr>
        <p:spPr>
          <a:xfrm>
            <a:off x="5854973" y="5864546"/>
            <a:ext cx="1055493" cy="369332"/>
          </a:xfrm>
          <a:prstGeom prst="rect">
            <a:avLst/>
          </a:prstGeom>
          <a:noFill/>
        </p:spPr>
        <p:txBody>
          <a:bodyPr wrap="square" rtlCol="0">
            <a:spAutoFit/>
          </a:bodyPr>
          <a:lstStyle/>
          <a:p>
            <a:r>
              <a:rPr lang="en-US" dirty="0" smtClean="0">
                <a:solidFill>
                  <a:srgbClr val="002060"/>
                </a:solidFill>
              </a:rPr>
              <a:t>Jun 30</a:t>
            </a:r>
            <a:r>
              <a:rPr lang="en-US" baseline="30000" dirty="0" smtClean="0">
                <a:solidFill>
                  <a:srgbClr val="002060"/>
                </a:solidFill>
              </a:rPr>
              <a:t>th</a:t>
            </a:r>
            <a:r>
              <a:rPr lang="en-US" dirty="0" smtClean="0">
                <a:solidFill>
                  <a:srgbClr val="002060"/>
                </a:solidFill>
              </a:rPr>
              <a:t> </a:t>
            </a:r>
            <a:endParaRPr lang="en-US" dirty="0">
              <a:solidFill>
                <a:srgbClr val="002060"/>
              </a:solidFill>
            </a:endParaRPr>
          </a:p>
        </p:txBody>
      </p:sp>
      <p:sp>
        <p:nvSpPr>
          <p:cNvPr id="9" name="Oval 8"/>
          <p:cNvSpPr/>
          <p:nvPr/>
        </p:nvSpPr>
        <p:spPr>
          <a:xfrm>
            <a:off x="783210" y="1327923"/>
            <a:ext cx="405353" cy="386499"/>
          </a:xfrm>
          <a:prstGeom prst="ellipse">
            <a:avLst/>
          </a:prstGeom>
          <a:solidFill>
            <a:srgbClr val="2CD470"/>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0" name="Oval 9"/>
          <p:cNvSpPr/>
          <p:nvPr/>
        </p:nvSpPr>
        <p:spPr>
          <a:xfrm>
            <a:off x="4422427" y="1304828"/>
            <a:ext cx="405353" cy="386499"/>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12" name="TextBox 11"/>
          <p:cNvSpPr txBox="1"/>
          <p:nvPr/>
        </p:nvSpPr>
        <p:spPr>
          <a:xfrm>
            <a:off x="1441672" y="1406050"/>
            <a:ext cx="2947448" cy="369332"/>
          </a:xfrm>
          <a:prstGeom prst="rect">
            <a:avLst/>
          </a:prstGeom>
          <a:noFill/>
        </p:spPr>
        <p:txBody>
          <a:bodyPr wrap="square" rtlCol="0">
            <a:spAutoFit/>
          </a:bodyPr>
          <a:lstStyle/>
          <a:p>
            <a:r>
              <a:rPr lang="en-US" dirty="0" smtClean="0"/>
              <a:t>Program Entry/ Reentry</a:t>
            </a:r>
            <a:endParaRPr lang="en-US" dirty="0"/>
          </a:p>
        </p:txBody>
      </p:sp>
      <p:sp>
        <p:nvSpPr>
          <p:cNvPr id="13" name="TextBox 12"/>
          <p:cNvSpPr txBox="1"/>
          <p:nvPr/>
        </p:nvSpPr>
        <p:spPr>
          <a:xfrm>
            <a:off x="5084032" y="1317587"/>
            <a:ext cx="3816128" cy="646331"/>
          </a:xfrm>
          <a:prstGeom prst="rect">
            <a:avLst/>
          </a:prstGeom>
          <a:noFill/>
        </p:spPr>
        <p:txBody>
          <a:bodyPr wrap="square" rtlCol="0">
            <a:spAutoFit/>
          </a:bodyPr>
          <a:lstStyle/>
          <a:p>
            <a:r>
              <a:rPr lang="en-US" dirty="0" smtClean="0"/>
              <a:t>Program Exit </a:t>
            </a:r>
          </a:p>
          <a:p>
            <a:r>
              <a:rPr lang="en-US" dirty="0" smtClean="0"/>
              <a:t>(90 days since last service)</a:t>
            </a:r>
            <a:endParaRPr lang="en-US" dirty="0"/>
          </a:p>
        </p:txBody>
      </p:sp>
      <p:cxnSp>
        <p:nvCxnSpPr>
          <p:cNvPr id="18" name="Straight Arrow Connector 17"/>
          <p:cNvCxnSpPr>
            <a:stCxn id="14" idx="6"/>
            <a:endCxn id="15" idx="2"/>
          </p:cNvCxnSpPr>
          <p:nvPr/>
        </p:nvCxnSpPr>
        <p:spPr>
          <a:xfrm>
            <a:off x="1481554" y="3107703"/>
            <a:ext cx="1354316" cy="1"/>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27" name="TextBox 26"/>
          <p:cNvSpPr txBox="1"/>
          <p:nvPr/>
        </p:nvSpPr>
        <p:spPr>
          <a:xfrm>
            <a:off x="1699155" y="2062005"/>
            <a:ext cx="919114" cy="369332"/>
          </a:xfrm>
          <a:prstGeom prst="rect">
            <a:avLst/>
          </a:prstGeom>
          <a:noFill/>
        </p:spPr>
        <p:txBody>
          <a:bodyPr wrap="square" rtlCol="0">
            <a:spAutoFit/>
          </a:bodyPr>
          <a:lstStyle/>
          <a:p>
            <a:pPr algn="ctr"/>
            <a:r>
              <a:rPr lang="en-US" dirty="0" err="1" smtClean="0"/>
              <a:t>PoP</a:t>
            </a:r>
            <a:r>
              <a:rPr lang="en-US" dirty="0" smtClean="0"/>
              <a:t> </a:t>
            </a:r>
            <a:endParaRPr lang="en-US" dirty="0"/>
          </a:p>
        </p:txBody>
      </p:sp>
      <p:sp>
        <p:nvSpPr>
          <p:cNvPr id="2" name="Right Arrow 1"/>
          <p:cNvSpPr/>
          <p:nvPr/>
        </p:nvSpPr>
        <p:spPr>
          <a:xfrm>
            <a:off x="734517" y="5559551"/>
            <a:ext cx="6175949" cy="22665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p:cNvSpPr txBox="1"/>
          <p:nvPr/>
        </p:nvSpPr>
        <p:spPr>
          <a:xfrm>
            <a:off x="1481554" y="3107706"/>
            <a:ext cx="1354316" cy="461665"/>
          </a:xfrm>
          <a:prstGeom prst="rect">
            <a:avLst/>
          </a:prstGeom>
          <a:noFill/>
        </p:spPr>
        <p:txBody>
          <a:bodyPr wrap="square" rtlCol="0">
            <a:spAutoFit/>
          </a:bodyPr>
          <a:lstStyle/>
          <a:p>
            <a:pPr algn="ctr"/>
            <a:r>
              <a:rPr lang="en-US" sz="1200" dirty="0" smtClean="0"/>
              <a:t>12+ Contact Hours</a:t>
            </a:r>
            <a:endParaRPr lang="en-US" sz="1200" dirty="0"/>
          </a:p>
        </p:txBody>
      </p:sp>
      <p:sp>
        <p:nvSpPr>
          <p:cNvPr id="34" name="TextBox 33"/>
          <p:cNvSpPr txBox="1"/>
          <p:nvPr/>
        </p:nvSpPr>
        <p:spPr>
          <a:xfrm>
            <a:off x="4827780" y="3138875"/>
            <a:ext cx="1354316" cy="461665"/>
          </a:xfrm>
          <a:prstGeom prst="rect">
            <a:avLst/>
          </a:prstGeom>
          <a:noFill/>
        </p:spPr>
        <p:txBody>
          <a:bodyPr wrap="square" rtlCol="0">
            <a:spAutoFit/>
          </a:bodyPr>
          <a:lstStyle/>
          <a:p>
            <a:pPr algn="ctr"/>
            <a:r>
              <a:rPr lang="en-US" sz="1200" dirty="0" smtClean="0"/>
              <a:t>12+ Contact Hours</a:t>
            </a:r>
            <a:endParaRPr lang="en-US" sz="1200" dirty="0"/>
          </a:p>
        </p:txBody>
      </p:sp>
      <p:sp>
        <p:nvSpPr>
          <p:cNvPr id="35" name="Right Arrow 34"/>
          <p:cNvSpPr/>
          <p:nvPr/>
        </p:nvSpPr>
        <p:spPr>
          <a:xfrm>
            <a:off x="6990412" y="5541545"/>
            <a:ext cx="5046689" cy="274640"/>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US"/>
          </a:p>
        </p:txBody>
      </p:sp>
      <p:sp>
        <p:nvSpPr>
          <p:cNvPr id="37" name="TextBox 36"/>
          <p:cNvSpPr txBox="1"/>
          <p:nvPr/>
        </p:nvSpPr>
        <p:spPr>
          <a:xfrm>
            <a:off x="6988223" y="5860636"/>
            <a:ext cx="914400" cy="369332"/>
          </a:xfrm>
          <a:prstGeom prst="rect">
            <a:avLst/>
          </a:prstGeom>
          <a:noFill/>
        </p:spPr>
        <p:txBody>
          <a:bodyPr wrap="square" rtlCol="0">
            <a:spAutoFit/>
          </a:bodyPr>
          <a:lstStyle/>
          <a:p>
            <a:r>
              <a:rPr lang="en-US" dirty="0" smtClean="0">
                <a:solidFill>
                  <a:srgbClr val="002060"/>
                </a:solidFill>
              </a:rPr>
              <a:t>Jul 1</a:t>
            </a:r>
            <a:r>
              <a:rPr lang="en-US" baseline="30000" dirty="0" smtClean="0">
                <a:solidFill>
                  <a:srgbClr val="002060"/>
                </a:solidFill>
              </a:rPr>
              <a:t>st</a:t>
            </a:r>
            <a:r>
              <a:rPr lang="en-US" dirty="0" smtClean="0">
                <a:solidFill>
                  <a:srgbClr val="002060"/>
                </a:solidFill>
              </a:rPr>
              <a:t> </a:t>
            </a:r>
            <a:endParaRPr lang="en-US" dirty="0">
              <a:solidFill>
                <a:srgbClr val="002060"/>
              </a:solidFill>
            </a:endParaRPr>
          </a:p>
        </p:txBody>
      </p:sp>
      <p:sp>
        <p:nvSpPr>
          <p:cNvPr id="38" name="TextBox 37"/>
          <p:cNvSpPr txBox="1"/>
          <p:nvPr/>
        </p:nvSpPr>
        <p:spPr>
          <a:xfrm>
            <a:off x="11163985" y="5837063"/>
            <a:ext cx="1157926" cy="369332"/>
          </a:xfrm>
          <a:prstGeom prst="rect">
            <a:avLst/>
          </a:prstGeom>
          <a:noFill/>
        </p:spPr>
        <p:txBody>
          <a:bodyPr wrap="square" rtlCol="0">
            <a:spAutoFit/>
          </a:bodyPr>
          <a:lstStyle/>
          <a:p>
            <a:r>
              <a:rPr lang="en-US" dirty="0" smtClean="0">
                <a:solidFill>
                  <a:srgbClr val="002060"/>
                </a:solidFill>
              </a:rPr>
              <a:t>Jun 30</a:t>
            </a:r>
            <a:r>
              <a:rPr lang="en-US" baseline="30000" dirty="0" smtClean="0">
                <a:solidFill>
                  <a:srgbClr val="002060"/>
                </a:solidFill>
              </a:rPr>
              <a:t>th</a:t>
            </a:r>
            <a:r>
              <a:rPr lang="en-US" dirty="0" smtClean="0">
                <a:solidFill>
                  <a:srgbClr val="002060"/>
                </a:solidFill>
              </a:rPr>
              <a:t> </a:t>
            </a:r>
            <a:endParaRPr lang="en-US" dirty="0">
              <a:solidFill>
                <a:srgbClr val="002060"/>
              </a:solidFill>
            </a:endParaRPr>
          </a:p>
        </p:txBody>
      </p:sp>
      <p:sp>
        <p:nvSpPr>
          <p:cNvPr id="39" name="TextBox 38"/>
          <p:cNvSpPr txBox="1"/>
          <p:nvPr/>
        </p:nvSpPr>
        <p:spPr>
          <a:xfrm>
            <a:off x="3474720" y="5783188"/>
            <a:ext cx="1150383" cy="369332"/>
          </a:xfrm>
          <a:prstGeom prst="rect">
            <a:avLst/>
          </a:prstGeom>
          <a:noFill/>
        </p:spPr>
        <p:txBody>
          <a:bodyPr wrap="square" rtlCol="0">
            <a:spAutoFit/>
          </a:bodyPr>
          <a:lstStyle/>
          <a:p>
            <a:r>
              <a:rPr lang="en-US" dirty="0" smtClean="0">
                <a:solidFill>
                  <a:srgbClr val="002060"/>
                </a:solidFill>
              </a:rPr>
              <a:t>PY 2016</a:t>
            </a:r>
            <a:endParaRPr lang="en-US" dirty="0">
              <a:solidFill>
                <a:srgbClr val="002060"/>
              </a:solidFill>
            </a:endParaRPr>
          </a:p>
        </p:txBody>
      </p:sp>
      <p:sp>
        <p:nvSpPr>
          <p:cNvPr id="40" name="TextBox 39"/>
          <p:cNvSpPr txBox="1"/>
          <p:nvPr/>
        </p:nvSpPr>
        <p:spPr>
          <a:xfrm>
            <a:off x="9044484" y="5819431"/>
            <a:ext cx="1150383" cy="369332"/>
          </a:xfrm>
          <a:prstGeom prst="rect">
            <a:avLst/>
          </a:prstGeom>
          <a:noFill/>
        </p:spPr>
        <p:txBody>
          <a:bodyPr wrap="square" rtlCol="0">
            <a:spAutoFit/>
          </a:bodyPr>
          <a:lstStyle/>
          <a:p>
            <a:r>
              <a:rPr lang="en-US" dirty="0" smtClean="0">
                <a:solidFill>
                  <a:srgbClr val="002060"/>
                </a:solidFill>
              </a:rPr>
              <a:t>PY 2017</a:t>
            </a:r>
            <a:endParaRPr lang="en-US" dirty="0">
              <a:solidFill>
                <a:srgbClr val="002060"/>
              </a:solidFill>
            </a:endParaRPr>
          </a:p>
        </p:txBody>
      </p:sp>
      <p:cxnSp>
        <p:nvCxnSpPr>
          <p:cNvPr id="42" name="Straight Arrow Connector 41"/>
          <p:cNvCxnSpPr>
            <a:stCxn id="24" idx="6"/>
            <a:endCxn id="48" idx="2"/>
          </p:cNvCxnSpPr>
          <p:nvPr/>
        </p:nvCxnSpPr>
        <p:spPr>
          <a:xfrm flipV="1">
            <a:off x="4754592" y="3132198"/>
            <a:ext cx="5334214" cy="6677"/>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52" name="Right Brace 51"/>
          <p:cNvSpPr/>
          <p:nvPr/>
        </p:nvSpPr>
        <p:spPr>
          <a:xfrm rot="16200000">
            <a:off x="1878271" y="1747814"/>
            <a:ext cx="526194" cy="1764381"/>
          </a:xfrm>
          <a:prstGeom prst="rightBrace">
            <a:avLst/>
          </a:prstGeom>
        </p:spPr>
        <p:style>
          <a:lnRef idx="2">
            <a:schemeClr val="accent4"/>
          </a:lnRef>
          <a:fillRef idx="0">
            <a:schemeClr val="accent4"/>
          </a:fillRef>
          <a:effectRef idx="1">
            <a:schemeClr val="accent4"/>
          </a:effectRef>
          <a:fontRef idx="minor">
            <a:schemeClr val="tx1"/>
          </a:fontRef>
        </p:style>
        <p:txBody>
          <a:bodyPr rtlCol="0" anchor="ctr"/>
          <a:lstStyle/>
          <a:p>
            <a:pPr algn="ctr"/>
            <a:endParaRPr lang="en-US"/>
          </a:p>
        </p:txBody>
      </p:sp>
      <p:sp>
        <p:nvSpPr>
          <p:cNvPr id="53" name="Right Brace 52"/>
          <p:cNvSpPr/>
          <p:nvPr/>
        </p:nvSpPr>
        <p:spPr>
          <a:xfrm rot="16200000">
            <a:off x="7143576" y="-198678"/>
            <a:ext cx="526194" cy="5783147"/>
          </a:xfrm>
          <a:prstGeom prst="rightBrace">
            <a:avLst/>
          </a:prstGeom>
        </p:spPr>
        <p:style>
          <a:lnRef idx="2">
            <a:schemeClr val="accent4"/>
          </a:lnRef>
          <a:fillRef idx="0">
            <a:schemeClr val="accent4"/>
          </a:fillRef>
          <a:effectRef idx="1">
            <a:schemeClr val="accent4"/>
          </a:effectRef>
          <a:fontRef idx="minor">
            <a:schemeClr val="tx1"/>
          </a:fontRef>
        </p:style>
        <p:txBody>
          <a:bodyPr rtlCol="0" anchor="ctr"/>
          <a:lstStyle/>
          <a:p>
            <a:pPr algn="ctr"/>
            <a:endParaRPr lang="en-US"/>
          </a:p>
        </p:txBody>
      </p:sp>
      <p:sp>
        <p:nvSpPr>
          <p:cNvPr id="54" name="TextBox 53"/>
          <p:cNvSpPr txBox="1"/>
          <p:nvPr/>
        </p:nvSpPr>
        <p:spPr>
          <a:xfrm>
            <a:off x="6963201" y="2109475"/>
            <a:ext cx="919114" cy="369332"/>
          </a:xfrm>
          <a:prstGeom prst="rect">
            <a:avLst/>
          </a:prstGeom>
          <a:noFill/>
        </p:spPr>
        <p:txBody>
          <a:bodyPr wrap="square" rtlCol="0">
            <a:spAutoFit/>
          </a:bodyPr>
          <a:lstStyle/>
          <a:p>
            <a:pPr algn="ctr"/>
            <a:r>
              <a:rPr lang="en-US" dirty="0" err="1" smtClean="0"/>
              <a:t>PoP</a:t>
            </a:r>
            <a:r>
              <a:rPr lang="en-US" dirty="0" smtClean="0"/>
              <a:t> </a:t>
            </a:r>
            <a:endParaRPr lang="en-US" dirty="0"/>
          </a:p>
        </p:txBody>
      </p:sp>
      <p:sp>
        <p:nvSpPr>
          <p:cNvPr id="41" name="TextBox 40"/>
          <p:cNvSpPr txBox="1"/>
          <p:nvPr/>
        </p:nvSpPr>
        <p:spPr>
          <a:xfrm>
            <a:off x="1259177" y="3577969"/>
            <a:ext cx="1764382" cy="1477328"/>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en-US" dirty="0" smtClean="0">
                <a:solidFill>
                  <a:schemeClr val="tx1"/>
                </a:solidFill>
              </a:rPr>
              <a:t>Follow-up </a:t>
            </a:r>
            <a:r>
              <a:rPr lang="en-US" dirty="0">
                <a:solidFill>
                  <a:schemeClr val="tx1"/>
                </a:solidFill>
              </a:rPr>
              <a:t>must occur for </a:t>
            </a:r>
            <a:r>
              <a:rPr lang="en-US" dirty="0" smtClean="0">
                <a:solidFill>
                  <a:schemeClr val="tx1"/>
                </a:solidFill>
              </a:rPr>
              <a:t>PY 2016 exit-based indicators. </a:t>
            </a:r>
            <a:endParaRPr lang="en-US" dirty="0">
              <a:solidFill>
                <a:schemeClr val="tx1"/>
              </a:solidFill>
            </a:endParaRPr>
          </a:p>
        </p:txBody>
      </p:sp>
      <p:sp>
        <p:nvSpPr>
          <p:cNvPr id="43" name="TextBox 42"/>
          <p:cNvSpPr txBox="1"/>
          <p:nvPr/>
        </p:nvSpPr>
        <p:spPr>
          <a:xfrm>
            <a:off x="4515099" y="3585968"/>
            <a:ext cx="5724135" cy="646331"/>
          </a:xfrm>
          <a:prstGeom prst="rect">
            <a:avLst/>
          </a:prstGeom>
        </p:spPr>
        <p:style>
          <a:lnRef idx="0">
            <a:schemeClr val="accent1"/>
          </a:lnRef>
          <a:fillRef idx="3">
            <a:schemeClr val="accent1"/>
          </a:fillRef>
          <a:effectRef idx="3">
            <a:schemeClr val="accent1"/>
          </a:effectRef>
          <a:fontRef idx="minor">
            <a:schemeClr val="lt1"/>
          </a:fontRef>
        </p:style>
        <p:txBody>
          <a:bodyPr wrap="square" rtlCol="0">
            <a:spAutoFit/>
          </a:bodyPr>
          <a:lstStyle/>
          <a:p>
            <a:pPr algn="ctr"/>
            <a:r>
              <a:rPr lang="en-US" dirty="0" smtClean="0">
                <a:solidFill>
                  <a:schemeClr val="tx1"/>
                </a:solidFill>
              </a:rPr>
              <a:t>Follow-up </a:t>
            </a:r>
            <a:r>
              <a:rPr lang="en-US" dirty="0">
                <a:solidFill>
                  <a:schemeClr val="tx1"/>
                </a:solidFill>
              </a:rPr>
              <a:t>must occur for </a:t>
            </a:r>
            <a:endParaRPr lang="en-US" dirty="0" smtClean="0">
              <a:solidFill>
                <a:schemeClr val="tx1"/>
              </a:solidFill>
            </a:endParaRPr>
          </a:p>
          <a:p>
            <a:pPr algn="ctr"/>
            <a:r>
              <a:rPr lang="en-US" dirty="0" smtClean="0">
                <a:solidFill>
                  <a:schemeClr val="tx1"/>
                </a:solidFill>
              </a:rPr>
              <a:t>PY 2017 exit-based indicators. </a:t>
            </a:r>
            <a:endParaRPr lang="en-US" dirty="0">
              <a:solidFill>
                <a:schemeClr val="tx1"/>
              </a:solidFill>
            </a:endParaRPr>
          </a:p>
        </p:txBody>
      </p:sp>
      <p:cxnSp>
        <p:nvCxnSpPr>
          <p:cNvPr id="32" name="Straight Connector 31"/>
          <p:cNvCxnSpPr/>
          <p:nvPr/>
        </p:nvCxnSpPr>
        <p:spPr>
          <a:xfrm>
            <a:off x="276045" y="1155940"/>
            <a:ext cx="1176643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1076201" y="2914453"/>
            <a:ext cx="405353" cy="386499"/>
          </a:xfrm>
          <a:prstGeom prst="ellipse">
            <a:avLst/>
          </a:prstGeom>
          <a:solidFill>
            <a:srgbClr val="2CD470"/>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15" name="Oval 14"/>
          <p:cNvSpPr/>
          <p:nvPr/>
        </p:nvSpPr>
        <p:spPr>
          <a:xfrm>
            <a:off x="2835870" y="2914454"/>
            <a:ext cx="405353" cy="386499"/>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
        <p:nvSpPr>
          <p:cNvPr id="24" name="Oval 23"/>
          <p:cNvSpPr/>
          <p:nvPr/>
        </p:nvSpPr>
        <p:spPr>
          <a:xfrm>
            <a:off x="4349239" y="2945625"/>
            <a:ext cx="405353" cy="386499"/>
          </a:xfrm>
          <a:prstGeom prst="ellipse">
            <a:avLst/>
          </a:prstGeom>
          <a:solidFill>
            <a:srgbClr val="2CD470"/>
          </a:solidFill>
          <a:ln/>
        </p:spPr>
        <p:style>
          <a:lnRef idx="1">
            <a:schemeClr val="dk1"/>
          </a:lnRef>
          <a:fillRef idx="2">
            <a:schemeClr val="dk1"/>
          </a:fillRef>
          <a:effectRef idx="1">
            <a:schemeClr val="dk1"/>
          </a:effectRef>
          <a:fontRef idx="minor">
            <a:schemeClr val="dk1"/>
          </a:fontRef>
        </p:style>
        <p:txBody>
          <a:bodyPr rtlCol="0" anchor="ctr"/>
          <a:lstStyle/>
          <a:p>
            <a:pPr algn="ctr"/>
            <a:endParaRPr lang="en-US"/>
          </a:p>
        </p:txBody>
      </p:sp>
      <p:sp>
        <p:nvSpPr>
          <p:cNvPr id="48" name="Oval 47"/>
          <p:cNvSpPr/>
          <p:nvPr/>
        </p:nvSpPr>
        <p:spPr>
          <a:xfrm>
            <a:off x="10088806" y="2938948"/>
            <a:ext cx="405353" cy="386499"/>
          </a:xfrm>
          <a:prstGeom prst="ellipse">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spTree>
    <p:extLst>
      <p:ext uri="{BB962C8B-B14F-4D97-AF65-F5344CB8AC3E}">
        <p14:creationId xmlns:p14="http://schemas.microsoft.com/office/powerpoint/2010/main" val="9544476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left)">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18"/>
                                        </p:tgtEl>
                                        <p:attrNameLst>
                                          <p:attrName>style.visibility</p:attrName>
                                        </p:attrNameLst>
                                      </p:cBhvr>
                                      <p:to>
                                        <p:strVal val="visible"/>
                                      </p:to>
                                    </p:set>
                                    <p:animEffect transition="in" filter="wipe(left)">
                                      <p:cBhvr>
                                        <p:cTn id="12" dur="500"/>
                                        <p:tgtEl>
                                          <p:spTgt spid="18"/>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wipe(left)">
                                      <p:cBhvr>
                                        <p:cTn id="15" dur="500"/>
                                        <p:tgtEl>
                                          <p:spTgt spid="11"/>
                                        </p:tgtEl>
                                      </p:cBhvr>
                                    </p:animEffect>
                                  </p:childTnLst>
                                </p:cTn>
                              </p:par>
                            </p:childTnLst>
                          </p:cTn>
                        </p:par>
                        <p:par>
                          <p:cTn id="16" fill="hold">
                            <p:stCondLst>
                              <p:cond delay="500"/>
                            </p:stCondLst>
                            <p:childTnLst>
                              <p:par>
                                <p:cTn id="17" presetID="22" presetClass="entr" presetSubtype="8" fill="hold" grpId="0" nodeType="afterEffect">
                                  <p:stCondLst>
                                    <p:cond delay="0"/>
                                  </p:stCondLst>
                                  <p:childTnLst>
                                    <p:set>
                                      <p:cBhvr>
                                        <p:cTn id="18" dur="1" fill="hold">
                                          <p:stCondLst>
                                            <p:cond delay="0"/>
                                          </p:stCondLst>
                                        </p:cTn>
                                        <p:tgtEl>
                                          <p:spTgt spid="15"/>
                                        </p:tgtEl>
                                        <p:attrNameLst>
                                          <p:attrName>style.visibility</p:attrName>
                                        </p:attrNameLst>
                                      </p:cBhvr>
                                      <p:to>
                                        <p:strVal val="visible"/>
                                      </p:to>
                                    </p:set>
                                    <p:animEffect transition="in" filter="wipe(left)">
                                      <p:cBhvr>
                                        <p:cTn id="19" dur="500"/>
                                        <p:tgtEl>
                                          <p:spTgt spid="15"/>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24"/>
                                        </p:tgtEl>
                                        <p:attrNameLst>
                                          <p:attrName>style.visibility</p:attrName>
                                        </p:attrNameLst>
                                      </p:cBhvr>
                                      <p:to>
                                        <p:strVal val="visible"/>
                                      </p:to>
                                    </p:set>
                                    <p:animEffect transition="in" filter="wipe(left)">
                                      <p:cBhvr>
                                        <p:cTn id="24" dur="500"/>
                                        <p:tgtEl>
                                          <p:spTgt spid="24"/>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nodeType="clickEffect">
                                  <p:stCondLst>
                                    <p:cond delay="0"/>
                                  </p:stCondLst>
                                  <p:childTnLst>
                                    <p:set>
                                      <p:cBhvr>
                                        <p:cTn id="28" dur="1" fill="hold">
                                          <p:stCondLst>
                                            <p:cond delay="0"/>
                                          </p:stCondLst>
                                        </p:cTn>
                                        <p:tgtEl>
                                          <p:spTgt spid="42"/>
                                        </p:tgtEl>
                                        <p:attrNameLst>
                                          <p:attrName>style.visibility</p:attrName>
                                        </p:attrNameLst>
                                      </p:cBhvr>
                                      <p:to>
                                        <p:strVal val="visible"/>
                                      </p:to>
                                    </p:set>
                                    <p:animEffect transition="in" filter="wipe(left)">
                                      <p:cBhvr>
                                        <p:cTn id="29" dur="500"/>
                                        <p:tgtEl>
                                          <p:spTgt spid="42"/>
                                        </p:tgtEl>
                                      </p:cBhvr>
                                    </p:animEffect>
                                  </p:childTnLst>
                                </p:cTn>
                              </p:par>
                              <p:par>
                                <p:cTn id="30" presetID="22" presetClass="entr" presetSubtype="8" fill="hold" grpId="0" nodeType="withEffect">
                                  <p:stCondLst>
                                    <p:cond delay="0"/>
                                  </p:stCondLst>
                                  <p:childTnLst>
                                    <p:set>
                                      <p:cBhvr>
                                        <p:cTn id="31" dur="1" fill="hold">
                                          <p:stCondLst>
                                            <p:cond delay="0"/>
                                          </p:stCondLst>
                                        </p:cTn>
                                        <p:tgtEl>
                                          <p:spTgt spid="34"/>
                                        </p:tgtEl>
                                        <p:attrNameLst>
                                          <p:attrName>style.visibility</p:attrName>
                                        </p:attrNameLst>
                                      </p:cBhvr>
                                      <p:to>
                                        <p:strVal val="visible"/>
                                      </p:to>
                                    </p:set>
                                    <p:animEffect transition="in" filter="wipe(left)">
                                      <p:cBhvr>
                                        <p:cTn id="32" dur="500"/>
                                        <p:tgtEl>
                                          <p:spTgt spid="34"/>
                                        </p:tgtEl>
                                      </p:cBhvr>
                                    </p:animEffect>
                                  </p:childTnLst>
                                </p:cTn>
                              </p:par>
                            </p:childTnLst>
                          </p:cTn>
                        </p:par>
                        <p:par>
                          <p:cTn id="33" fill="hold">
                            <p:stCondLst>
                              <p:cond delay="500"/>
                            </p:stCondLst>
                            <p:childTnLst>
                              <p:par>
                                <p:cTn id="34" presetID="22" presetClass="entr" presetSubtype="8" fill="hold" grpId="0" nodeType="afterEffect">
                                  <p:stCondLst>
                                    <p:cond delay="0"/>
                                  </p:stCondLst>
                                  <p:childTnLst>
                                    <p:set>
                                      <p:cBhvr>
                                        <p:cTn id="35" dur="1" fill="hold">
                                          <p:stCondLst>
                                            <p:cond delay="0"/>
                                          </p:stCondLst>
                                        </p:cTn>
                                        <p:tgtEl>
                                          <p:spTgt spid="48"/>
                                        </p:tgtEl>
                                        <p:attrNameLst>
                                          <p:attrName>style.visibility</p:attrName>
                                        </p:attrNameLst>
                                      </p:cBhvr>
                                      <p:to>
                                        <p:strVal val="visible"/>
                                      </p:to>
                                    </p:set>
                                    <p:animEffect transition="in" filter="wipe(left)">
                                      <p:cBhvr>
                                        <p:cTn id="36" dur="500"/>
                                        <p:tgtEl>
                                          <p:spTgt spid="48"/>
                                        </p:tgtEl>
                                      </p:cBhvr>
                                    </p:animEffect>
                                  </p:childTnLst>
                                </p:cTn>
                              </p:par>
                            </p:childTnLst>
                          </p:cTn>
                        </p:par>
                      </p:childTnLst>
                    </p:cTn>
                  </p:par>
                  <p:par>
                    <p:cTn id="37" fill="hold">
                      <p:stCondLst>
                        <p:cond delay="indefinite"/>
                      </p:stCondLst>
                      <p:childTnLst>
                        <p:par>
                          <p:cTn id="38" fill="hold">
                            <p:stCondLst>
                              <p:cond delay="0"/>
                            </p:stCondLst>
                            <p:childTnLst>
                              <p:par>
                                <p:cTn id="39" presetID="22" presetClass="entr" presetSubtype="8" fill="hold" grpId="0" nodeType="clickEffect">
                                  <p:stCondLst>
                                    <p:cond delay="0"/>
                                  </p:stCondLst>
                                  <p:childTnLst>
                                    <p:set>
                                      <p:cBhvr>
                                        <p:cTn id="40" dur="1" fill="hold">
                                          <p:stCondLst>
                                            <p:cond delay="0"/>
                                          </p:stCondLst>
                                        </p:cTn>
                                        <p:tgtEl>
                                          <p:spTgt spid="27"/>
                                        </p:tgtEl>
                                        <p:attrNameLst>
                                          <p:attrName>style.visibility</p:attrName>
                                        </p:attrNameLst>
                                      </p:cBhvr>
                                      <p:to>
                                        <p:strVal val="visible"/>
                                      </p:to>
                                    </p:set>
                                    <p:animEffect transition="in" filter="wipe(left)">
                                      <p:cBhvr>
                                        <p:cTn id="41" dur="500"/>
                                        <p:tgtEl>
                                          <p:spTgt spid="27"/>
                                        </p:tgtEl>
                                      </p:cBhvr>
                                    </p:animEffect>
                                  </p:childTnLst>
                                </p:cTn>
                              </p:par>
                              <p:par>
                                <p:cTn id="42" presetID="22" presetClass="entr" presetSubtype="8" fill="hold" grpId="0" nodeType="withEffect">
                                  <p:stCondLst>
                                    <p:cond delay="0"/>
                                  </p:stCondLst>
                                  <p:childTnLst>
                                    <p:set>
                                      <p:cBhvr>
                                        <p:cTn id="43" dur="1" fill="hold">
                                          <p:stCondLst>
                                            <p:cond delay="0"/>
                                          </p:stCondLst>
                                        </p:cTn>
                                        <p:tgtEl>
                                          <p:spTgt spid="52"/>
                                        </p:tgtEl>
                                        <p:attrNameLst>
                                          <p:attrName>style.visibility</p:attrName>
                                        </p:attrNameLst>
                                      </p:cBhvr>
                                      <p:to>
                                        <p:strVal val="visible"/>
                                      </p:to>
                                    </p:set>
                                    <p:animEffect transition="in" filter="wipe(left)">
                                      <p:cBhvr>
                                        <p:cTn id="44" dur="500"/>
                                        <p:tgtEl>
                                          <p:spTgt spid="52"/>
                                        </p:tgtEl>
                                      </p:cBhvr>
                                    </p:animEffect>
                                  </p:childTnLst>
                                </p:cTn>
                              </p:par>
                              <p:par>
                                <p:cTn id="45" presetID="10" presetClass="entr" presetSubtype="0" fill="hold" grpId="0" nodeType="withEffect">
                                  <p:stCondLst>
                                    <p:cond delay="0"/>
                                  </p:stCondLst>
                                  <p:childTnLst>
                                    <p:set>
                                      <p:cBhvr>
                                        <p:cTn id="46" dur="1" fill="hold">
                                          <p:stCondLst>
                                            <p:cond delay="0"/>
                                          </p:stCondLst>
                                        </p:cTn>
                                        <p:tgtEl>
                                          <p:spTgt spid="41"/>
                                        </p:tgtEl>
                                        <p:attrNameLst>
                                          <p:attrName>style.visibility</p:attrName>
                                        </p:attrNameLst>
                                      </p:cBhvr>
                                      <p:to>
                                        <p:strVal val="visible"/>
                                      </p:to>
                                    </p:set>
                                    <p:animEffect transition="in" filter="fade">
                                      <p:cBhvr>
                                        <p:cTn id="47" dur="500"/>
                                        <p:tgtEl>
                                          <p:spTgt spid="41"/>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54"/>
                                        </p:tgtEl>
                                        <p:attrNameLst>
                                          <p:attrName>style.visibility</p:attrName>
                                        </p:attrNameLst>
                                      </p:cBhvr>
                                      <p:to>
                                        <p:strVal val="visible"/>
                                      </p:to>
                                    </p:set>
                                    <p:animEffect transition="in" filter="wipe(left)">
                                      <p:cBhvr>
                                        <p:cTn id="52" dur="500"/>
                                        <p:tgtEl>
                                          <p:spTgt spid="54"/>
                                        </p:tgtEl>
                                      </p:cBhvr>
                                    </p:animEffect>
                                  </p:childTnLst>
                                </p:cTn>
                              </p:par>
                              <p:par>
                                <p:cTn id="53" presetID="22" presetClass="entr" presetSubtype="8" fill="hold" grpId="0" nodeType="withEffect">
                                  <p:stCondLst>
                                    <p:cond delay="0"/>
                                  </p:stCondLst>
                                  <p:childTnLst>
                                    <p:set>
                                      <p:cBhvr>
                                        <p:cTn id="54" dur="1" fill="hold">
                                          <p:stCondLst>
                                            <p:cond delay="0"/>
                                          </p:stCondLst>
                                        </p:cTn>
                                        <p:tgtEl>
                                          <p:spTgt spid="53"/>
                                        </p:tgtEl>
                                        <p:attrNameLst>
                                          <p:attrName>style.visibility</p:attrName>
                                        </p:attrNameLst>
                                      </p:cBhvr>
                                      <p:to>
                                        <p:strVal val="visible"/>
                                      </p:to>
                                    </p:set>
                                    <p:animEffect transition="in" filter="wipe(left)">
                                      <p:cBhvr>
                                        <p:cTn id="55" dur="500"/>
                                        <p:tgtEl>
                                          <p:spTgt spid="53"/>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43"/>
                                        </p:tgtEl>
                                        <p:attrNameLst>
                                          <p:attrName>style.visibility</p:attrName>
                                        </p:attrNameLst>
                                      </p:cBhvr>
                                      <p:to>
                                        <p:strVal val="visible"/>
                                      </p:to>
                                    </p:set>
                                    <p:animEffect transition="in" filter="fade">
                                      <p:cBhvr>
                                        <p:cTn id="58"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11" grpId="0"/>
      <p:bldP spid="34" grpId="0"/>
      <p:bldP spid="52" grpId="0" animBg="1"/>
      <p:bldP spid="53" grpId="0" animBg="1"/>
      <p:bldP spid="54" grpId="0"/>
      <p:bldP spid="41" grpId="0" animBg="1"/>
      <p:bldP spid="43" grpId="0" animBg="1"/>
      <p:bldP spid="14" grpId="0" animBg="1"/>
      <p:bldP spid="15" grpId="0" animBg="1"/>
      <p:bldP spid="24" grpId="0" animBg="1"/>
      <p:bldP spid="4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72860" y="1804987"/>
            <a:ext cx="10972800" cy="4043363"/>
          </a:xfrm>
        </p:spPr>
        <p:txBody>
          <a:bodyPr/>
          <a:lstStyle/>
          <a:p>
            <a:pPr marL="849313" lvl="1" indent="-457200">
              <a:buFont typeface="+mj-lt"/>
              <a:buAutoNum type="arabicPeriod"/>
            </a:pPr>
            <a:r>
              <a:rPr lang="en-US" sz="2800" dirty="0" smtClean="0"/>
              <a:t>An individual becomes a participant once he/she has attained 12 hours of instruction within a period of participation (</a:t>
            </a:r>
            <a:r>
              <a:rPr lang="en-US" sz="2800" dirty="0" err="1" smtClean="0"/>
              <a:t>PoP</a:t>
            </a:r>
            <a:r>
              <a:rPr lang="en-US" sz="2800" dirty="0" smtClean="0"/>
              <a:t>).</a:t>
            </a:r>
          </a:p>
          <a:p>
            <a:pPr marL="849313" lvl="1" indent="-457200">
              <a:buFont typeface="+mj-lt"/>
              <a:buAutoNum type="arabicPeriod"/>
            </a:pPr>
            <a:endParaRPr lang="en-US" sz="2800" dirty="0" smtClean="0"/>
          </a:p>
          <a:p>
            <a:pPr marL="849313" lvl="1" indent="-457200">
              <a:buFont typeface="+mj-lt"/>
              <a:buAutoNum type="arabicPeriod"/>
            </a:pPr>
            <a:r>
              <a:rPr lang="en-US" sz="2800" dirty="0"/>
              <a:t>P</a:t>
            </a:r>
            <a:r>
              <a:rPr lang="en-US" sz="2800" dirty="0" smtClean="0"/>
              <a:t>articipant </a:t>
            </a:r>
            <a:r>
              <a:rPr lang="en-US" sz="2800" dirty="0"/>
              <a:t>status </a:t>
            </a:r>
            <a:r>
              <a:rPr lang="en-US" sz="2800" dirty="0" smtClean="0"/>
              <a:t>is retained until </a:t>
            </a:r>
            <a:r>
              <a:rPr lang="en-US" sz="2800" dirty="0"/>
              <a:t>an exit occurs.</a:t>
            </a:r>
          </a:p>
          <a:p>
            <a:pPr marL="849313" lvl="1" indent="-457200">
              <a:buFont typeface="+mj-lt"/>
              <a:buAutoNum type="arabicPeriod"/>
            </a:pPr>
            <a:endParaRPr lang="en-US" sz="2800" dirty="0" smtClean="0"/>
          </a:p>
          <a:p>
            <a:pPr marL="849313" lvl="1" indent="-457200">
              <a:buFont typeface="+mj-lt"/>
              <a:buAutoNum type="arabicPeriod"/>
            </a:pPr>
            <a:r>
              <a:rPr lang="en-US" sz="2800" dirty="0" smtClean="0"/>
              <a:t>Individuals must achieve participant status each time a new </a:t>
            </a:r>
            <a:r>
              <a:rPr lang="en-US" sz="2800" dirty="0" err="1" smtClean="0"/>
              <a:t>PoP</a:t>
            </a:r>
            <a:r>
              <a:rPr lang="en-US" sz="2800" dirty="0" smtClean="0"/>
              <a:t> begins.</a:t>
            </a:r>
          </a:p>
          <a:p>
            <a:pPr marL="849313" lvl="1" indent="-457200">
              <a:buFont typeface="+mj-lt"/>
              <a:buAutoNum type="arabicPeriod"/>
            </a:pPr>
            <a:endParaRPr lang="en-US" sz="2400" dirty="0" smtClean="0"/>
          </a:p>
          <a:p>
            <a:pPr marL="849313" lvl="1" indent="-457200">
              <a:buFont typeface="+mj-lt"/>
              <a:buAutoNum type="arabicPeriod"/>
            </a:pPr>
            <a:endParaRPr lang="en-US" sz="2600" dirty="0"/>
          </a:p>
          <a:p>
            <a:pPr marL="1087438" lvl="2" indent="-457200">
              <a:buFont typeface="+mj-lt"/>
              <a:buAutoNum type="arabicPeriod"/>
            </a:pPr>
            <a:endParaRPr lang="en-US" sz="1800" dirty="0" smtClean="0"/>
          </a:p>
          <a:p>
            <a:pPr marL="1371600" lvl="5" indent="0">
              <a:buNone/>
            </a:pPr>
            <a:endParaRPr lang="en-US" dirty="0" smtClean="0"/>
          </a:p>
          <a:p>
            <a:pPr marL="1087438" lvl="2" indent="-457200">
              <a:buFont typeface="+mj-lt"/>
              <a:buAutoNum type="arabicPeriod"/>
            </a:pPr>
            <a:endParaRPr lang="en-US" sz="1800" dirty="0" smtClean="0"/>
          </a:p>
          <a:p>
            <a:pPr marL="1087438" lvl="2" indent="-457200">
              <a:buFont typeface="+mj-lt"/>
              <a:buAutoNum type="arabicPeriod"/>
            </a:pPr>
            <a:endParaRPr lang="en-US" sz="1800" dirty="0"/>
          </a:p>
          <a:p>
            <a:pPr lvl="1"/>
            <a:endParaRPr lang="en-US" dirty="0"/>
          </a:p>
        </p:txBody>
      </p:sp>
      <p:sp>
        <p:nvSpPr>
          <p:cNvPr id="3" name="Title 2"/>
          <p:cNvSpPr>
            <a:spLocks noGrp="1"/>
          </p:cNvSpPr>
          <p:nvPr>
            <p:ph type="title"/>
          </p:nvPr>
        </p:nvSpPr>
        <p:spPr>
          <a:xfrm>
            <a:off x="609600" y="84855"/>
            <a:ext cx="10972800" cy="1143000"/>
          </a:xfrm>
        </p:spPr>
        <p:txBody>
          <a:bodyPr>
            <a:normAutofit fontScale="90000"/>
          </a:bodyPr>
          <a:lstStyle/>
          <a:p>
            <a:r>
              <a:rPr lang="en-US" dirty="0" err="1" smtClean="0"/>
              <a:t>PoPs</a:t>
            </a:r>
            <a:r>
              <a:rPr lang="en-US" dirty="0" smtClean="0"/>
              <a:t> –Implications</a:t>
            </a:r>
            <a:br>
              <a:rPr lang="en-US" dirty="0" smtClean="0"/>
            </a:br>
            <a:r>
              <a:rPr lang="en-US" sz="3200" dirty="0" smtClean="0"/>
              <a:t>Participant Status</a:t>
            </a:r>
            <a:endParaRPr lang="en-US" sz="3200" dirty="0"/>
          </a:p>
        </p:txBody>
      </p:sp>
      <p:sp>
        <p:nvSpPr>
          <p:cNvPr id="4" name="Slide Number Placeholder 3"/>
          <p:cNvSpPr>
            <a:spLocks noGrp="1"/>
          </p:cNvSpPr>
          <p:nvPr>
            <p:ph type="sldNum" sz="quarter" idx="12"/>
          </p:nvPr>
        </p:nvSpPr>
        <p:spPr/>
        <p:txBody>
          <a:bodyPr/>
          <a:lstStyle/>
          <a:p>
            <a:pPr>
              <a:defRPr/>
            </a:pPr>
            <a:fld id="{141B6C7F-9646-41A5-B27C-5FEE78161F66}" type="slidenum">
              <a:rPr lang="en-US" smtClean="0"/>
              <a:pPr>
                <a:defRPr/>
              </a:pPr>
              <a:t>8</a:t>
            </a:fld>
            <a:endParaRPr lang="en-US" dirty="0"/>
          </a:p>
        </p:txBody>
      </p:sp>
      <p:cxnSp>
        <p:nvCxnSpPr>
          <p:cNvPr id="6" name="Straight Connector 5"/>
          <p:cNvCxnSpPr/>
          <p:nvPr/>
        </p:nvCxnSpPr>
        <p:spPr>
          <a:xfrm>
            <a:off x="276045" y="1155940"/>
            <a:ext cx="1176643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104624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86595" y="2243137"/>
            <a:ext cx="10972800" cy="3319463"/>
          </a:xfrm>
        </p:spPr>
        <p:txBody>
          <a:bodyPr/>
          <a:lstStyle/>
          <a:p>
            <a:pPr marL="849313" lvl="1" indent="-457200">
              <a:buFont typeface="+mj-lt"/>
              <a:buAutoNum type="arabicPeriod" startAt="4"/>
            </a:pPr>
            <a:r>
              <a:rPr lang="en-US" sz="2800" dirty="0" smtClean="0"/>
              <a:t>Participants who remain continuously enrolled across multiple program years do not need to requalify as a participant in new program years.</a:t>
            </a:r>
          </a:p>
          <a:p>
            <a:pPr marL="849313" lvl="1" indent="-457200">
              <a:buFont typeface="+mj-lt"/>
              <a:buAutoNum type="arabicPeriod" startAt="4"/>
            </a:pPr>
            <a:endParaRPr lang="en-US" sz="2800" dirty="0" smtClean="0"/>
          </a:p>
          <a:p>
            <a:pPr marL="849313" lvl="1" indent="-457200">
              <a:buFont typeface="+mj-lt"/>
              <a:buAutoNum type="arabicPeriod" startAt="4"/>
            </a:pPr>
            <a:r>
              <a:rPr lang="en-US" sz="2800" dirty="0"/>
              <a:t>Measurable </a:t>
            </a:r>
            <a:r>
              <a:rPr lang="en-US" sz="2800" dirty="0" smtClean="0"/>
              <a:t>Skill Gain </a:t>
            </a:r>
            <a:r>
              <a:rPr lang="en-US" sz="2800" dirty="0"/>
              <a:t>(MSG) is reported at least once for every participant per program year.</a:t>
            </a:r>
          </a:p>
          <a:p>
            <a:pPr marL="849313" lvl="1" indent="-457200">
              <a:buFont typeface="+mj-lt"/>
              <a:buAutoNum type="arabicPeriod" startAt="4"/>
            </a:pPr>
            <a:endParaRPr lang="en-US" sz="2600" dirty="0"/>
          </a:p>
          <a:p>
            <a:pPr marL="1087438" lvl="2" indent="-457200">
              <a:buFont typeface="+mj-lt"/>
              <a:buAutoNum type="arabicPeriod"/>
            </a:pPr>
            <a:endParaRPr lang="en-US" sz="1800" dirty="0" smtClean="0"/>
          </a:p>
          <a:p>
            <a:pPr marL="1371600" lvl="5" indent="0">
              <a:buNone/>
            </a:pPr>
            <a:endParaRPr lang="en-US" dirty="0" smtClean="0"/>
          </a:p>
          <a:p>
            <a:pPr marL="1087438" lvl="2" indent="-457200">
              <a:buFont typeface="+mj-lt"/>
              <a:buAutoNum type="arabicPeriod"/>
            </a:pPr>
            <a:endParaRPr lang="en-US" sz="1800" dirty="0" smtClean="0"/>
          </a:p>
          <a:p>
            <a:pPr marL="1087438" lvl="2" indent="-457200">
              <a:buFont typeface="+mj-lt"/>
              <a:buAutoNum type="arabicPeriod"/>
            </a:pPr>
            <a:endParaRPr lang="en-US" sz="1800" dirty="0"/>
          </a:p>
          <a:p>
            <a:pPr lvl="1"/>
            <a:endParaRPr lang="en-US" dirty="0"/>
          </a:p>
        </p:txBody>
      </p:sp>
      <p:sp>
        <p:nvSpPr>
          <p:cNvPr id="3" name="Title 2"/>
          <p:cNvSpPr>
            <a:spLocks noGrp="1"/>
          </p:cNvSpPr>
          <p:nvPr>
            <p:ph type="title"/>
          </p:nvPr>
        </p:nvSpPr>
        <p:spPr>
          <a:xfrm>
            <a:off x="609600" y="84855"/>
            <a:ext cx="10972800" cy="1143000"/>
          </a:xfrm>
        </p:spPr>
        <p:txBody>
          <a:bodyPr>
            <a:normAutofit fontScale="90000"/>
          </a:bodyPr>
          <a:lstStyle/>
          <a:p>
            <a:r>
              <a:rPr lang="en-US" dirty="0" err="1" smtClean="0"/>
              <a:t>PoPs</a:t>
            </a:r>
            <a:r>
              <a:rPr lang="en-US" dirty="0" smtClean="0"/>
              <a:t> –Implications</a:t>
            </a:r>
            <a:br>
              <a:rPr lang="en-US" dirty="0" smtClean="0"/>
            </a:br>
            <a:r>
              <a:rPr lang="en-US" sz="3200" dirty="0" smtClean="0"/>
              <a:t>Participant Status (continued)</a:t>
            </a:r>
            <a:endParaRPr lang="en-US" sz="3200" dirty="0"/>
          </a:p>
        </p:txBody>
      </p:sp>
      <p:sp>
        <p:nvSpPr>
          <p:cNvPr id="4" name="Slide Number Placeholder 3"/>
          <p:cNvSpPr>
            <a:spLocks noGrp="1"/>
          </p:cNvSpPr>
          <p:nvPr>
            <p:ph type="sldNum" sz="quarter" idx="12"/>
          </p:nvPr>
        </p:nvSpPr>
        <p:spPr/>
        <p:txBody>
          <a:bodyPr/>
          <a:lstStyle/>
          <a:p>
            <a:pPr>
              <a:defRPr/>
            </a:pPr>
            <a:fld id="{141B6C7F-9646-41A5-B27C-5FEE78161F66}" type="slidenum">
              <a:rPr lang="en-US" smtClean="0"/>
              <a:pPr>
                <a:defRPr/>
              </a:pPr>
              <a:t>9</a:t>
            </a:fld>
            <a:endParaRPr lang="en-US" dirty="0"/>
          </a:p>
        </p:txBody>
      </p:sp>
      <p:sp>
        <p:nvSpPr>
          <p:cNvPr id="5" name="Explosion 1 4"/>
          <p:cNvSpPr/>
          <p:nvPr/>
        </p:nvSpPr>
        <p:spPr>
          <a:xfrm>
            <a:off x="276044" y="2022894"/>
            <a:ext cx="810883" cy="793630"/>
          </a:xfrm>
          <a:prstGeom prst="irregularSeal1">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a:p>
        </p:txBody>
      </p:sp>
      <p:cxnSp>
        <p:nvCxnSpPr>
          <p:cNvPr id="6" name="Straight Connector 5"/>
          <p:cNvCxnSpPr/>
          <p:nvPr/>
        </p:nvCxnSpPr>
        <p:spPr>
          <a:xfrm>
            <a:off x="276045" y="1155940"/>
            <a:ext cx="1176643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6541497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RS Templat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NRS Template</Template>
  <TotalTime>32096</TotalTime>
  <Words>2825</Words>
  <Application>Microsoft Office PowerPoint</Application>
  <PresentationFormat>Custom</PresentationFormat>
  <Paragraphs>415</Paragraphs>
  <Slides>37</Slides>
  <Notes>25</Notes>
  <HiddenSlides>0</HiddenSlides>
  <MMClips>0</MMClips>
  <ScaleCrop>false</ScaleCrop>
  <HeadingPairs>
    <vt:vector size="4" baseType="variant">
      <vt:variant>
        <vt:lpstr>Theme</vt:lpstr>
      </vt:variant>
      <vt:variant>
        <vt:i4>1</vt:i4>
      </vt:variant>
      <vt:variant>
        <vt:lpstr>Slide Titles</vt:lpstr>
      </vt:variant>
      <vt:variant>
        <vt:i4>37</vt:i4>
      </vt:variant>
    </vt:vector>
  </HeadingPairs>
  <TitlesOfParts>
    <vt:vector size="38" baseType="lpstr">
      <vt:lpstr>NRS Template</vt:lpstr>
      <vt:lpstr>LEAP Again: Updates and Training of Trainers on WIOA Accountability </vt:lpstr>
      <vt:lpstr>Questions? </vt:lpstr>
      <vt:lpstr>Purpose of This Session</vt:lpstr>
      <vt:lpstr>Updates and Clarifications </vt:lpstr>
      <vt:lpstr>Periods of Participation (PoPs)  and Assessment</vt:lpstr>
      <vt:lpstr>PoPs –Reminder of Policy</vt:lpstr>
      <vt:lpstr>Periods of Participation (POP)  Follow-Up Indicators Example</vt:lpstr>
      <vt:lpstr>PoPs –Implications Participant Status</vt:lpstr>
      <vt:lpstr>PoPs –Implications Participant Status (continued)</vt:lpstr>
      <vt:lpstr>Periods of Participation (POP)  MSG Indicator Example</vt:lpstr>
      <vt:lpstr>Changes to Reporting MSG in a Prior PoP</vt:lpstr>
      <vt:lpstr>Reporting MSG in a Prior PoP:  Scenario 1</vt:lpstr>
      <vt:lpstr>Reporting MSG in a Prior PoP:  Scenario 1</vt:lpstr>
      <vt:lpstr>Reporting MSG in a Prior PoP:  Scenario 2</vt:lpstr>
      <vt:lpstr>Reporting MSG in a Prior PoP:  Scenario 2</vt:lpstr>
      <vt:lpstr>Reporting MSG in Prior PoP: Requirements</vt:lpstr>
      <vt:lpstr>Activity</vt:lpstr>
      <vt:lpstr>Questions?</vt:lpstr>
      <vt:lpstr>Assessment:  Placement and EFL Gain</vt:lpstr>
      <vt:lpstr>Assessment and EFL: Setting Initial Placement</vt:lpstr>
      <vt:lpstr>Assessment and EFL: Reporting based on Initial Placement</vt:lpstr>
      <vt:lpstr>Assessment:  Changing How EFL Gains Can Be Made</vt:lpstr>
      <vt:lpstr>Assessment and EFL Gain:  Example: Jim</vt:lpstr>
      <vt:lpstr>Reporting Gain on NRS Table 4: Jim’s Example </vt:lpstr>
      <vt:lpstr>Guiding Questions </vt:lpstr>
      <vt:lpstr>Questions?</vt:lpstr>
      <vt:lpstr>Credential Attainment Rate</vt:lpstr>
      <vt:lpstr>Credential Attainment Rate</vt:lpstr>
      <vt:lpstr>Credential Attainment Indicator- Calculations </vt:lpstr>
      <vt:lpstr>Credential Attainment Indicator- Calculations </vt:lpstr>
      <vt:lpstr>NRS Tables 4C and 5A</vt:lpstr>
      <vt:lpstr>Reporting Timeline 2017-2020</vt:lpstr>
      <vt:lpstr>NRS Table Questions</vt:lpstr>
      <vt:lpstr>Table Activity</vt:lpstr>
      <vt:lpstr>Wrap-up</vt:lpstr>
      <vt:lpstr>NRS Regional Training, Fall 2017</vt:lpstr>
      <vt:lpstr>Additional Questions? </vt:lpstr>
    </vt:vector>
  </TitlesOfParts>
  <Company>U.S. Department of Education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Leap into WIOA:  Preparing for Change</dc:title>
  <dc:creator>Tucker, Alan</dc:creator>
  <cp:lastModifiedBy>Jay LeMaster</cp:lastModifiedBy>
  <cp:revision>250</cp:revision>
  <dcterms:created xsi:type="dcterms:W3CDTF">2017-01-24T15:39:32Z</dcterms:created>
  <dcterms:modified xsi:type="dcterms:W3CDTF">2017-06-08T16:14:54Z</dcterms:modified>
</cp:coreProperties>
</file>