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272" r:id="rId3"/>
    <p:sldId id="298" r:id="rId4"/>
    <p:sldId id="297" r:id="rId5"/>
    <p:sldId id="301" r:id="rId6"/>
    <p:sldId id="302" r:id="rId7"/>
    <p:sldId id="293" r:id="rId8"/>
    <p:sldId id="292" r:id="rId9"/>
    <p:sldId id="291" r:id="rId10"/>
    <p:sldId id="294" r:id="rId11"/>
    <p:sldId id="295" r:id="rId12"/>
    <p:sldId id="283" r:id="rId13"/>
    <p:sldId id="296" r:id="rId14"/>
    <p:sldId id="278" r:id="rId15"/>
    <p:sldId id="30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5017" autoAdjust="0"/>
  </p:normalViewPr>
  <p:slideViewPr>
    <p:cSldViewPr>
      <p:cViewPr varScale="1">
        <p:scale>
          <a:sx n="60" d="100"/>
          <a:sy n="60" d="100"/>
        </p:scale>
        <p:origin x="-13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31C2D5-BF8C-4803-9EE1-434978E52FCC}" type="datetimeFigureOut">
              <a:rPr lang="en-US" smtClean="0"/>
              <a:pPr/>
              <a:t>1/15/2013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DB88B3-B7EF-45EA-B9AF-35FCF5D59B6A}"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46B60-AB82-414A-BB13-36044AD1B23D}" type="datetimeFigureOut">
              <a:rPr lang="en-US" smtClean="0"/>
              <a:pPr/>
              <a:t>1/15/2013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5FCB7D-FB01-4A5F-B0D8-7CA83B973FFB}" type="slidenum">
              <a:rPr lang="en-US" smtClean="0"/>
              <a:pPr/>
              <a:t>‹#›</a:t>
            </a:fld>
            <a:endParaRPr lang="en-US" dirty="0"/>
          </a:p>
        </p:txBody>
      </p:sp>
    </p:spTree>
    <p:extLst>
      <p:ext uri="{BB962C8B-B14F-4D97-AF65-F5344CB8AC3E}">
        <p14:creationId xmlns="" xmlns:p14="http://schemas.microsoft.com/office/powerpoint/2010/main" val="196518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5FCB7D-FB01-4A5F-B0D8-7CA83B973FF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Quick reminder of what the research</a:t>
            </a:r>
            <a:r>
              <a:rPr lang="en-US" baseline="0" dirty="0" smtClean="0"/>
              <a:t> is intending to discover</a:t>
            </a:r>
            <a:endParaRPr lang="en-US" dirty="0"/>
          </a:p>
        </p:txBody>
      </p:sp>
      <p:sp>
        <p:nvSpPr>
          <p:cNvPr id="4" name="Slide Number Placeholder 3"/>
          <p:cNvSpPr>
            <a:spLocks noGrp="1"/>
          </p:cNvSpPr>
          <p:nvPr>
            <p:ph type="sldNum" sz="quarter" idx="10"/>
          </p:nvPr>
        </p:nvSpPr>
        <p:spPr/>
        <p:txBody>
          <a:bodyPr/>
          <a:lstStyle/>
          <a:p>
            <a:fld id="{EA5FCB7D-FB01-4A5F-B0D8-7CA83B973FF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Quick reminder of what the research</a:t>
            </a:r>
            <a:r>
              <a:rPr lang="en-US" baseline="0" dirty="0" smtClean="0"/>
              <a:t> is intending to discover</a:t>
            </a:r>
            <a:endParaRPr lang="en-US" dirty="0"/>
          </a:p>
        </p:txBody>
      </p:sp>
      <p:sp>
        <p:nvSpPr>
          <p:cNvPr id="4" name="Slide Number Placeholder 3"/>
          <p:cNvSpPr>
            <a:spLocks noGrp="1"/>
          </p:cNvSpPr>
          <p:nvPr>
            <p:ph type="sldNum" sz="quarter" idx="10"/>
          </p:nvPr>
        </p:nvSpPr>
        <p:spPr/>
        <p:txBody>
          <a:bodyPr/>
          <a:lstStyle/>
          <a:p>
            <a:fld id="{EA5FCB7D-FB01-4A5F-B0D8-7CA83B973FF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5FCB7D-FB01-4A5F-B0D8-7CA83B973FFB}"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5FCB7D-FB01-4A5F-B0D8-7CA83B973FFB}"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5FCB7D-FB01-4A5F-B0D8-7CA83B973FFB}"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Jay to give overview of Snapshot.</a:t>
            </a:r>
          </a:p>
          <a:p>
            <a:r>
              <a:rPr lang="en-US" dirty="0" smtClean="0"/>
              <a:t>Peggy to share local</a:t>
            </a:r>
            <a:r>
              <a:rPr lang="en-US" baseline="0" dirty="0" smtClean="0"/>
              <a:t> program perspective on Program Snapshot (i.e. Implications, use and next steps).</a:t>
            </a:r>
            <a:endParaRPr lang="en-US" dirty="0"/>
          </a:p>
        </p:txBody>
      </p:sp>
      <p:sp>
        <p:nvSpPr>
          <p:cNvPr id="4" name="Slide Number Placeholder 3"/>
          <p:cNvSpPr>
            <a:spLocks noGrp="1"/>
          </p:cNvSpPr>
          <p:nvPr>
            <p:ph type="sldNum" sz="quarter" idx="10"/>
          </p:nvPr>
        </p:nvSpPr>
        <p:spPr/>
        <p:txBody>
          <a:bodyPr/>
          <a:lstStyle/>
          <a:p>
            <a:fld id="{EA5FCB7D-FB01-4A5F-B0D8-7CA83B973FFB}"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97671"/>
            <a:ext cx="9147765" cy="1867417"/>
            <a:chOff x="-3765" y="4880373"/>
            <a:chExt cx="9147765" cy="1984715"/>
          </a:xfrm>
        </p:grpSpPr>
        <p:sp>
          <p:nvSpPr>
            <p:cNvPr id="7" name="Freeform 6"/>
            <p:cNvSpPr>
              <a:spLocks/>
            </p:cNvSpPr>
            <p:nvPr/>
          </p:nvSpPr>
          <p:spPr bwMode="auto">
            <a:xfrm>
              <a:off x="1687513" y="4994869"/>
              <a:ext cx="7456487" cy="356844"/>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gradFill flip="none" rotWithShape="1">
              <a:gsLst>
                <a:gs pos="0">
                  <a:srgbClr val="FF9900">
                    <a:shade val="30000"/>
                    <a:satMod val="115000"/>
                  </a:srgbClr>
                </a:gs>
                <a:gs pos="50000">
                  <a:srgbClr val="FF9900">
                    <a:shade val="67500"/>
                    <a:satMod val="115000"/>
                  </a:srgbClr>
                </a:gs>
                <a:gs pos="100000">
                  <a:srgbClr val="FF9900">
                    <a:shade val="100000"/>
                    <a:satMod val="115000"/>
                  </a:srgb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92D050"/>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bg2">
                <a:lumMod val="5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AE2B33-0E29-4739-8433-4E8F3D9CF9EA}" type="slidenum">
              <a:rPr lang="en-US" smtClean="0"/>
              <a:pPr/>
              <a:t>‹#›</a:t>
            </a:fld>
            <a:endParaRPr lang="en-US" dirty="0"/>
          </a:p>
        </p:txBody>
      </p:sp>
      <p:pic>
        <p:nvPicPr>
          <p:cNvPr id="16" name="Picture 2" descr="H:\share\National Reporting System\Logo-NRS\Blue NRS Logo.GIF"/>
          <p:cNvPicPr>
            <a:picLocks noChangeAspect="1" noChangeArrowheads="1"/>
          </p:cNvPicPr>
          <p:nvPr userDrawn="1"/>
        </p:nvPicPr>
        <p:blipFill>
          <a:blip r:embed="rId2" cstate="print"/>
          <a:srcRect/>
          <a:stretch>
            <a:fillRect/>
          </a:stretch>
        </p:blipFill>
        <p:spPr bwMode="auto">
          <a:xfrm>
            <a:off x="381000" y="5562600"/>
            <a:ext cx="1322832" cy="91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DAE2B33-0E29-4739-8433-4E8F3D9CF9E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DAE2B33-0E29-4739-8433-4E8F3D9CF9E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DAE2B33-0E29-4739-8433-4E8F3D9CF9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DAE2B33-0E29-4739-8433-4E8F3D9CF9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DAE2B33-0E29-4739-8433-4E8F3D9CF9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A3FB7DD5-F34D-A647-A60C-FEB17F48D1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3600"/>
            <a:ext cx="4072727" cy="92241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gradFill flip="none" rotWithShape="1">
            <a:gsLst>
              <a:gs pos="0">
                <a:srgbClr val="FF9900">
                  <a:shade val="30000"/>
                  <a:satMod val="115000"/>
                </a:srgbClr>
              </a:gs>
              <a:gs pos="50000">
                <a:srgbClr val="FF9900">
                  <a:shade val="67500"/>
                  <a:satMod val="115000"/>
                </a:srgbClr>
              </a:gs>
              <a:gs pos="100000">
                <a:srgbClr val="FF9900">
                  <a:shade val="100000"/>
                  <a:satMod val="115000"/>
                </a:srgb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92D050"/>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solidFill>
            <a:schemeClr val="bg2">
              <a:lumMod val="5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AE2B33-0E29-4739-8433-4E8F3D9CF9EA}" type="slidenum">
              <a:rPr lang="en-US" smtClean="0"/>
              <a:pPr/>
              <a:t>‹#›</a:t>
            </a:fld>
            <a:endParaRPr lang="en-US" dirty="0"/>
          </a:p>
        </p:txBody>
      </p:sp>
      <p:pic>
        <p:nvPicPr>
          <p:cNvPr id="11" name="Picture 3"/>
          <p:cNvPicPr>
            <a:picLocks noChangeAspect="1" noChangeArrowheads="1"/>
          </p:cNvPicPr>
          <p:nvPr userDrawn="1"/>
        </p:nvPicPr>
        <p:blipFill>
          <a:blip r:embed="rId9" cstate="print"/>
          <a:srcRect/>
          <a:stretch>
            <a:fillRect/>
          </a:stretch>
        </p:blipFill>
        <p:spPr bwMode="auto">
          <a:xfrm>
            <a:off x="76200" y="6324600"/>
            <a:ext cx="914400" cy="371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7" r:id="rId4"/>
    <p:sldLayoutId id="2147483670" r:id="rId5"/>
    <p:sldLayoutId id="2147483671" r:id="rId6"/>
    <p:sldLayoutId id="2147483672" r:id="rId7"/>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3657600"/>
          </a:xfrm>
        </p:spPr>
        <p:txBody>
          <a:bodyPr>
            <a:normAutofit fontScale="90000"/>
          </a:bodyPr>
          <a:lstStyle/>
          <a:p>
            <a:pPr algn="ctr"/>
            <a:r>
              <a:rPr lang="en-US" sz="3600" dirty="0" smtClean="0"/>
              <a:t>Final Presentation for the Evaluation Learning Community Project for</a:t>
            </a:r>
            <a:br>
              <a:rPr lang="en-US" sz="3600" dirty="0" smtClean="0"/>
            </a:br>
            <a:r>
              <a:rPr lang="en-US" sz="3600" dirty="0" smtClean="0">
                <a:solidFill>
                  <a:schemeClr val="tx1"/>
                </a:solidFill>
                <a:effectLst/>
              </a:rPr>
              <a:t> </a:t>
            </a:r>
            <a:r>
              <a:rPr lang="en-US" sz="3600" dirty="0" smtClean="0">
                <a:solidFill>
                  <a:schemeClr val="tx1"/>
                </a:solidFill>
                <a:effectLst/>
              </a:rPr>
              <a:t>Illinois:</a:t>
            </a:r>
            <a:br>
              <a:rPr lang="en-US" sz="3600" dirty="0" smtClean="0">
                <a:solidFill>
                  <a:schemeClr val="tx1"/>
                </a:solidFill>
                <a:effectLst/>
              </a:rPr>
            </a:br>
            <a:r>
              <a:rPr lang="en-US" dirty="0" smtClean="0">
                <a:solidFill>
                  <a:schemeClr val="tx1"/>
                </a:solidFill>
                <a:effectLst/>
              </a:rPr>
              <a:t/>
            </a:r>
            <a:br>
              <a:rPr lang="en-US" dirty="0" smtClean="0">
                <a:solidFill>
                  <a:schemeClr val="tx1"/>
                </a:solidFill>
                <a:effectLst/>
              </a:rPr>
            </a:br>
            <a:r>
              <a:rPr lang="en-US" sz="3600" dirty="0" smtClean="0">
                <a:solidFill>
                  <a:schemeClr val="tx1"/>
                </a:solidFill>
                <a:effectLst/>
              </a:rPr>
              <a:t>Attendance Frequency and Intensity of Adult Education Students in Illinois</a:t>
            </a:r>
            <a:endParaRPr lang="en-US" sz="3600" dirty="0">
              <a:solidFill>
                <a:schemeClr val="tx1"/>
              </a:solidFill>
              <a:effectLst/>
            </a:endParaRPr>
          </a:p>
        </p:txBody>
      </p:sp>
      <p:sp>
        <p:nvSpPr>
          <p:cNvPr id="3" name="Subtitle 2"/>
          <p:cNvSpPr>
            <a:spLocks noGrp="1"/>
          </p:cNvSpPr>
          <p:nvPr>
            <p:ph type="subTitle" idx="1"/>
          </p:nvPr>
        </p:nvSpPr>
        <p:spPr>
          <a:xfrm>
            <a:off x="762000" y="4572000"/>
            <a:ext cx="7772400" cy="533400"/>
          </a:xfrm>
        </p:spPr>
        <p:txBody>
          <a:bodyPr>
            <a:normAutofit/>
          </a:bodyPr>
          <a:lstStyle/>
          <a:p>
            <a:pPr algn="ctr"/>
            <a:r>
              <a:rPr lang="en-US" sz="2800" b="1" dirty="0" smtClean="0"/>
              <a:t>January 2013</a:t>
            </a: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147473" y="209549"/>
            <a:ext cx="8648832" cy="6475029"/>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3FB7DD5-F34D-A647-A60C-FEB17F48D16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63061" y="304800"/>
            <a:ext cx="8951629" cy="6400799"/>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3FB7DD5-F34D-A647-A60C-FEB17F48D16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fontScale="92500" lnSpcReduction="10000"/>
          </a:bodyPr>
          <a:lstStyle/>
          <a:p>
            <a:r>
              <a:rPr lang="en-US" sz="2800" dirty="0" smtClean="0"/>
              <a:t>Level gainers averaged 119 hours between pre and post (with 53 days and 165 hours of total attendance)</a:t>
            </a:r>
          </a:p>
          <a:p>
            <a:r>
              <a:rPr lang="en-US" sz="2800" dirty="0" smtClean="0"/>
              <a:t>Non level gainers averaged 115 hours between pre and post (with 48 days and 151 hours of total attendance)</a:t>
            </a:r>
          </a:p>
          <a:p>
            <a:r>
              <a:rPr lang="en-US" sz="2800" dirty="0" smtClean="0"/>
              <a:t>Retention strategies must begin soon after enrollment. </a:t>
            </a:r>
          </a:p>
          <a:p>
            <a:r>
              <a:rPr lang="en-US" sz="2800" dirty="0" smtClean="0"/>
              <a:t>Implications </a:t>
            </a:r>
            <a:r>
              <a:rPr lang="en-US" sz="2800" dirty="0" smtClean="0"/>
              <a:t>for ABE Intermediate High and STAR training in the state</a:t>
            </a:r>
          </a:p>
          <a:p>
            <a:r>
              <a:rPr lang="en-US" sz="2800" dirty="0" smtClean="0"/>
              <a:t>Need to further examine BEST Literacy data</a:t>
            </a:r>
          </a:p>
          <a:p>
            <a:r>
              <a:rPr lang="en-US" sz="2800" dirty="0" smtClean="0"/>
              <a:t>Use of Program </a:t>
            </a:r>
            <a:r>
              <a:rPr lang="en-US" sz="2800" dirty="0" smtClean="0"/>
              <a:t>S</a:t>
            </a:r>
            <a:r>
              <a:rPr lang="en-US" sz="2800" dirty="0" smtClean="0"/>
              <a:t>napshots </a:t>
            </a:r>
            <a:r>
              <a:rPr lang="en-US" sz="2800" dirty="0" smtClean="0"/>
              <a:t>provide an effective method for conveying </a:t>
            </a:r>
            <a:r>
              <a:rPr lang="en-US" sz="2800" dirty="0" smtClean="0"/>
              <a:t>data</a:t>
            </a:r>
            <a:endParaRPr lang="en-US" sz="2800"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Findings</a:t>
            </a:r>
            <a:endParaRPr lang="en-US" dirty="0"/>
          </a:p>
        </p:txBody>
      </p:sp>
      <p:sp>
        <p:nvSpPr>
          <p:cNvPr id="5" name="Slide Number Placeholder 4"/>
          <p:cNvSpPr>
            <a:spLocks noGrp="1"/>
          </p:cNvSpPr>
          <p:nvPr>
            <p:ph type="sldNum" sz="quarter" idx="12"/>
          </p:nvPr>
        </p:nvSpPr>
        <p:spPr/>
        <p:txBody>
          <a:bodyPr/>
          <a:lstStyle/>
          <a:p>
            <a:fld id="{1DAE2B33-0E29-4739-8433-4E8F3D9CF9EA}" type="slidenum">
              <a:rPr lang="en-US" smtClean="0"/>
              <a:pPr/>
              <a:t>12</a:t>
            </a:fld>
            <a:endParaRPr lang="en-US" dirty="0"/>
          </a:p>
        </p:txBody>
      </p:sp>
    </p:spTree>
    <p:extLst>
      <p:ext uri="{BB962C8B-B14F-4D97-AF65-F5344CB8AC3E}">
        <p14:creationId xmlns="" xmlns:p14="http://schemas.microsoft.com/office/powerpoint/2010/main" val="144327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cstate="print"/>
          <a:srcRect/>
          <a:stretch>
            <a:fillRect/>
          </a:stretch>
        </p:blipFill>
        <p:spPr bwMode="auto">
          <a:xfrm>
            <a:off x="73572" y="110358"/>
            <a:ext cx="8384628" cy="6700345"/>
          </a:xfrm>
          <a:prstGeom prst="rect">
            <a:avLst/>
          </a:prstGeom>
          <a:noFill/>
        </p:spPr>
      </p:pic>
      <p:sp>
        <p:nvSpPr>
          <p:cNvPr id="5" name="Slide Number Placeholder 4"/>
          <p:cNvSpPr>
            <a:spLocks noGrp="1"/>
          </p:cNvSpPr>
          <p:nvPr>
            <p:ph type="sldNum" sz="quarter" idx="12"/>
          </p:nvPr>
        </p:nvSpPr>
        <p:spPr/>
        <p:txBody>
          <a:bodyPr/>
          <a:lstStyle/>
          <a:p>
            <a:fld id="{A3FB7DD5-F34D-A647-A60C-FEB17F48D16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r>
              <a:rPr lang="en-US" sz="2200" dirty="0" smtClean="0"/>
              <a:t>Have </a:t>
            </a:r>
            <a:r>
              <a:rPr lang="en-US" sz="2200" dirty="0" smtClean="0"/>
              <a:t>begun to share information with the </a:t>
            </a:r>
            <a:r>
              <a:rPr lang="en-US" sz="2200" dirty="0" smtClean="0"/>
              <a:t>field</a:t>
            </a:r>
          </a:p>
          <a:p>
            <a:r>
              <a:rPr lang="en-US" sz="2200" dirty="0" smtClean="0"/>
              <a:t>Custom </a:t>
            </a:r>
            <a:r>
              <a:rPr lang="en-US" sz="2200" dirty="0" smtClean="0"/>
              <a:t>Reporting tools are still under development using methods developed during the </a:t>
            </a:r>
            <a:r>
              <a:rPr lang="en-US" sz="2200" dirty="0" smtClean="0"/>
              <a:t>ELC</a:t>
            </a:r>
          </a:p>
          <a:p>
            <a:r>
              <a:rPr lang="en-US" sz="2200" dirty="0" smtClean="0"/>
              <a:t>Determining </a:t>
            </a:r>
            <a:r>
              <a:rPr lang="en-US" sz="2200" dirty="0" smtClean="0"/>
              <a:t>next questions and how information and new analysis tools can fit into larger research </a:t>
            </a:r>
            <a:r>
              <a:rPr lang="en-US" sz="2200" dirty="0" smtClean="0"/>
              <a:t>agenda</a:t>
            </a:r>
          </a:p>
          <a:p>
            <a:pPr lvl="1"/>
            <a:r>
              <a:rPr lang="en-US" sz="2200" dirty="0" smtClean="0"/>
              <a:t>Conduct analysis based on program quartile ranking</a:t>
            </a:r>
            <a:endParaRPr lang="en-US" sz="2200" dirty="0" smtClean="0"/>
          </a:p>
          <a:p>
            <a:r>
              <a:rPr lang="en-US" sz="2200" dirty="0" smtClean="0"/>
              <a:t>Plans </a:t>
            </a:r>
            <a:r>
              <a:rPr lang="en-US" sz="2200" dirty="0" smtClean="0"/>
              <a:t>to have GED and Post-Secondary information fed directly into system </a:t>
            </a:r>
            <a:r>
              <a:rPr lang="en-US" sz="2200" dirty="0" smtClean="0"/>
              <a:t>versus </a:t>
            </a:r>
            <a:r>
              <a:rPr lang="en-US" sz="2200" dirty="0" smtClean="0"/>
              <a:t>data matching through </a:t>
            </a:r>
            <a:r>
              <a:rPr lang="en-US" sz="2200" dirty="0" smtClean="0"/>
              <a:t>extracts</a:t>
            </a:r>
          </a:p>
          <a:p>
            <a:pPr marL="365760" lvl="1" indent="-256032">
              <a:spcBef>
                <a:spcPts val="400"/>
              </a:spcBef>
              <a:buSzPct val="68000"/>
              <a:buFont typeface="Wingdings 3"/>
              <a:buChar char=""/>
            </a:pPr>
            <a:r>
              <a:rPr lang="en-US" sz="2200" dirty="0" smtClean="0"/>
              <a:t>Our team </a:t>
            </a:r>
            <a:r>
              <a:rPr lang="en-US" sz="2200" dirty="0" smtClean="0"/>
              <a:t>will </a:t>
            </a:r>
            <a:r>
              <a:rPr lang="en-US" sz="2200" dirty="0" smtClean="0"/>
              <a:t>present our final results to the </a:t>
            </a:r>
            <a:r>
              <a:rPr lang="en-US" sz="2200" dirty="0" smtClean="0"/>
              <a:t>adult education field </a:t>
            </a:r>
            <a:r>
              <a:rPr lang="en-US" sz="2200" dirty="0" smtClean="0"/>
              <a:t>on </a:t>
            </a:r>
            <a:r>
              <a:rPr lang="en-US" sz="2200" dirty="0" smtClean="0"/>
              <a:t>April 2013 through a presentation at the Illinois statewide Administrator’s Meeting</a:t>
            </a:r>
            <a:endParaRPr lang="en-US" sz="2200" dirty="0" smtClean="0"/>
          </a:p>
          <a:p>
            <a:endParaRPr lang="en-US" sz="2800" dirty="0" smtClean="0"/>
          </a:p>
          <a:p>
            <a:endParaRPr lang="en-US" sz="2800" dirty="0" smtClean="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Next Steps</a:t>
            </a:r>
            <a:endParaRPr lang="en-US" dirty="0"/>
          </a:p>
        </p:txBody>
      </p:sp>
      <p:sp>
        <p:nvSpPr>
          <p:cNvPr id="5" name="Slide Number Placeholder 4"/>
          <p:cNvSpPr>
            <a:spLocks noGrp="1"/>
          </p:cNvSpPr>
          <p:nvPr>
            <p:ph type="sldNum" sz="quarter" idx="12"/>
          </p:nvPr>
        </p:nvSpPr>
        <p:spPr/>
        <p:txBody>
          <a:bodyPr/>
          <a:lstStyle/>
          <a:p>
            <a:fld id="{1DAE2B33-0E29-4739-8433-4E8F3D9CF9EA}"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85000" lnSpcReduction="20000"/>
          </a:bodyPr>
          <a:lstStyle/>
          <a:p>
            <a:pPr>
              <a:buNone/>
            </a:pPr>
            <a:r>
              <a:rPr lang="en-US" sz="2800" dirty="0" smtClean="0"/>
              <a:t>Peggy Heinrich</a:t>
            </a:r>
          </a:p>
          <a:p>
            <a:pPr>
              <a:buNone/>
            </a:pPr>
            <a:r>
              <a:rPr lang="en-US" sz="2800" dirty="0" smtClean="0"/>
              <a:t>Dean of Adult Education</a:t>
            </a:r>
          </a:p>
          <a:p>
            <a:pPr>
              <a:buNone/>
            </a:pPr>
            <a:r>
              <a:rPr lang="en-US" sz="2800" dirty="0" smtClean="0"/>
              <a:t>Elgin Community College</a:t>
            </a:r>
          </a:p>
          <a:p>
            <a:pPr>
              <a:buNone/>
            </a:pPr>
            <a:r>
              <a:rPr lang="en-US" sz="2800" dirty="0" smtClean="0"/>
              <a:t>Phone: (847</a:t>
            </a:r>
            <a:r>
              <a:rPr lang="en-US" sz="2800" dirty="0" smtClean="0"/>
              <a:t>) </a:t>
            </a:r>
            <a:r>
              <a:rPr lang="en-US" sz="2800" dirty="0" smtClean="0"/>
              <a:t>214-6911</a:t>
            </a:r>
          </a:p>
          <a:p>
            <a:pPr>
              <a:buNone/>
            </a:pPr>
            <a:r>
              <a:rPr lang="en-US" sz="2800" dirty="0" smtClean="0"/>
              <a:t>pheinrich@elgin.edu</a:t>
            </a:r>
            <a:endParaRPr lang="en-US" sz="2800" dirty="0" smtClean="0"/>
          </a:p>
          <a:p>
            <a:pPr marL="365760" lvl="1" indent="-256032">
              <a:spcBef>
                <a:spcPts val="400"/>
              </a:spcBef>
              <a:buSzPct val="68000"/>
              <a:buFont typeface="Wingdings 3"/>
              <a:buChar char=""/>
            </a:pPr>
            <a:endParaRPr lang="en-US" sz="2800" dirty="0" smtClean="0"/>
          </a:p>
          <a:p>
            <a:pPr marL="365760" lvl="1" indent="-256032">
              <a:spcBef>
                <a:spcPts val="400"/>
              </a:spcBef>
              <a:buSzPct val="68000"/>
              <a:buNone/>
            </a:pPr>
            <a:endParaRPr lang="en-US" sz="2800" dirty="0" smtClean="0"/>
          </a:p>
          <a:p>
            <a:pPr>
              <a:buNone/>
            </a:pPr>
            <a:r>
              <a:rPr lang="en-US" sz="2800" dirty="0" smtClean="0"/>
              <a:t>Jay Brooks</a:t>
            </a:r>
            <a:endParaRPr lang="en-US" sz="3600" dirty="0" smtClean="0"/>
          </a:p>
          <a:p>
            <a:pPr>
              <a:buNone/>
            </a:pPr>
            <a:r>
              <a:rPr lang="en-US" sz="2800" dirty="0" smtClean="0"/>
              <a:t>Associate Director for Adult Education and Family Literacy Program and Data System Support</a:t>
            </a:r>
            <a:endParaRPr lang="en-US" sz="3600" dirty="0" smtClean="0"/>
          </a:p>
          <a:p>
            <a:pPr>
              <a:buNone/>
            </a:pPr>
            <a:r>
              <a:rPr lang="en-US" sz="2800" dirty="0" smtClean="0"/>
              <a:t>Illinois Community College Board - SICCM Office</a:t>
            </a:r>
            <a:endParaRPr lang="en-US" sz="3600" dirty="0" smtClean="0"/>
          </a:p>
          <a:p>
            <a:pPr>
              <a:buNone/>
            </a:pPr>
            <a:r>
              <a:rPr lang="en-US" sz="2800" dirty="0" smtClean="0"/>
              <a:t>Phone</a:t>
            </a:r>
            <a:r>
              <a:rPr lang="en-US" sz="2800" dirty="0" smtClean="0"/>
              <a:t>: 618.942.7460</a:t>
            </a:r>
            <a:endParaRPr lang="en-US" sz="3600" dirty="0" smtClean="0"/>
          </a:p>
          <a:p>
            <a:pPr marL="365760" lvl="1" indent="-256032">
              <a:spcBef>
                <a:spcPts val="400"/>
              </a:spcBef>
              <a:buSzPct val="68000"/>
              <a:buNone/>
            </a:pPr>
            <a:r>
              <a:rPr lang="en-US" sz="2800" dirty="0" smtClean="0"/>
              <a:t>jay.brooks@illinois.gov</a:t>
            </a:r>
            <a:endParaRPr lang="en-US" sz="2800" dirty="0" smtClean="0"/>
          </a:p>
          <a:p>
            <a:pPr marL="365760" lvl="1" indent="-256032">
              <a:spcBef>
                <a:spcPts val="400"/>
              </a:spcBef>
              <a:buSzPct val="68000"/>
              <a:buNone/>
            </a:pPr>
            <a:endParaRPr lang="en-US" sz="2800" dirty="0" smtClean="0">
              <a:solidFill>
                <a:srgbClr val="FF0000"/>
              </a:solidFill>
            </a:endParaRPr>
          </a:p>
        </p:txBody>
      </p:sp>
      <p:sp>
        <p:nvSpPr>
          <p:cNvPr id="3" name="Title 2"/>
          <p:cNvSpPr>
            <a:spLocks noGrp="1"/>
          </p:cNvSpPr>
          <p:nvPr>
            <p:ph type="title"/>
          </p:nvPr>
        </p:nvSpPr>
        <p:spPr/>
        <p:txBody>
          <a:bodyPr/>
          <a:lstStyle/>
          <a:p>
            <a:r>
              <a:rPr lang="en-US" dirty="0" smtClean="0"/>
              <a:t>Contact Information</a:t>
            </a:r>
            <a:endParaRPr lang="en-US" dirty="0"/>
          </a:p>
        </p:txBody>
      </p:sp>
      <p:sp>
        <p:nvSpPr>
          <p:cNvPr id="5" name="Slide Number Placeholder 4"/>
          <p:cNvSpPr>
            <a:spLocks noGrp="1"/>
          </p:cNvSpPr>
          <p:nvPr>
            <p:ph type="sldNum" sz="quarter" idx="12"/>
          </p:nvPr>
        </p:nvSpPr>
        <p:spPr/>
        <p:txBody>
          <a:bodyPr/>
          <a:lstStyle/>
          <a:p>
            <a:fld id="{1DAE2B33-0E29-4739-8433-4E8F3D9CF9EA}" type="slidenum">
              <a:rPr lang="en-US" smtClean="0"/>
              <a:pPr/>
              <a:t>15</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lnSpcReduction="10000"/>
          </a:bodyPr>
          <a:lstStyle/>
          <a:p>
            <a:r>
              <a:rPr lang="en-US" sz="2800" u="sng" dirty="0" smtClean="0"/>
              <a:t>Our original research question(s) began as:</a:t>
            </a:r>
          </a:p>
          <a:p>
            <a:pPr marL="879666" lvl="1" indent="-514350" fontAlgn="auto">
              <a:spcAft>
                <a:spcPts val="0"/>
              </a:spcAft>
              <a:defRPr/>
            </a:pPr>
            <a:r>
              <a:rPr lang="en-US" sz="3200" dirty="0" smtClean="0"/>
              <a:t>For </a:t>
            </a:r>
            <a:r>
              <a:rPr lang="en-US" sz="3200" dirty="0" smtClean="0"/>
              <a:t>students meeting the criteria for NRS inclusion who were pre and post-tested, what appears, in terms of frequency and intensity of instruction, to be the tipping point for the most significant percentage of student to make EFL gains? What are the implications for program design?”</a:t>
            </a:r>
          </a:p>
          <a:p>
            <a:pPr marL="624078" indent="-514350">
              <a:buNone/>
            </a:pPr>
            <a:endParaRPr lang="en-US" sz="2800" dirty="0" smtClean="0"/>
          </a:p>
          <a:p>
            <a:pPr marL="624078" indent="-514350">
              <a:buFont typeface="+mj-lt"/>
              <a:buAutoNum type="arabicPeriod"/>
            </a:pPr>
            <a:endParaRPr lang="en-US" sz="2800" dirty="0" smtClean="0"/>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t>Research Question(s)</a:t>
            </a:r>
            <a:endParaRPr lang="en-US" dirty="0"/>
          </a:p>
        </p:txBody>
      </p:sp>
      <p:sp>
        <p:nvSpPr>
          <p:cNvPr id="5" name="Slide Number Placeholder 4"/>
          <p:cNvSpPr>
            <a:spLocks noGrp="1"/>
          </p:cNvSpPr>
          <p:nvPr>
            <p:ph type="sldNum" sz="quarter" idx="12"/>
          </p:nvPr>
        </p:nvSpPr>
        <p:spPr/>
        <p:txBody>
          <a:bodyPr/>
          <a:lstStyle/>
          <a:p>
            <a:fld id="{1DAE2B33-0E29-4739-8433-4E8F3D9CF9EA}"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lnSpcReduction="10000"/>
          </a:bodyPr>
          <a:lstStyle/>
          <a:p>
            <a:r>
              <a:rPr lang="en-US" sz="2800" dirty="0" smtClean="0"/>
              <a:t>To determine attendance patters for level gainers and implications for program design</a:t>
            </a:r>
          </a:p>
          <a:p>
            <a:endParaRPr lang="en-US" sz="2800" dirty="0" smtClean="0"/>
          </a:p>
          <a:p>
            <a:r>
              <a:rPr lang="en-US" sz="2800" dirty="0" smtClean="0"/>
              <a:t>To better understand the t</a:t>
            </a:r>
            <a:r>
              <a:rPr lang="en-US" sz="2800" dirty="0" smtClean="0"/>
              <a:t>hreshold where level gains are most likely to occur</a:t>
            </a:r>
          </a:p>
          <a:p>
            <a:pPr>
              <a:buNone/>
            </a:pPr>
            <a:endParaRPr lang="en-US" sz="2800" dirty="0" smtClean="0"/>
          </a:p>
          <a:p>
            <a:r>
              <a:rPr lang="en-US" sz="2800" dirty="0" smtClean="0"/>
              <a:t>To </a:t>
            </a:r>
            <a:r>
              <a:rPr lang="en-US" sz="2800" dirty="0" smtClean="0"/>
              <a:t>better understand the number of days and </a:t>
            </a:r>
            <a:r>
              <a:rPr lang="en-US" sz="2800" dirty="0" smtClean="0"/>
              <a:t>hours of attendance for students gaining levels in comparison to those who do not.</a:t>
            </a:r>
            <a:endParaRPr lang="en-US" sz="2800" dirty="0" smtClean="0"/>
          </a:p>
          <a:p>
            <a:pPr marL="624078" indent="-514350">
              <a:buNone/>
            </a:pPr>
            <a:endParaRPr lang="en-US" sz="2800" dirty="0" smtClean="0"/>
          </a:p>
          <a:p>
            <a:pPr marL="624078" indent="-514350">
              <a:buFont typeface="+mj-lt"/>
              <a:buAutoNum type="arabicPeriod"/>
            </a:pPr>
            <a:endParaRPr lang="en-US" sz="2800" dirty="0" smtClean="0"/>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t>Reason for this Research Question</a:t>
            </a:r>
            <a:endParaRPr lang="en-US" dirty="0"/>
          </a:p>
        </p:txBody>
      </p:sp>
      <p:sp>
        <p:nvSpPr>
          <p:cNvPr id="5" name="Slide Number Placeholder 4"/>
          <p:cNvSpPr>
            <a:spLocks noGrp="1"/>
          </p:cNvSpPr>
          <p:nvPr>
            <p:ph type="sldNum" sz="quarter" idx="12"/>
          </p:nvPr>
        </p:nvSpPr>
        <p:spPr/>
        <p:txBody>
          <a:bodyPr/>
          <a:lstStyle/>
          <a:p>
            <a:fld id="{1DAE2B33-0E29-4739-8433-4E8F3D9CF9EA}"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lnSpcReduction="20000"/>
          </a:bodyPr>
          <a:lstStyle/>
          <a:p>
            <a:r>
              <a:rPr lang="en-US" dirty="0" smtClean="0"/>
              <a:t>Data </a:t>
            </a:r>
            <a:r>
              <a:rPr lang="en-US" dirty="0" smtClean="0"/>
              <a:t>includes all students meeting the criteria for NRS inclusion in the state and their outcomes</a:t>
            </a:r>
          </a:p>
          <a:p>
            <a:pPr lvl="2"/>
            <a:r>
              <a:rPr lang="en-US" dirty="0" smtClean="0"/>
              <a:t>Total population = </a:t>
            </a:r>
            <a:r>
              <a:rPr lang="en-US" dirty="0" smtClean="0"/>
              <a:t>91,697</a:t>
            </a:r>
          </a:p>
          <a:p>
            <a:pPr lvl="2"/>
            <a:r>
              <a:rPr lang="en-US" dirty="0" smtClean="0"/>
              <a:t>Attendance Hour filter applied to include only post-testing conducted within test publisher’s guidelines</a:t>
            </a:r>
          </a:p>
          <a:p>
            <a:pPr lvl="2"/>
            <a:r>
              <a:rPr lang="en-US" dirty="0" smtClean="0"/>
              <a:t>Total # of providers = 97 (includes all </a:t>
            </a:r>
            <a:r>
              <a:rPr lang="en-US" dirty="0" smtClean="0"/>
              <a:t>provider </a:t>
            </a:r>
            <a:r>
              <a:rPr lang="en-US" dirty="0" smtClean="0"/>
              <a:t>types)</a:t>
            </a:r>
          </a:p>
          <a:p>
            <a:r>
              <a:rPr lang="en-US" sz="2800" dirty="0" smtClean="0"/>
              <a:t>Days of attendance – Total </a:t>
            </a:r>
            <a:r>
              <a:rPr lang="en-US" sz="2800" dirty="0" smtClean="0"/>
              <a:t># of days </a:t>
            </a:r>
            <a:r>
              <a:rPr lang="en-US" sz="2800" dirty="0" smtClean="0"/>
              <a:t>student </a:t>
            </a:r>
            <a:r>
              <a:rPr lang="en-US" sz="2800" dirty="0" smtClean="0"/>
              <a:t>physically present in class</a:t>
            </a:r>
            <a:endParaRPr lang="en-US" sz="2800" dirty="0" smtClean="0"/>
          </a:p>
          <a:p>
            <a:r>
              <a:rPr lang="en-US" sz="2800" dirty="0" smtClean="0"/>
              <a:t>Hours of attendance – Total </a:t>
            </a:r>
            <a:r>
              <a:rPr lang="en-US" sz="2800" dirty="0" smtClean="0"/>
              <a:t># of hours </a:t>
            </a:r>
            <a:r>
              <a:rPr lang="en-US" sz="2800" dirty="0" smtClean="0"/>
              <a:t>student </a:t>
            </a:r>
            <a:r>
              <a:rPr lang="en-US" sz="2800" dirty="0" smtClean="0"/>
              <a:t>physically present in class</a:t>
            </a:r>
            <a:endParaRPr lang="en-US" sz="2800" dirty="0" smtClean="0"/>
          </a:p>
          <a:p>
            <a:r>
              <a:rPr lang="en-US" sz="2800" dirty="0" smtClean="0"/>
              <a:t>Hours between pre and post </a:t>
            </a:r>
            <a:r>
              <a:rPr lang="en-US" sz="2800" dirty="0" smtClean="0"/>
              <a:t>– </a:t>
            </a:r>
            <a:r>
              <a:rPr lang="en-US" sz="2800" dirty="0" smtClean="0"/>
              <a:t>T</a:t>
            </a:r>
            <a:r>
              <a:rPr lang="en-US" sz="2800" dirty="0" smtClean="0"/>
              <a:t>otal # of </a:t>
            </a:r>
            <a:r>
              <a:rPr lang="en-US" sz="2800" dirty="0" smtClean="0"/>
              <a:t>attendance hours earned between the date of the pre-test and the date of the </a:t>
            </a:r>
            <a:r>
              <a:rPr lang="en-US" sz="2800" dirty="0" smtClean="0"/>
              <a:t>post-test based</a:t>
            </a:r>
            <a:endParaRPr lang="en-US" sz="2800" dirty="0" smtClean="0"/>
          </a:p>
          <a:p>
            <a:pPr lvl="1"/>
            <a:endParaRPr lang="en-US" dirty="0" smtClean="0"/>
          </a:p>
          <a:p>
            <a:pPr lvl="1"/>
            <a:endParaRPr lang="en-US" dirty="0" smtClean="0"/>
          </a:p>
        </p:txBody>
      </p:sp>
      <p:sp>
        <p:nvSpPr>
          <p:cNvPr id="3" name="Title 2"/>
          <p:cNvSpPr>
            <a:spLocks noGrp="1"/>
          </p:cNvSpPr>
          <p:nvPr>
            <p:ph type="title"/>
          </p:nvPr>
        </p:nvSpPr>
        <p:spPr>
          <a:xfrm>
            <a:off x="457200" y="274638"/>
            <a:ext cx="8229600" cy="715962"/>
          </a:xfrm>
        </p:spPr>
        <p:txBody>
          <a:bodyPr>
            <a:normAutofit/>
          </a:bodyPr>
          <a:lstStyle/>
          <a:p>
            <a:r>
              <a:rPr lang="en-US" sz="3200" dirty="0" smtClean="0"/>
              <a:t>Where We’re </a:t>
            </a:r>
            <a:r>
              <a:rPr lang="en-US" sz="3200" dirty="0" smtClean="0"/>
              <a:t>At and Variables Examined</a:t>
            </a:r>
            <a:endParaRPr lang="en-US" sz="3200" dirty="0"/>
          </a:p>
        </p:txBody>
      </p:sp>
      <p:sp>
        <p:nvSpPr>
          <p:cNvPr id="5" name="Slide Number Placeholder 4"/>
          <p:cNvSpPr>
            <a:spLocks noGrp="1"/>
          </p:cNvSpPr>
          <p:nvPr>
            <p:ph type="sldNum" sz="quarter" idx="12"/>
          </p:nvPr>
        </p:nvSpPr>
        <p:spPr/>
        <p:txBody>
          <a:bodyPr/>
          <a:lstStyle/>
          <a:p>
            <a:fld id="{1DAE2B33-0E29-4739-8433-4E8F3D9CF9EA}"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B7DD5-F34D-A647-A60C-FEB17F48D169}" type="slidenum">
              <a:rPr lang="en-US" smtClean="0"/>
              <a:pPr/>
              <a:t>5</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228600" y="271463"/>
            <a:ext cx="8686800" cy="6315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FB7DD5-F34D-A647-A60C-FEB17F48D169}" type="slidenum">
              <a:rPr lang="en-US" smtClean="0"/>
              <a:pPr/>
              <a:t>6</a:t>
            </a:fld>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228600" y="271463"/>
            <a:ext cx="8686800" cy="63579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2" cstate="print"/>
          <a:srcRect/>
          <a:stretch>
            <a:fillRect/>
          </a:stretch>
        </p:blipFill>
        <p:spPr bwMode="auto">
          <a:xfrm>
            <a:off x="45326" y="128095"/>
            <a:ext cx="8657804" cy="672990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3FB7DD5-F34D-A647-A60C-FEB17F48D16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cstate="print"/>
          <a:srcRect/>
          <a:stretch>
            <a:fillRect/>
          </a:stretch>
        </p:blipFill>
        <p:spPr bwMode="auto">
          <a:xfrm>
            <a:off x="30216" y="44997"/>
            <a:ext cx="8981321" cy="6702644"/>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3FB7DD5-F34D-A647-A60C-FEB17F48D16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29560" y="184588"/>
            <a:ext cx="8147488" cy="659984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3FB7DD5-F34D-A647-A60C-FEB17F48D16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1315</TotalTime>
  <Words>504</Words>
  <Application>Microsoft Office PowerPoint</Application>
  <PresentationFormat>On-screen Show (4:3)</PresentationFormat>
  <Paragraphs>71</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Final Presentation for the Evaluation Learning Community Project for  Illinois:  Attendance Frequency and Intensity of Adult Education Students in Illinois</vt:lpstr>
      <vt:lpstr>Research Question(s)</vt:lpstr>
      <vt:lpstr>Reason for this Research Question</vt:lpstr>
      <vt:lpstr>Where We’re At and Variables Examined</vt:lpstr>
      <vt:lpstr>Slide 5</vt:lpstr>
      <vt:lpstr>Slide 6</vt:lpstr>
      <vt:lpstr>Slide 7</vt:lpstr>
      <vt:lpstr>Slide 8</vt:lpstr>
      <vt:lpstr>Slide 9</vt:lpstr>
      <vt:lpstr>Slide 10</vt:lpstr>
      <vt:lpstr>Slide 11</vt:lpstr>
      <vt:lpstr>Findings</vt:lpstr>
      <vt:lpstr>Slide 13</vt:lpstr>
      <vt:lpstr>Next Steps</vt:lpstr>
      <vt:lpstr>Contact Information</vt:lpstr>
    </vt:vector>
  </TitlesOfParts>
  <Company>American Institutes for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Education In STATE</dc:title>
  <dc:creator>Natalia Pane</dc:creator>
  <cp:lastModifiedBy>JBrooks</cp:lastModifiedBy>
  <cp:revision>85</cp:revision>
  <dcterms:created xsi:type="dcterms:W3CDTF">2010-09-15T16:39:02Z</dcterms:created>
  <dcterms:modified xsi:type="dcterms:W3CDTF">2013-01-15T16:51:23Z</dcterms:modified>
</cp:coreProperties>
</file>