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80" r:id="rId2"/>
    <p:sldId id="683" r:id="rId3"/>
    <p:sldId id="682" r:id="rId4"/>
    <p:sldId id="681" r:id="rId5"/>
    <p:sldId id="383" r:id="rId6"/>
    <p:sldId id="675" r:id="rId7"/>
    <p:sldId id="676" r:id="rId8"/>
    <p:sldId id="684" r:id="rId9"/>
    <p:sldId id="678" r:id="rId10"/>
    <p:sldId id="679" r:id="rId11"/>
    <p:sldId id="514" r:id="rId12"/>
    <p:sldId id="581" r:id="rId13"/>
    <p:sldId id="478" r:id="rId14"/>
    <p:sldId id="479" r:id="rId15"/>
    <p:sldId id="559" r:id="rId16"/>
    <p:sldId id="515" r:id="rId17"/>
    <p:sldId id="481" r:id="rId18"/>
    <p:sldId id="561" r:id="rId19"/>
    <p:sldId id="482" r:id="rId20"/>
    <p:sldId id="638" r:id="rId21"/>
    <p:sldId id="483" r:id="rId22"/>
    <p:sldId id="586" r:id="rId23"/>
    <p:sldId id="484" r:id="rId24"/>
    <p:sldId id="587" r:id="rId25"/>
    <p:sldId id="485" r:id="rId26"/>
    <p:sldId id="486" r:id="rId27"/>
    <p:sldId id="487" r:id="rId28"/>
    <p:sldId id="488" r:id="rId29"/>
    <p:sldId id="489" r:id="rId30"/>
    <p:sldId id="593" r:id="rId31"/>
    <p:sldId id="589" r:id="rId32"/>
    <p:sldId id="594" r:id="rId33"/>
    <p:sldId id="595" r:id="rId34"/>
    <p:sldId id="596" r:id="rId35"/>
    <p:sldId id="521" r:id="rId36"/>
    <p:sldId id="520" r:id="rId37"/>
    <p:sldId id="582" r:id="rId38"/>
    <p:sldId id="393" r:id="rId39"/>
    <p:sldId id="491" r:id="rId40"/>
    <p:sldId id="394" r:id="rId41"/>
    <p:sldId id="397" r:id="rId42"/>
    <p:sldId id="398" r:id="rId43"/>
    <p:sldId id="399" r:id="rId44"/>
    <p:sldId id="400" r:id="rId45"/>
    <p:sldId id="401" r:id="rId46"/>
    <p:sldId id="402" r:id="rId47"/>
    <p:sldId id="405" r:id="rId48"/>
  </p:sldIdLst>
  <p:sldSz cx="12192000" cy="6858000"/>
  <p:notesSz cx="7023100" cy="93091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ffy, Amanda" initials="DA" lastIdx="481" clrIdx="0"/>
  <p:cmAuthor id="2" name="Perry, Michelle" initials="PM" lastIdx="76" clrIdx="1">
    <p:extLst/>
  </p:cmAuthor>
  <p:cmAuthor id="3" name="Shaewitz, Dahlia" initials="SD" lastIdx="145" clrIdx="2">
    <p:extLst/>
  </p:cmAuthor>
  <p:cmAuthor id="4" name="Condelli, Larry" initials="CL" lastIdx="63" clrIdx="3">
    <p:extLst/>
  </p:cmAuthor>
  <p:cmAuthor id="5" name="Wallace, Sharon " initials="WS" lastIdx="1" clrIdx="4">
    <p:extLst>
      <p:ext uri="{19B8F6BF-5375-455C-9EA6-DF929625EA0E}">
        <p15:presenceInfo xmlns:p15="http://schemas.microsoft.com/office/powerpoint/2012/main" userId="S-1-5-21-1472932569-214068005-926709054-18150" providerId="AD"/>
      </p:ext>
    </p:extLst>
  </p:cmAuthor>
  <p:cmAuthor id="6" name="Keenan, Cheryl" initials="KC" lastIdx="4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5EF"/>
    <a:srgbClr val="1F4E79"/>
    <a:srgbClr val="105766"/>
    <a:srgbClr val="FFFFFF"/>
    <a:srgbClr val="F3A276"/>
    <a:srgbClr val="EB641B"/>
    <a:srgbClr val="843C0C"/>
    <a:srgbClr val="C55A11"/>
    <a:srgbClr val="4A4A4A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435" autoAdjust="0"/>
  </p:normalViewPr>
  <p:slideViewPr>
    <p:cSldViewPr snapToGrid="0">
      <p:cViewPr varScale="1">
        <p:scale>
          <a:sx n="64" d="100"/>
          <a:sy n="64" d="100"/>
        </p:scale>
        <p:origin x="1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B41FB-7805-44FD-A676-1FEA8F0A9E95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3E861-E36A-4C5A-B963-EA42493DDB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2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2F1D57-5875-4427-B598-C6585244EDD8}" type="datetimeFigureOut">
              <a:rPr lang="en-US" smtClean="0"/>
              <a:t>11/18/2016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870C8C3-50BB-48BB-8048-73EC538A6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60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8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94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68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5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20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2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3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6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46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7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04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25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3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1B4C4-526A-4AC5-8072-5726EB8DC84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77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06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8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56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ECD6-B324-4B2B-815B-161FCBAFB1F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0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1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3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Evaluation Learning Community Training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7-8, 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39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55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Evaluation Learning Community Training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7-8, 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1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ECD6-B324-4B2B-815B-161FCBAFB1F8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7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ECD6-B324-4B2B-815B-161FCBAFB1F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2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ECD6-B324-4B2B-815B-161FCBAFB1F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9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09" indent="-233309">
              <a:buAutoNum type="arabicParenR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Evaluation Learning Community Training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December 7-8,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3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Evaluation Learning Community Training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December 7-8, 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94AB-D82A-4504-905D-B6D97E660C3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66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0C8C3-50BB-48BB-8048-73EC538A660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97672"/>
            <a:ext cx="12197020" cy="1867417"/>
            <a:chOff x="-3765" y="4880373"/>
            <a:chExt cx="9147765" cy="198471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994869"/>
              <a:ext cx="7456487" cy="3568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:\share\National Reporting System\Logo-NRS\Blue NRS 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5562600"/>
            <a:ext cx="1763776" cy="91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92A4EC9-B9AB-4187-8E94-080899230DE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4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9761"/>
          </a:xfr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1057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97672"/>
            <a:ext cx="12197020" cy="1867417"/>
            <a:chOff x="-3765" y="4880373"/>
            <a:chExt cx="9147765" cy="198471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994869"/>
              <a:ext cx="7456487" cy="35684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:\share\National Reporting System\Logo-NRS\Blue NRS 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5562600"/>
            <a:ext cx="1763776" cy="91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92A4EC9-B9AB-4187-8E94-080899230DE0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9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551714"/>
            <a:ext cx="6139543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9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7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515112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15112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6576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657600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5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8" y="5943600"/>
            <a:ext cx="5430303" cy="9224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solidFill>
            <a:schemeClr val="bg2">
              <a:lumMod val="50000"/>
            </a:schemeClr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b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600" y="6324601"/>
            <a:ext cx="1219200" cy="37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algn="r"/>
            <a:fld id="{FF955382-4ADC-4D3F-BA4A-D0F77C17982D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‹#›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72" r:id="rId2"/>
    <p:sldLayoutId id="2147483768" r:id="rId3"/>
    <p:sldLayoutId id="2147483771" r:id="rId4"/>
    <p:sldLayoutId id="2147483662" r:id="rId5"/>
    <p:sldLayoutId id="2147483769" r:id="rId6"/>
    <p:sldLayoutId id="2147483664" r:id="rId7"/>
    <p:sldLayoutId id="2147483665" r:id="rId8"/>
    <p:sldLayoutId id="214748366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 baseline="0">
          <a:solidFill>
            <a:srgbClr val="105766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4">
            <a:lumMod val="75000"/>
          </a:schemeClr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4">
            <a:lumMod val="75000"/>
          </a:schemeClr>
        </a:buClr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4">
            <a:lumMod val="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4">
            <a:lumMod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4">
            <a:lumMod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LEAP Into WIOA, Part II: NRS Measures and Reporting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NRS Regional Training</a:t>
            </a:r>
          </a:p>
          <a:p>
            <a:r>
              <a:rPr lang="en-US" dirty="0" smtClean="0"/>
              <a:t>October 28, </a:t>
            </a:r>
            <a:r>
              <a:rPr lang="en-US" dirty="0"/>
              <a:t>2016</a:t>
            </a:r>
          </a:p>
          <a:p>
            <a:r>
              <a:rPr lang="en-US" dirty="0"/>
              <a:t>Day 3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</p:spPr>
        <p:txBody>
          <a:bodyPr/>
          <a:lstStyle/>
          <a:p>
            <a:pPr algn="r"/>
            <a:fld id="{CC50292E-328F-4DF3-9059-5EE4617165C7}" type="slidenum">
              <a:rPr lang="en-US" sz="1000">
                <a:solidFill>
                  <a:schemeClr val="bg1"/>
                </a:solidFill>
              </a:rPr>
              <a:pPr algn="r"/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Narrative Report Completion and What’s New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898542"/>
            <a:ext cx="10972800" cy="4043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Updated </a:t>
            </a:r>
            <a:r>
              <a:rPr lang="en-US" sz="3200" dirty="0"/>
              <a:t>to include 6 topics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State </a:t>
            </a:r>
            <a:r>
              <a:rPr lang="en-US" sz="2800" dirty="0"/>
              <a:t>Leadership Funds </a:t>
            </a:r>
            <a:r>
              <a:rPr lang="en-US" sz="2800" dirty="0" smtClean="0"/>
              <a:t>(Sec</a:t>
            </a:r>
            <a:r>
              <a:rPr lang="en-US" sz="2800" dirty="0"/>
              <a:t>. 223)</a:t>
            </a:r>
          </a:p>
          <a:p>
            <a:pPr lvl="1"/>
            <a:r>
              <a:rPr lang="en-US" sz="2800" dirty="0" smtClean="0"/>
              <a:t>Performance </a:t>
            </a:r>
            <a:r>
              <a:rPr lang="en-US" sz="2800" dirty="0"/>
              <a:t>Data Analysis</a:t>
            </a:r>
          </a:p>
          <a:p>
            <a:pPr lvl="1"/>
            <a:r>
              <a:rPr lang="en-US" sz="2800" dirty="0"/>
              <a:t>Integration with One-stop Partners</a:t>
            </a:r>
          </a:p>
          <a:p>
            <a:pPr lvl="1"/>
            <a:r>
              <a:rPr lang="en-US" sz="2800" dirty="0"/>
              <a:t>Integrated English Literacy and Civics Education (</a:t>
            </a:r>
            <a:r>
              <a:rPr lang="en-US" sz="2800" dirty="0" smtClean="0"/>
              <a:t>IEL/CE</a:t>
            </a:r>
            <a:r>
              <a:rPr lang="en-US" sz="2800" dirty="0"/>
              <a:t>) Programs </a:t>
            </a:r>
            <a:r>
              <a:rPr lang="en-US" sz="2800" dirty="0" smtClean="0"/>
              <a:t>(Sec</a:t>
            </a:r>
            <a:r>
              <a:rPr lang="en-US" sz="2800" dirty="0"/>
              <a:t>. 243)</a:t>
            </a:r>
          </a:p>
          <a:p>
            <a:pPr lvl="1"/>
            <a:r>
              <a:rPr lang="en-US" sz="2800" dirty="0"/>
              <a:t>Adult Education Standards</a:t>
            </a:r>
          </a:p>
          <a:p>
            <a:pPr lvl="1"/>
            <a:r>
              <a:rPr lang="en-US" sz="2800" dirty="0"/>
              <a:t>Programs for Corrections Education and the Education  of Other Institutionalized Individuals </a:t>
            </a:r>
            <a:r>
              <a:rPr lang="en-US" sz="2800" dirty="0" smtClean="0"/>
              <a:t>(Sec</a:t>
            </a:r>
            <a:r>
              <a:rPr lang="en-US" sz="2800" dirty="0"/>
              <a:t>. 225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914412"/>
            <a:ext cx="10363200" cy="1829761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" name="Content Placeholder 6" descr="Clipart of question marks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30" y="1877675"/>
            <a:ext cx="4738483" cy="35532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0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br>
              <a:rPr lang="en-US" dirty="0" smtClean="0"/>
            </a:br>
            <a:r>
              <a:rPr lang="en-US" sz="3200" b="0" dirty="0" smtClean="0"/>
              <a:t>Please return in 15 minutes.</a:t>
            </a:r>
            <a:endParaRPr lang="en-US" sz="3200" b="0" dirty="0"/>
          </a:p>
        </p:txBody>
      </p:sp>
      <p:pic>
        <p:nvPicPr>
          <p:cNvPr id="2" name="Picture 1" descr="Clipart of an alarm cloc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91" y="2449671"/>
            <a:ext cx="2986779" cy="27021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92A4EC9-B9AB-4187-8E94-080899230DE0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System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92A4EC9-B9AB-4187-8E94-080899230DE0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WIOA-Related Data System Changes Needed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and changed data elements from WIOA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Accommodation for exit and periods of participation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New NRS tables and WIOA reporting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Increased student tracking</a:t>
            </a:r>
          </a:p>
          <a:p>
            <a:pPr lvl="1"/>
            <a:r>
              <a:rPr lang="en-US" sz="2400" dirty="0"/>
              <a:t>Employment and credential measures</a:t>
            </a:r>
          </a:p>
          <a:p>
            <a:pPr lvl="1"/>
            <a:r>
              <a:rPr lang="en-US" sz="2400" dirty="0" smtClean="0"/>
              <a:t>Data-sharing across agencies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6007292"/>
            <a:ext cx="5638800" cy="369332"/>
          </a:xfrm>
          <a:prstGeom prst="rect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</a:t>
            </a:r>
            <a:r>
              <a:rPr lang="en-US" dirty="0" smtClean="0">
                <a:solidFill>
                  <a:prstClr val="black"/>
                </a:solidFill>
              </a:rPr>
              <a:t>Handout 8: “Data System Changes, Part 1.”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79200" y="6522720"/>
            <a:ext cx="812800" cy="192587"/>
          </a:xfr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58944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are the data elements that need to be </a:t>
            </a:r>
            <a:r>
              <a:rPr lang="en-US" sz="4800" i="1" dirty="0"/>
              <a:t>added</a:t>
            </a:r>
            <a:r>
              <a:rPr lang="en-US" sz="4800" dirty="0"/>
              <a:t> for WIOA data collection and reporting?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Data Element Changes for WIOA</a:t>
            </a:r>
          </a:p>
        </p:txBody>
      </p:sp>
      <p:graphicFrame>
        <p:nvGraphicFramePr>
          <p:cNvPr id="8" name="Content Placeholder 7" title="New Data Elements: Barriers to Employment (for Joint I C R)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249"/>
              </p:ext>
            </p:extLst>
          </p:nvPr>
        </p:nvGraphicFramePr>
        <p:xfrm>
          <a:off x="1828799" y="1481138"/>
          <a:ext cx="9070259" cy="4815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7025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New Data Elements: Barriers to Employment (for Joint ICR)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Displaced homemakers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English language learners, low literacy levels, cultural barriers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Exhausting Temporary Assistance for Needy Families within 2 years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Ex-offenders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Homeless/runaway youth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Long-term unemployed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Low income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Migrants and seasonal farmworkers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Individuals with disabilities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Single parents</a:t>
                      </a:r>
                    </a:p>
                  </a:txBody>
                  <a:tcPr marL="113512" marR="113512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Youth in foster care/aged out of system</a:t>
                      </a:r>
                    </a:p>
                  </a:txBody>
                  <a:tcPr marL="113512" marR="113512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Changed Data Elements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New age categories </a:t>
            </a:r>
          </a:p>
          <a:p>
            <a:pPr lvl="1"/>
            <a:r>
              <a:rPr lang="en-US" sz="2400" dirty="0" smtClean="0"/>
              <a:t>45-54 and 55-59, replacing 45-59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New employment category</a:t>
            </a:r>
          </a:p>
          <a:p>
            <a:pPr lvl="1"/>
            <a:r>
              <a:rPr lang="en-US" sz="2400" dirty="0" smtClean="0"/>
              <a:t>Employed but notice of termination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New Program Categories</a:t>
            </a:r>
          </a:p>
          <a:p>
            <a:pPr lvl="1"/>
            <a:r>
              <a:rPr lang="en-US" sz="2400" dirty="0" smtClean="0"/>
              <a:t>Participants in integrated education and training program </a:t>
            </a:r>
          </a:p>
          <a:p>
            <a:pPr lvl="1"/>
            <a:r>
              <a:rPr lang="en-US" sz="2400" dirty="0" smtClean="0"/>
              <a:t>Participants in Integrated English Literacy/EL Civics (Sec. 243 programs)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58943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are the data elements that </a:t>
            </a:r>
            <a:r>
              <a:rPr lang="en-US" sz="4800" dirty="0" smtClean="0"/>
              <a:t>can be </a:t>
            </a:r>
            <a:r>
              <a:rPr lang="en-US" sz="4800" i="1" dirty="0" smtClean="0"/>
              <a:t>deleted</a:t>
            </a:r>
            <a:r>
              <a:rPr lang="en-US" sz="4800" dirty="0" smtClean="0"/>
              <a:t> </a:t>
            </a:r>
            <a:r>
              <a:rPr lang="en-US" sz="4800" dirty="0"/>
              <a:t>for WIOA data collection and reporting?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Deleted Data Elements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Participant status designations</a:t>
            </a:r>
          </a:p>
          <a:p>
            <a:pPr lvl="1"/>
            <a:r>
              <a:rPr lang="en-US" sz="2400" dirty="0" smtClean="0"/>
              <a:t>Living in rural area, disabled, on public assistance</a:t>
            </a:r>
          </a:p>
          <a:p>
            <a:pPr lvl="1"/>
            <a:r>
              <a:rPr lang="en-US" sz="2400" dirty="0" smtClean="0"/>
              <a:t>Optional participant status designations (from old Table 6)</a:t>
            </a:r>
          </a:p>
          <a:p>
            <a:pPr lvl="1"/>
            <a:r>
              <a:rPr lang="en-US" sz="2400" dirty="0" smtClean="0"/>
              <a:t>Work-based project learner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Day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Stuck with me…	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657600"/>
          </a:xfrm>
          <a:ln>
            <a:solidFill>
              <a:schemeClr val="tx1"/>
            </a:solidFill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Space for entering notes.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I’m concerned…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657600"/>
          </a:xfrm>
          <a:ln>
            <a:solidFill>
              <a:schemeClr val="tx1"/>
            </a:solidFill>
          </a:ln>
        </p:spPr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Space for expressing concerns.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C50292E-328F-4DF3-9059-5EE4617165C7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2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58943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Transitioning Your Data System </a:t>
            </a:r>
            <a:r>
              <a:rPr lang="en-US" sz="4800" dirty="0" smtClean="0"/>
              <a:t>to </a:t>
            </a:r>
            <a:r>
              <a:rPr lang="en-US" sz="4800" dirty="0"/>
              <a:t>Address New Requirements for Tracking Students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System Changes: Tracking Participants Through Periods of Participation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Exit status designation after 90 days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Each period of participation requires the following:</a:t>
            </a:r>
          </a:p>
          <a:p>
            <a:pPr lvl="1"/>
            <a:r>
              <a:rPr lang="en-US" sz="2400" dirty="0" smtClean="0"/>
              <a:t>New demographics and barriers to employment</a:t>
            </a:r>
          </a:p>
          <a:p>
            <a:pPr lvl="1"/>
            <a:r>
              <a:rPr lang="en-US" sz="2400" dirty="0" smtClean="0"/>
              <a:t>Assessment and MSG</a:t>
            </a:r>
          </a:p>
          <a:p>
            <a:pPr lvl="1"/>
            <a:r>
              <a:rPr lang="en-US" sz="2400" dirty="0" smtClean="0"/>
              <a:t>Tracking for employment and wages</a:t>
            </a:r>
          </a:p>
          <a:p>
            <a:pPr lvl="1"/>
            <a:r>
              <a:rPr lang="en-US" sz="2400" dirty="0" smtClean="0"/>
              <a:t>Tracking postexit for credential indicators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System Changes: Tracking Participants Through Periods of Participation, cont’d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Identify exclusions.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Identify participants at ninth-grade or higher level.</a:t>
            </a:r>
          </a:p>
          <a:p>
            <a:pPr lvl="1"/>
            <a:r>
              <a:rPr lang="en-US" sz="2400" dirty="0" smtClean="0"/>
              <a:t>For secondary credential measure</a:t>
            </a:r>
          </a:p>
          <a:p>
            <a:pPr lvl="1"/>
            <a:r>
              <a:rPr lang="en-US" sz="2400" dirty="0" smtClean="0"/>
              <a:t>At entry—or through testing level during enrollment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System Changes: Tracking Participants and </a:t>
            </a:r>
            <a:br>
              <a:rPr lang="en-US" dirty="0" smtClean="0"/>
            </a:br>
            <a:r>
              <a:rPr lang="en-US" dirty="0" smtClean="0"/>
              <a:t>Exit-Based Outcomes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Need ability to identify and track participants for each period of participation</a:t>
            </a:r>
          </a:p>
          <a:p>
            <a:pPr lvl="1"/>
            <a:r>
              <a:rPr lang="en-US" sz="2400" dirty="0" smtClean="0"/>
              <a:t>Second and fourth quarter postexit employment </a:t>
            </a:r>
          </a:p>
          <a:p>
            <a:pPr lvl="1"/>
            <a:r>
              <a:rPr lang="en-US" sz="2400" dirty="0" smtClean="0"/>
              <a:t>Second quarter median wage calculation</a:t>
            </a:r>
          </a:p>
          <a:p>
            <a:pPr lvl="1"/>
            <a:r>
              <a:rPr lang="en-US" sz="2400" dirty="0" smtClean="0"/>
              <a:t>Employment or postsecondary entry 1 year after exit for secondary credential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System Changes: Tracking Participants and </a:t>
            </a:r>
            <a:br>
              <a:rPr lang="en-US" dirty="0" smtClean="0"/>
            </a:br>
            <a:r>
              <a:rPr lang="en-US" dirty="0" smtClean="0"/>
              <a:t>Exit-Based Outcomes, cont’d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48969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Postsecondary entry for MSG (Table 4)</a:t>
            </a:r>
          </a:p>
          <a:p>
            <a:pPr lvl="1"/>
            <a:r>
              <a:rPr lang="en-US" sz="2400" dirty="0" smtClean="0"/>
              <a:t>Requires exit.</a:t>
            </a:r>
          </a:p>
          <a:p>
            <a:pPr lvl="1"/>
            <a:r>
              <a:rPr lang="en-US" sz="2400" dirty="0" smtClean="0"/>
              <a:t>Track until end of program year only.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System Changes: New Reporting Needs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NRS tables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Joint ICR reporting</a:t>
            </a:r>
          </a:p>
          <a:p>
            <a:pPr lvl="1"/>
            <a:r>
              <a:rPr lang="en-US" sz="2400" dirty="0" smtClean="0"/>
              <a:t>Break down by age, ethnicity, sex, and barriers to employment.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State and local reports</a:t>
            </a:r>
          </a:p>
          <a:p>
            <a:pPr lvl="1"/>
            <a:r>
              <a:rPr lang="en-US" sz="2400" dirty="0" smtClean="0"/>
              <a:t>Revise current reports with new measures.</a:t>
            </a:r>
          </a:p>
          <a:p>
            <a:pPr lvl="1"/>
            <a:r>
              <a:rPr lang="en-US" sz="2400" dirty="0" smtClean="0"/>
              <a:t>Develop new reports for monitoring and program improvement.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Tracking and Reporting: Other Changes to Consider for Your Data System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 </a:t>
            </a:r>
            <a:r>
              <a:rPr lang="en-US" sz="2800" dirty="0"/>
              <a:t>architecture</a:t>
            </a:r>
          </a:p>
          <a:p>
            <a:pPr lvl="1"/>
            <a:r>
              <a:rPr lang="en-US" sz="2400" dirty="0" smtClean="0"/>
              <a:t>Interagency data coordination for tracking postexit outcomes</a:t>
            </a:r>
          </a:p>
          <a:p>
            <a:pPr lvl="1"/>
            <a:r>
              <a:rPr lang="en-US" sz="2400" dirty="0" smtClean="0"/>
              <a:t>Development of complex data systems</a:t>
            </a:r>
          </a:p>
          <a:p>
            <a:pPr lvl="1"/>
            <a:r>
              <a:rPr lang="en-US" sz="2400" dirty="0" smtClean="0"/>
              <a:t>System security and privacy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Availability </a:t>
            </a:r>
            <a:r>
              <a:rPr lang="en-US" sz="2800" dirty="0"/>
              <a:t>of better data analysis tools (21st-century reality)</a:t>
            </a:r>
          </a:p>
          <a:p>
            <a:pPr lvl="1"/>
            <a:r>
              <a:rPr lang="en-US" sz="2400" dirty="0"/>
              <a:t>Opportunities for improved data </a:t>
            </a:r>
            <a:r>
              <a:rPr lang="en-US" sz="2400" dirty="0" smtClean="0"/>
              <a:t>use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Architecture Challenges: Data Coordination Needs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609600" y="1481329"/>
            <a:ext cx="3840480" cy="429768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Coordination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of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Agency Data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4734" y="1481329"/>
            <a:ext cx="6877665" cy="4361371"/>
          </a:xfrm>
        </p:spPr>
        <p:txBody>
          <a:bodyPr anchor="ctr" anchorCtr="0"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Consistent student identifiers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Common data definitions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Agreement on data-handling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Architecture Challenges: Developing a Complex Data System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>
          <a:xfrm>
            <a:off x="609600" y="1481329"/>
            <a:ext cx="3840480" cy="429768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Complex Data Systems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6748" y="1481329"/>
            <a:ext cx="6995651" cy="4233989"/>
          </a:xfrm>
        </p:spPr>
        <p:txBody>
          <a:bodyPr anchor="ctr" anchorCtr="0">
            <a:normAutofit/>
          </a:bodyPr>
          <a:lstStyle/>
          <a:p>
            <a:r>
              <a:rPr lang="en-US" sz="2800" dirty="0" smtClean="0"/>
              <a:t>Title II part of larger system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Data system development </a:t>
            </a:r>
          </a:p>
          <a:p>
            <a:pPr lvl="1"/>
            <a:r>
              <a:rPr lang="en-US" sz="2400" dirty="0" smtClean="0"/>
              <a:t>Integrated data system? </a:t>
            </a:r>
          </a:p>
          <a:p>
            <a:pPr lvl="1"/>
            <a:r>
              <a:rPr lang="en-US" sz="2400" dirty="0" smtClean="0"/>
              <a:t>Shared features—e.g., intake form, reports, other?</a:t>
            </a:r>
          </a:p>
          <a:p>
            <a:pPr lvl="1"/>
            <a:r>
              <a:rPr lang="en-US" sz="2400" dirty="0" smtClean="0"/>
              <a:t>Improved interface within/across agencies?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Data sharing at what point along the system?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Architecture Challenges: Ensuring Security and Privacy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 rot="10800000" flipV="1">
            <a:off x="609600" y="1417638"/>
            <a:ext cx="4114800" cy="4297680"/>
          </a:xfrm>
          <a:prstGeom prst="trapezoid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Data Security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and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</a:rPr>
              <a:t>Personal </a:t>
            </a:r>
            <a:r>
              <a:rPr lang="en-US" sz="3200" b="1" dirty="0" smtClean="0">
                <a:solidFill>
                  <a:prstClr val="white"/>
                </a:solidFill>
              </a:rPr>
              <a:t>Privacy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1716" y="1481329"/>
            <a:ext cx="6700684" cy="4233989"/>
          </a:xfrm>
        </p:spPr>
        <p:txBody>
          <a:bodyPr anchor="ctr" anchorCtr="0">
            <a:noAutofit/>
          </a:bodyPr>
          <a:lstStyle/>
          <a:p>
            <a:r>
              <a:rPr lang="en-US" sz="2800" dirty="0" smtClean="0"/>
              <a:t>Data ownership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Who is allowed access and can change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Reasonable use and sharing of data</a:t>
            </a:r>
          </a:p>
          <a:p>
            <a:pPr lvl="1"/>
            <a:r>
              <a:rPr lang="en-US" sz="2400" dirty="0" smtClean="0"/>
              <a:t>Individual student records</a:t>
            </a:r>
          </a:p>
          <a:p>
            <a:pPr lvl="1"/>
            <a:r>
              <a:rPr lang="en-US" sz="2400" dirty="0" smtClean="0"/>
              <a:t>Aggregation/disaggregation</a:t>
            </a:r>
          </a:p>
          <a:p>
            <a:pPr lvl="1"/>
            <a:r>
              <a:rPr lang="en-US" sz="2400" dirty="0" smtClean="0"/>
              <a:t>Data linking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Physical and electronic protections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Overview of Day 3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Discussion </a:t>
            </a:r>
            <a:r>
              <a:rPr lang="en-US" sz="2800" dirty="0"/>
              <a:t>of F</a:t>
            </a:r>
            <a:r>
              <a:rPr lang="en-US" sz="2800" dirty="0" smtClean="0"/>
              <a:t>inancial </a:t>
            </a:r>
            <a:r>
              <a:rPr lang="en-US" sz="2800" dirty="0"/>
              <a:t>T</a:t>
            </a:r>
            <a:r>
              <a:rPr lang="en-US" sz="2800" dirty="0" smtClean="0"/>
              <a:t>able and Narrative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Data Systems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Whole-Group Share-Out</a:t>
            </a:r>
            <a:endParaRPr lang="en-US" sz="2800" dirty="0"/>
          </a:p>
          <a:p>
            <a:pPr lvl="0">
              <a:spcBef>
                <a:spcPts val="1200"/>
              </a:spcBef>
            </a:pPr>
            <a:r>
              <a:rPr lang="en-US" sz="2800" dirty="0"/>
              <a:t>Next </a:t>
            </a:r>
            <a:r>
              <a:rPr lang="en-US" sz="2800" dirty="0" smtClean="0"/>
              <a:t>steps and </a:t>
            </a:r>
            <a:r>
              <a:rPr lang="en-US" sz="2800" dirty="0"/>
              <a:t>NRS </a:t>
            </a:r>
            <a:r>
              <a:rPr lang="en-US" sz="2800" dirty="0" smtClean="0"/>
              <a:t>support</a:t>
            </a:r>
            <a:endParaRPr lang="en-US" sz="280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769600" y="6461760"/>
            <a:ext cx="812800" cy="192587"/>
          </a:xfrm>
          <a:prstGeom prst="snipRoundRect">
            <a:avLst/>
          </a:prstGeom>
        </p:spPr>
        <p:txBody>
          <a:bodyPr/>
          <a:lstStyle/>
          <a:p>
            <a:pPr algn="r"/>
            <a:fld id="{A3FDE4BB-293B-4C64-AACE-E107AE814CC8}" type="slidenum">
              <a:rPr lang="en-US" sz="1000" smtClean="0">
                <a:solidFill>
                  <a:srgbClr val="7D3C4A">
                    <a:lumMod val="75000"/>
                  </a:srgbClr>
                </a:solidFill>
              </a:rPr>
              <a:t>3</a:t>
            </a:fld>
            <a:endParaRPr lang="en-US" sz="1000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 in Reporting: 21st-Century </a:t>
            </a:r>
            <a:br>
              <a:rPr lang="en-US" dirty="0" smtClean="0"/>
            </a:br>
            <a:r>
              <a:rPr lang="en-US" dirty="0" smtClean="0"/>
              <a:t>Data Tools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Integrate data sets.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Easily create visualizations.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Interact with your data.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 title="Background color"/>
          <p:cNvSpPr/>
          <p:nvPr/>
        </p:nvSpPr>
        <p:spPr>
          <a:xfrm>
            <a:off x="0" y="12580"/>
            <a:ext cx="12191999" cy="6845420"/>
          </a:xfrm>
          <a:prstGeom prst="rect">
            <a:avLst/>
          </a:prstGeom>
          <a:solidFill>
            <a:srgbClr val="C7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7889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Why Use 21</a:t>
            </a:r>
            <a:r>
              <a:rPr lang="en-US" b="1" baseline="30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-Century</a:t>
            </a:r>
            <a:b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Visualization Tools?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 descr="Icon of a person with arrows pointing from the person to a visualization tool graph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67" y="1329674"/>
            <a:ext cx="4328160" cy="4547616"/>
          </a:xfrm>
          <a:prstGeom prst="rect">
            <a:avLst/>
          </a:prstGeom>
        </p:spPr>
      </p:pic>
      <p:pic>
        <p:nvPicPr>
          <p:cNvPr id="14" name="Picture 13" descr="Graphic showing three goals with associated challenges and corresponding tools. Understanding Key Challenges: &#10;What should we do to improve employment outcomes? &#10;Tool: O L A P / B I&#10;Explain or Persuade: &#10;• Enrollment increased&#10;• Improved outcomes&#10;• Especially for underemployed&#10;Tool: Infographic&#10;Track Progress Toward Goals:&#10;Improve employment outcomes by 20%&#10;Tool: Dashboar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2580"/>
            <a:ext cx="6254496" cy="67482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CC50292E-328F-4DF3-9059-5EE4617165C7}" type="slidenum">
              <a:rPr lang="en-US" smtClean="0">
                <a:solidFill>
                  <a:schemeClr val="bg1"/>
                </a:solidFill>
              </a:rPr>
              <a:pPr algn="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Key Challenges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0315" y="1828800"/>
            <a:ext cx="10515600" cy="78755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Exploration (Business Intelligence) Tools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248" y="3201885"/>
            <a:ext cx="3226771" cy="16729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Cognos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7991" y="3201885"/>
            <a:ext cx="3226771" cy="1672936"/>
          </a:xfrm>
          <a:prstGeom prst="rect">
            <a:avLst/>
          </a:prstGeom>
          <a:solidFill>
            <a:srgbClr val="A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Microstrategy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or Persuade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1828800"/>
            <a:ext cx="10515600" cy="78755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Infographics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 descr="Piktochart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96" y="2944326"/>
            <a:ext cx="3389670" cy="969348"/>
          </a:xfrm>
          <a:prstGeom prst="rect">
            <a:avLst/>
          </a:prstGeom>
        </p:spPr>
      </p:pic>
      <p:pic>
        <p:nvPicPr>
          <p:cNvPr id="14" name="Picture 2" descr="Career Clusters info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873" y="2808097"/>
            <a:ext cx="2834212" cy="366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srgbClr val="7D3C4A">
                    <a:lumMod val="75000"/>
                  </a:srgbClr>
                </a:solidFill>
              </a:rPr>
              <a:pPr algn="r"/>
              <a:t>33</a:t>
            </a:fld>
            <a:endParaRPr lang="en-US" dirty="0">
              <a:solidFill>
                <a:srgbClr val="7D3C4A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Progress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7586" y="1554480"/>
            <a:ext cx="9236117" cy="54864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Dashboard Creation Tools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7" name="Group 6" title="MS Excel"/>
          <p:cNvGrpSpPr/>
          <p:nvPr/>
        </p:nvGrpSpPr>
        <p:grpSpPr>
          <a:xfrm>
            <a:off x="1597586" y="2267824"/>
            <a:ext cx="4603809" cy="640080"/>
            <a:chOff x="1387534" y="2267824"/>
            <a:chExt cx="4297680" cy="640080"/>
          </a:xfrm>
        </p:grpSpPr>
        <p:sp>
          <p:nvSpPr>
            <p:cNvPr id="11" name="Rectangle 10"/>
            <p:cNvSpPr/>
            <p:nvPr/>
          </p:nvSpPr>
          <p:spPr>
            <a:xfrm>
              <a:off x="1387534" y="2267824"/>
              <a:ext cx="4297680" cy="640080"/>
            </a:xfrm>
            <a:prstGeom prst="rect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 Excel</a:t>
              </a:r>
            </a:p>
          </p:txBody>
        </p:sp>
        <p:pic>
          <p:nvPicPr>
            <p:cNvPr id="12" name="Picture 11" descr="Excel ico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851" y="2310884"/>
              <a:ext cx="553960" cy="553960"/>
            </a:xfrm>
            <a:prstGeom prst="rect">
              <a:avLst/>
            </a:prstGeom>
          </p:spPr>
        </p:pic>
      </p:grpSp>
      <p:pic>
        <p:nvPicPr>
          <p:cNvPr id="16" name="Picture 15" descr="Graphic of multiple bar charts"/>
          <p:cNvPicPr>
            <a:picLocks noChangeAspect="1"/>
          </p:cNvPicPr>
          <p:nvPr/>
        </p:nvPicPr>
        <p:blipFill>
          <a:blip r:embed="rId4">
            <a:lum bright="-39000" contrast="10000"/>
          </a:blip>
          <a:stretch>
            <a:fillRect/>
          </a:stretch>
        </p:blipFill>
        <p:spPr>
          <a:xfrm>
            <a:off x="1597586" y="3017551"/>
            <a:ext cx="4596120" cy="36367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32566" y="2267824"/>
            <a:ext cx="4501137" cy="597020"/>
          </a:xfrm>
          <a:prstGeom prst="rect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Tableau</a:t>
            </a:r>
          </a:p>
        </p:txBody>
      </p:sp>
      <p:pic>
        <p:nvPicPr>
          <p:cNvPr id="18" name="Picture 17" descr="Graphic of a color-coordinated world map and two tabl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1057" y="3017551"/>
            <a:ext cx="4412646" cy="36367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79200" y="6558052"/>
            <a:ext cx="812800" cy="192587"/>
          </a:xfrm>
        </p:spPr>
        <p:txBody>
          <a:bodyPr/>
          <a:lstStyle/>
          <a:p>
            <a:fld id="{1DAE2B33-0E29-4739-8433-4E8F3D9CF9E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Cross-State Sharing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Café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600" dirty="0" smtClean="0"/>
              <a:t>How can we manage the increased burden of student tracking?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600" dirty="0" smtClean="0"/>
              <a:t>What databases can we use to obtain follow-up data (employment, follow-up for participants who earn a credential)?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600" dirty="0" smtClean="0"/>
              <a:t>What implications does period of participation have for tracking participants? For local programs? 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600" dirty="0" smtClean="0"/>
              <a:t>What reports do state and local staff need to effectively manage data?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600" dirty="0" smtClean="0"/>
              <a:t>How do we communicate data system changes to local programs?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br>
              <a:rPr lang="en-US" dirty="0" smtClean="0"/>
            </a:br>
            <a:r>
              <a:rPr lang="en-US" sz="3200" b="0" dirty="0" smtClean="0"/>
              <a:t>Please return in 1 hour</a:t>
            </a:r>
            <a:endParaRPr lang="en-US" sz="3200" b="0" dirty="0"/>
          </a:p>
        </p:txBody>
      </p:sp>
      <p:pic>
        <p:nvPicPr>
          <p:cNvPr id="5" name="Picture 4" descr="Clipart of fo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80" y="2320601"/>
            <a:ext cx="3562182" cy="2560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for Data System Changes and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and Data Tools</a:t>
            </a:r>
            <a:endParaRPr lang="en-US" dirty="0"/>
          </a:p>
        </p:txBody>
      </p:sp>
      <p:pic>
        <p:nvPicPr>
          <p:cNvPr id="2" name="Picture 1" descr="Graphic of three boxes with right pointing arrows between them. The first box is labeled Inputs and is numbered #2. The middle box is labeled Functionality and is numbered #3. The last box is labeled Outputs and is numbered #1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15" y="1914536"/>
            <a:ext cx="11167872" cy="2926080"/>
          </a:xfrm>
          <a:prstGeom prst="rect">
            <a:avLst/>
          </a:prstGeom>
        </p:spPr>
      </p:pic>
      <p:sp>
        <p:nvSpPr>
          <p:cNvPr id="14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Planning Time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Continuation from Day 2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69600" y="6461760"/>
            <a:ext cx="812800" cy="192587"/>
          </a:xfrm>
        </p:spPr>
        <p:txBody>
          <a:bodyPr/>
          <a:lstStyle/>
          <a:p>
            <a:pPr algn="r"/>
            <a:fld id="{E7A2A044-7F43-40E6-B7F5-2AFFA74277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Your Data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Think about the changes to the NRS </a:t>
            </a:r>
            <a:r>
              <a:rPr lang="en-US" sz="2800" dirty="0" smtClean="0"/>
              <a:t>tables </a:t>
            </a:r>
            <a:r>
              <a:rPr lang="en-US" sz="2800" dirty="0"/>
              <a:t>that we have reviewed. 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Use the Outputs-Inputs-Functionality process to consider how else you can use the data from these tables to help improve your </a:t>
            </a:r>
            <a:r>
              <a:rPr lang="en-US" sz="2800" dirty="0" smtClean="0"/>
              <a:t>adult education program</a:t>
            </a:r>
            <a:r>
              <a:rPr lang="en-US" sz="2800" dirty="0"/>
              <a:t>. </a:t>
            </a:r>
          </a:p>
          <a:p>
            <a:pPr lvl="1"/>
            <a:r>
              <a:rPr lang="en-US" sz="2400" dirty="0"/>
              <a:t>What does the NRS </a:t>
            </a:r>
            <a:r>
              <a:rPr lang="en-US" sz="2400" dirty="0" smtClean="0"/>
              <a:t>table </a:t>
            </a:r>
            <a:r>
              <a:rPr lang="en-US" sz="2400" dirty="0"/>
              <a:t>data tell you?</a:t>
            </a:r>
          </a:p>
          <a:p>
            <a:pPr lvl="1"/>
            <a:r>
              <a:rPr lang="en-US" sz="2400" dirty="0"/>
              <a:t>What else do you want to know?</a:t>
            </a:r>
          </a:p>
          <a:p>
            <a:pPr lvl="1"/>
            <a:r>
              <a:rPr lang="en-US" sz="2400" dirty="0"/>
              <a:t>How can you use the data to help </a:t>
            </a:r>
            <a:r>
              <a:rPr lang="en-US" sz="2400" dirty="0" smtClean="0"/>
              <a:t>answer these </a:t>
            </a:r>
            <a:r>
              <a:rPr lang="en-US" sz="2400" dirty="0"/>
              <a:t>questions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What reports do you need/want?</a:t>
            </a:r>
          </a:p>
          <a:p>
            <a:pPr lvl="1"/>
            <a:r>
              <a:rPr lang="en-US" sz="2400" dirty="0" smtClean="0"/>
              <a:t>What information do you need/want?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6038615"/>
            <a:ext cx="5638800" cy="369332"/>
          </a:xfrm>
          <a:prstGeom prst="rect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</a:t>
            </a:r>
            <a:r>
              <a:rPr lang="en-US" dirty="0" smtClean="0">
                <a:solidFill>
                  <a:prstClr val="black"/>
                </a:solidFill>
              </a:rPr>
              <a:t>Handout 8: “Data System Changes, Part 2.”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Action Step 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Setting Action Steps by Role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8059" indent="-385763">
              <a:spcBef>
                <a:spcPts val="1200"/>
              </a:spcBef>
              <a:buFont typeface="+mj-lt"/>
              <a:buAutoNum type="arabicPeriod"/>
            </a:pPr>
            <a:r>
              <a:rPr lang="en-US" sz="2600" dirty="0"/>
              <a:t>Review your NRS State Planning Tool</a:t>
            </a:r>
            <a:r>
              <a:rPr lang="en-US" sz="2600" dirty="0" smtClean="0"/>
              <a:t>.</a:t>
            </a:r>
            <a:endParaRPr lang="en-US" sz="2600" dirty="0"/>
          </a:p>
          <a:p>
            <a:pPr marL="468059" indent="-385763">
              <a:spcBef>
                <a:spcPts val="1200"/>
              </a:spcBef>
              <a:buFont typeface="+mj-lt"/>
              <a:buAutoNum type="arabicPeriod"/>
            </a:pPr>
            <a:r>
              <a:rPr lang="en-US" sz="2600" dirty="0"/>
              <a:t>Begin to set action </a:t>
            </a:r>
            <a:r>
              <a:rPr lang="en-US" sz="2600" dirty="0" smtClean="0"/>
              <a:t>steps based on your role as a state</a:t>
            </a:r>
            <a:r>
              <a:rPr lang="en-US" sz="2600" i="1" dirty="0" smtClean="0"/>
              <a:t> data </a:t>
            </a:r>
            <a:r>
              <a:rPr lang="en-US" sz="2600" b="1" dirty="0" smtClean="0"/>
              <a:t>or</a:t>
            </a:r>
            <a:r>
              <a:rPr lang="en-US" sz="2600" dirty="0" smtClean="0"/>
              <a:t> </a:t>
            </a:r>
            <a:r>
              <a:rPr lang="en-US" sz="2600" i="1" dirty="0" smtClean="0"/>
              <a:t>professional development specialist</a:t>
            </a:r>
            <a:r>
              <a:rPr lang="en-US" sz="2600" dirty="0" smtClean="0"/>
              <a:t>: </a:t>
            </a:r>
            <a:endParaRPr lang="en-US" sz="2600" dirty="0"/>
          </a:p>
          <a:p>
            <a:pPr marL="709803" lvl="2" indent="-257175"/>
            <a:r>
              <a:rPr lang="en-US" sz="2400" dirty="0"/>
              <a:t>Identify what tasks need to be completed for </a:t>
            </a:r>
            <a:r>
              <a:rPr lang="en-US" sz="2400" dirty="0" smtClean="0"/>
              <a:t>implementation.</a:t>
            </a:r>
            <a:endParaRPr lang="en-US" sz="2400" dirty="0"/>
          </a:p>
          <a:p>
            <a:pPr marL="709803" lvl="2" indent="-257175"/>
            <a:r>
              <a:rPr lang="en-US" sz="2400" dirty="0"/>
              <a:t>Determine the action steps needed. </a:t>
            </a:r>
          </a:p>
          <a:p>
            <a:pPr marL="709803" lvl="2" indent="-257175"/>
            <a:r>
              <a:rPr lang="en-US" sz="2400" dirty="0"/>
              <a:t>Identify who is responsible. </a:t>
            </a:r>
          </a:p>
          <a:p>
            <a:pPr marL="709803" lvl="2" indent="-257175"/>
            <a:r>
              <a:rPr lang="en-US" sz="2400" dirty="0"/>
              <a:t>Indicate what resources are needed to support the action steps.</a:t>
            </a:r>
          </a:p>
          <a:p>
            <a:pPr marL="709803" lvl="2" indent="-257175"/>
            <a:r>
              <a:rPr lang="en-US" sz="2400" dirty="0"/>
              <a:t>Indicate a </a:t>
            </a:r>
            <a:r>
              <a:rPr lang="en-US" sz="2400" dirty="0" smtClean="0"/>
              <a:t>time line </a:t>
            </a:r>
            <a:r>
              <a:rPr lang="en-US" sz="2400" dirty="0"/>
              <a:t>for completion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6038615"/>
            <a:ext cx="5638800" cy="369332"/>
          </a:xfrm>
          <a:prstGeom prst="rect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</a:t>
            </a:r>
            <a:r>
              <a:rPr lang="en-US" dirty="0" smtClean="0">
                <a:solidFill>
                  <a:prstClr val="black"/>
                </a:solidFill>
              </a:rPr>
              <a:t>Handout </a:t>
            </a:r>
            <a:r>
              <a:rPr lang="en-US" dirty="0">
                <a:solidFill>
                  <a:prstClr val="black"/>
                </a:solidFill>
              </a:rPr>
              <a:t>9</a:t>
            </a:r>
            <a:r>
              <a:rPr lang="en-US" dirty="0" smtClean="0">
                <a:solidFill>
                  <a:prstClr val="black"/>
                </a:solidFill>
              </a:rPr>
              <a:t>: “Action </a:t>
            </a:r>
            <a:r>
              <a:rPr lang="en-US" dirty="0">
                <a:solidFill>
                  <a:prstClr val="black"/>
                </a:solidFill>
              </a:rPr>
              <a:t>Planning </a:t>
            </a:r>
            <a:r>
              <a:rPr lang="en-US" dirty="0" smtClean="0">
                <a:solidFill>
                  <a:prstClr val="black"/>
                </a:solidFill>
              </a:rPr>
              <a:t>Template.”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Whole-Group </a:t>
            </a:r>
            <a:r>
              <a:rPr lang="en-US" dirty="0" smtClean="0">
                <a:solidFill>
                  <a:schemeClr val="tx1"/>
                </a:solidFill>
              </a:rPr>
              <a:t>Share-Out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Visualizing Your Next Step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Select one image that best represents your immediate next </a:t>
            </a:r>
            <a:r>
              <a:rPr lang="en-US" sz="2800" dirty="0" smtClean="0"/>
              <a:t>steps. </a:t>
            </a:r>
            <a:endParaRPr lang="en-US" sz="2800" dirty="0"/>
          </a:p>
          <a:p>
            <a:pPr lvl="1"/>
            <a:r>
              <a:rPr lang="en-US" sz="2500" dirty="0" smtClean="0"/>
              <a:t>Select the image through the lens of your role (data specialist, state director, professional development specialist).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Volunteers will share their images.</a:t>
            </a:r>
            <a:endParaRPr lang="en-US" sz="2800" dirty="0"/>
          </a:p>
        </p:txBody>
      </p:sp>
      <p:pic>
        <p:nvPicPr>
          <p:cNvPr id="5" name="Picture 4" descr="Clipart of a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69" y="3280162"/>
            <a:ext cx="3224058" cy="2790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Clipart of a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69" y="3216467"/>
            <a:ext cx="3224058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of NRS Project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NRS Activities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Webinars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Tools and Training (Task 3)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Targeted Training (February 2017)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/>
              <a:pPr algn="r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949677" y="3910166"/>
            <a:ext cx="6172200" cy="857250"/>
          </a:xfrm>
        </p:spPr>
        <p:txBody>
          <a:bodyPr/>
          <a:lstStyle/>
          <a:p>
            <a:pPr algn="ctr"/>
            <a:r>
              <a:rPr lang="en-US" dirty="0"/>
              <a:t>Safe Travels!</a:t>
            </a:r>
          </a:p>
        </p:txBody>
      </p:sp>
      <p:pic>
        <p:nvPicPr>
          <p:cNvPr id="6" name="Content Placeholder 6" descr="Clipart of airplane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65" y="1295554"/>
            <a:ext cx="4772025" cy="26146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DAE2B33-0E29-4739-8433-4E8F3D9CF9EA}" type="slidenum">
              <a:rPr lang="en-US" smtClean="0">
                <a:solidFill>
                  <a:prstClr val="black"/>
                </a:solidFill>
              </a:rPr>
              <a:pPr algn="r"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of Financial </a:t>
            </a:r>
            <a:r>
              <a:rPr lang="en-US" dirty="0" smtClean="0"/>
              <a:t>and Narrative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E92A4EC9-B9AB-4187-8E94-080899230DE0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Financial Report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smtClean="0"/>
              <a:t>Purpose: </a:t>
            </a:r>
            <a:r>
              <a:rPr lang="en-US" sz="2600" dirty="0" smtClean="0"/>
              <a:t>Reports receipts and disbursements of federal funds, expenditures and unobligated balances by administration, leadership, instruction, and training activities and recipient expenditures.</a:t>
            </a:r>
            <a:endParaRPr lang="en-US" sz="800" dirty="0" smtClean="0"/>
          </a:p>
          <a:p>
            <a:pPr>
              <a:spcBef>
                <a:spcPts val="1800"/>
              </a:spcBef>
            </a:pPr>
            <a:r>
              <a:rPr lang="en-US" sz="2600" b="1" dirty="0" smtClean="0"/>
              <a:t>Use: </a:t>
            </a:r>
            <a:r>
              <a:rPr lang="en-US" sz="2600" dirty="0" smtClean="0"/>
              <a:t>Allows examination of compliance with budget rules and expenditures and to track expenditures and unobligated balances and recipient share detail</a:t>
            </a:r>
            <a:endParaRPr lang="en-US" sz="600" dirty="0"/>
          </a:p>
          <a:p>
            <a:pPr>
              <a:spcBef>
                <a:spcPts val="1800"/>
              </a:spcBef>
            </a:pPr>
            <a:r>
              <a:rPr lang="en-US" sz="2600" dirty="0" smtClean="0"/>
              <a:t>Initial and Final Reports for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Year</a:t>
            </a:r>
          </a:p>
          <a:p>
            <a:pPr lvl="1"/>
            <a:r>
              <a:rPr lang="en-US" sz="2400" dirty="0" smtClean="0"/>
              <a:t>Initial due: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December 31</a:t>
            </a:r>
            <a:r>
              <a:rPr lang="en-US" sz="2400" baseline="30000" dirty="0" smtClean="0"/>
              <a:t>st </a:t>
            </a:r>
            <a:r>
              <a:rPr lang="en-US" sz="2400" dirty="0" smtClean="0"/>
              <a:t> 2016</a:t>
            </a:r>
          </a:p>
          <a:p>
            <a:pPr lvl="1"/>
            <a:r>
              <a:rPr lang="en-US" sz="2400" dirty="0" smtClean="0"/>
              <a:t>Final due:   December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2017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Federal Financial Report Total Allocation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b="1" dirty="0" smtClean="0"/>
              <a:t>Added to Federal Share of Expenditures</a:t>
            </a:r>
            <a:endParaRPr lang="en-US" sz="2400" b="1" dirty="0" smtClean="0"/>
          </a:p>
          <a:p>
            <a:pPr lvl="0"/>
            <a:r>
              <a:rPr lang="en-US" sz="2800" dirty="0" smtClean="0"/>
              <a:t>IELCE </a:t>
            </a:r>
            <a:r>
              <a:rPr lang="en-US" sz="2800" dirty="0"/>
              <a:t>(Sec. 243) row </a:t>
            </a:r>
            <a:endParaRPr lang="en-US" sz="2800" dirty="0" smtClean="0"/>
          </a:p>
          <a:p>
            <a:pPr lvl="1"/>
            <a:r>
              <a:rPr lang="en-US" sz="2400" dirty="0" smtClean="0"/>
              <a:t>Separate EL/ Civics financial report eliminated</a:t>
            </a:r>
          </a:p>
          <a:p>
            <a:pPr lvl="0"/>
            <a:r>
              <a:rPr lang="en-US" sz="2800" dirty="0" smtClean="0"/>
              <a:t>Institutionalized </a:t>
            </a:r>
            <a:r>
              <a:rPr lang="en-US" sz="2800" dirty="0"/>
              <a:t>Persons (Sec. 225) </a:t>
            </a:r>
            <a:endParaRPr lang="en-US" sz="2800" dirty="0" smtClean="0"/>
          </a:p>
          <a:p>
            <a:pPr lvl="0"/>
            <a:r>
              <a:rPr lang="en-US" sz="2800" dirty="0" smtClean="0"/>
              <a:t>One-Stop </a:t>
            </a:r>
            <a:r>
              <a:rPr lang="en-US" sz="2800" dirty="0"/>
              <a:t>Infrastructure Costs (local option</a:t>
            </a:r>
            <a:r>
              <a:rPr lang="en-US" sz="2800" dirty="0" smtClean="0"/>
              <a:t>)</a:t>
            </a:r>
            <a:endParaRPr lang="en-US" sz="2800" dirty="0"/>
          </a:p>
          <a:p>
            <a:pPr lvl="0"/>
            <a:r>
              <a:rPr lang="en-US" sz="2800" dirty="0" smtClean="0"/>
              <a:t>One-Stop </a:t>
            </a:r>
            <a:r>
              <a:rPr lang="en-US" sz="2800" dirty="0"/>
              <a:t>Infrastructure Costs (state option</a:t>
            </a:r>
            <a:r>
              <a:rPr lang="en-US" sz="28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18389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Federal Financial Report Total Allocation (cont’d)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22529"/>
            <a:ext cx="10972800" cy="3984763"/>
          </a:xfrm>
        </p:spPr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sz="3200" b="1" dirty="0" smtClean="0"/>
              <a:t>Other Changes</a:t>
            </a:r>
          </a:p>
          <a:p>
            <a:pPr lvl="0"/>
            <a:r>
              <a:rPr lang="en-US" sz="2800" dirty="0" smtClean="0"/>
              <a:t>Infrastructure Costs </a:t>
            </a:r>
            <a:r>
              <a:rPr lang="en-US" sz="2800" dirty="0"/>
              <a:t>row added to </a:t>
            </a:r>
            <a:r>
              <a:rPr lang="en-US" sz="2800" dirty="0" smtClean="0"/>
              <a:t>Recipient Share of Expenditures section </a:t>
            </a:r>
            <a:endParaRPr lang="en-US" sz="2800" dirty="0"/>
          </a:p>
          <a:p>
            <a:r>
              <a:rPr lang="en-US" sz="2800" dirty="0" smtClean="0"/>
              <a:t>New column added </a:t>
            </a:r>
            <a:r>
              <a:rPr lang="en-US" sz="2800" dirty="0"/>
              <a:t>for reporting on expenditures on training costs for </a:t>
            </a:r>
            <a:r>
              <a:rPr lang="en-US" sz="2800" dirty="0" err="1" smtClean="0"/>
              <a:t>IET</a:t>
            </a:r>
            <a:r>
              <a:rPr lang="en-US" sz="2800" dirty="0" smtClean="0"/>
              <a:t> programs</a:t>
            </a:r>
            <a:endParaRPr lang="en-US" sz="2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Narrative Report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Purpose: </a:t>
            </a:r>
            <a:r>
              <a:rPr lang="en-US" sz="2800" dirty="0" smtClean="0"/>
              <a:t>Provides descriptive information about the state program and annual performance for the latest program year in six areas</a:t>
            </a:r>
            <a:endParaRPr lang="en-US" sz="2800" dirty="0"/>
          </a:p>
          <a:p>
            <a:pPr>
              <a:spcBef>
                <a:spcPts val="2400"/>
              </a:spcBef>
            </a:pPr>
            <a:r>
              <a:rPr lang="en-US" sz="2800" b="1" dirty="0" smtClean="0"/>
              <a:t>Use: </a:t>
            </a:r>
            <a:r>
              <a:rPr lang="en-US" sz="2800" dirty="0" smtClean="0"/>
              <a:t>Allows a narrative, qualitative description of state activities to provide context for data tables and financial report.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/>
          <a:lstStyle/>
          <a:p>
            <a:fld id="{1DAE2B33-0E29-4739-8433-4E8F3D9CF9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110a26284e07bbda26c9f50c39b7b35cace9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-new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11627</TotalTime>
  <Words>1426</Words>
  <Application>Microsoft Office PowerPoint</Application>
  <PresentationFormat>Widescreen</PresentationFormat>
  <Paragraphs>299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Calibri</vt:lpstr>
      <vt:lpstr>Calibri Light</vt:lpstr>
      <vt:lpstr>Lucida Sans Unicode</vt:lpstr>
      <vt:lpstr>Verdana</vt:lpstr>
      <vt:lpstr>Wingdings 2</vt:lpstr>
      <vt:lpstr>Wingdings 3</vt:lpstr>
      <vt:lpstr>1-new_Concourse</vt:lpstr>
      <vt:lpstr>LEAP Into WIOA, Part II: NRS Measures and Reporting</vt:lpstr>
      <vt:lpstr>Review of Day 2</vt:lpstr>
      <vt:lpstr>Overview of Day 3</vt:lpstr>
      <vt:lpstr>State Planning Time</vt:lpstr>
      <vt:lpstr>Discussion of Financial and Narrative Reports</vt:lpstr>
      <vt:lpstr>Financial Report</vt:lpstr>
      <vt:lpstr>Federal Financial Report Total Allocation</vt:lpstr>
      <vt:lpstr>Federal Financial Report Total Allocation (cont’d)</vt:lpstr>
      <vt:lpstr>Narrative Report</vt:lpstr>
      <vt:lpstr>Narrative Report Completion and What’s New</vt:lpstr>
      <vt:lpstr>Questions</vt:lpstr>
      <vt:lpstr>Break  Please return in 15 minutes.</vt:lpstr>
      <vt:lpstr>Data System Changes</vt:lpstr>
      <vt:lpstr>WIOA-Related Data System Changes Needed</vt:lpstr>
      <vt:lpstr>What are the data elements that need to be added for WIOA data collection and reporting?</vt:lpstr>
      <vt:lpstr>Data Element Changes for WIOA</vt:lpstr>
      <vt:lpstr>Changed Data Elements</vt:lpstr>
      <vt:lpstr>What are the data elements that can be deleted for WIOA data collection and reporting?</vt:lpstr>
      <vt:lpstr>Deleted Data Elements</vt:lpstr>
      <vt:lpstr>Transitioning Your Data System to Address New Requirements for Tracking Students</vt:lpstr>
      <vt:lpstr>Data System Changes: Tracking Participants Through Periods of Participation</vt:lpstr>
      <vt:lpstr>Data System Changes: Tracking Participants Through Periods of Participation, cont’d</vt:lpstr>
      <vt:lpstr>Data System Changes: Tracking Participants and  Exit-Based Outcomes</vt:lpstr>
      <vt:lpstr>Data System Changes: Tracking Participants and  Exit-Based Outcomes, cont’d</vt:lpstr>
      <vt:lpstr>Data System Changes: New Reporting Needs</vt:lpstr>
      <vt:lpstr>Tracking and Reporting: Other Changes to Consider for Your Data System</vt:lpstr>
      <vt:lpstr>System Architecture Challenges: Data Coordination Needs</vt:lpstr>
      <vt:lpstr>System Architecture Challenges: Developing a Complex Data System</vt:lpstr>
      <vt:lpstr>System Architecture Challenges: Ensuring Security and Privacy</vt:lpstr>
      <vt:lpstr>Improvements in Reporting: 21st-Century  Data Tools</vt:lpstr>
      <vt:lpstr>Why Use 21st-Century Visualization Tools?</vt:lpstr>
      <vt:lpstr>Understand Key Challenges</vt:lpstr>
      <vt:lpstr>Explain or Persuade</vt:lpstr>
      <vt:lpstr>Track Progress</vt:lpstr>
      <vt:lpstr>Cross-State Sharing</vt:lpstr>
      <vt:lpstr>World Café Topics</vt:lpstr>
      <vt:lpstr>Lunch Please return in 1 hour</vt:lpstr>
      <vt:lpstr>Planning for Data System Changes and Use</vt:lpstr>
      <vt:lpstr>Reports and Data Tools</vt:lpstr>
      <vt:lpstr>Using Your Data</vt:lpstr>
      <vt:lpstr>State Action Step Planning</vt:lpstr>
      <vt:lpstr>Setting Action Steps by Role</vt:lpstr>
      <vt:lpstr>Whole-Group Share-Out</vt:lpstr>
      <vt:lpstr>Visualizing Your Next Step</vt:lpstr>
      <vt:lpstr>Discussion of NRS Project Support</vt:lpstr>
      <vt:lpstr>Upcoming NRS Activities</vt:lpstr>
      <vt:lpstr>Safe Travels!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 Into WIOA, Part II: NRS Measures and Reporting</dc:title>
  <dc:subject>NRS Regional Training, October 28, 2016, Day 3 </dc:subject>
  <dc:creator>U.S. Department of Education, National Reporting System for Adult Education</dc:creator>
  <cp:keywords>financial report; narrative report; WIOA; data elements; data systems; changes; period of participation; reporting; system architecture; data tools; tracking </cp:keywords>
  <cp:lastModifiedBy>Johnson, Clarence</cp:lastModifiedBy>
  <cp:revision>565</cp:revision>
  <dcterms:created xsi:type="dcterms:W3CDTF">2016-08-12T15:54:34Z</dcterms:created>
  <dcterms:modified xsi:type="dcterms:W3CDTF">2016-11-18T07:50:49Z</dcterms:modified>
</cp:coreProperties>
</file>