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9"/>
  </p:notesMasterIdLst>
  <p:handoutMasterIdLst>
    <p:handoutMasterId r:id="rId110"/>
  </p:handoutMasterIdLst>
  <p:sldIdLst>
    <p:sldId id="331" r:id="rId2"/>
    <p:sldId id="332" r:id="rId3"/>
    <p:sldId id="333" r:id="rId4"/>
    <p:sldId id="334" r:id="rId5"/>
    <p:sldId id="335" r:id="rId6"/>
    <p:sldId id="337" r:id="rId7"/>
    <p:sldId id="583" r:id="rId8"/>
    <p:sldId id="338" r:id="rId9"/>
    <p:sldId id="339" r:id="rId10"/>
    <p:sldId id="336" r:id="rId11"/>
    <p:sldId id="340" r:id="rId12"/>
    <p:sldId id="341" r:id="rId13"/>
    <p:sldId id="342" r:id="rId14"/>
    <p:sldId id="343" r:id="rId15"/>
    <p:sldId id="584" r:id="rId16"/>
    <p:sldId id="344" r:id="rId17"/>
    <p:sldId id="345" r:id="rId18"/>
    <p:sldId id="346" r:id="rId19"/>
    <p:sldId id="347" r:id="rId20"/>
    <p:sldId id="348" r:id="rId21"/>
    <p:sldId id="350" r:id="rId22"/>
    <p:sldId id="440" r:id="rId23"/>
    <p:sldId id="349" r:id="rId24"/>
    <p:sldId id="577" r:id="rId25"/>
    <p:sldId id="573" r:id="rId26"/>
    <p:sldId id="670" r:id="rId27"/>
    <p:sldId id="671" r:id="rId28"/>
    <p:sldId id="414" r:id="rId29"/>
    <p:sldId id="415" r:id="rId30"/>
    <p:sldId id="412" r:id="rId31"/>
    <p:sldId id="672" r:id="rId32"/>
    <p:sldId id="418" r:id="rId33"/>
    <p:sldId id="417" r:id="rId34"/>
    <p:sldId id="421" r:id="rId35"/>
    <p:sldId id="420" r:id="rId36"/>
    <p:sldId id="576" r:id="rId37"/>
    <p:sldId id="527" r:id="rId38"/>
    <p:sldId id="528" r:id="rId39"/>
    <p:sldId id="529" r:id="rId40"/>
    <p:sldId id="574" r:id="rId41"/>
    <p:sldId id="446" r:id="rId42"/>
    <p:sldId id="623" r:id="rId43"/>
    <p:sldId id="621" r:id="rId44"/>
    <p:sldId id="447" r:id="rId45"/>
    <p:sldId id="448" r:id="rId46"/>
    <p:sldId id="449" r:id="rId47"/>
    <p:sldId id="450" r:id="rId48"/>
    <p:sldId id="451" r:id="rId49"/>
    <p:sldId id="452" r:id="rId50"/>
    <p:sldId id="453" r:id="rId51"/>
    <p:sldId id="454" r:id="rId52"/>
    <p:sldId id="455" r:id="rId53"/>
    <p:sldId id="456" r:id="rId54"/>
    <p:sldId id="457" r:id="rId55"/>
    <p:sldId id="458" r:id="rId56"/>
    <p:sldId id="459" r:id="rId57"/>
    <p:sldId id="460" r:id="rId58"/>
    <p:sldId id="461" r:id="rId59"/>
    <p:sldId id="462" r:id="rId60"/>
    <p:sldId id="463" r:id="rId61"/>
    <p:sldId id="554" r:id="rId62"/>
    <p:sldId id="556" r:id="rId63"/>
    <p:sldId id="557" r:id="rId64"/>
    <p:sldId id="674" r:id="rId65"/>
    <p:sldId id="558" r:id="rId66"/>
    <p:sldId id="464" r:id="rId67"/>
    <p:sldId id="465" r:id="rId68"/>
    <p:sldId id="466" r:id="rId69"/>
    <p:sldId id="467" r:id="rId70"/>
    <p:sldId id="673" r:id="rId71"/>
    <p:sldId id="530" r:id="rId72"/>
    <p:sldId id="531" r:id="rId73"/>
    <p:sldId id="532" r:id="rId74"/>
    <p:sldId id="578" r:id="rId75"/>
    <p:sldId id="358" r:id="rId76"/>
    <p:sldId id="537" r:id="rId77"/>
    <p:sldId id="542" r:id="rId78"/>
    <p:sldId id="540" r:id="rId79"/>
    <p:sldId id="538" r:id="rId80"/>
    <p:sldId id="562" r:id="rId81"/>
    <p:sldId id="543" r:id="rId82"/>
    <p:sldId id="544" r:id="rId83"/>
    <p:sldId id="585" r:id="rId84"/>
    <p:sldId id="563" r:id="rId85"/>
    <p:sldId id="545" r:id="rId86"/>
    <p:sldId id="546" r:id="rId87"/>
    <p:sldId id="363" r:id="rId88"/>
    <p:sldId id="564" r:id="rId89"/>
    <p:sldId id="547" r:id="rId90"/>
    <p:sldId id="548" r:id="rId91"/>
    <p:sldId id="365" r:id="rId92"/>
    <p:sldId id="565" r:id="rId93"/>
    <p:sldId id="549" r:id="rId94"/>
    <p:sldId id="567" r:id="rId95"/>
    <p:sldId id="367" r:id="rId96"/>
    <p:sldId id="566" r:id="rId97"/>
    <p:sldId id="550" r:id="rId98"/>
    <p:sldId id="552" r:id="rId99"/>
    <p:sldId id="551" r:id="rId100"/>
    <p:sldId id="569" r:id="rId101"/>
    <p:sldId id="370" r:id="rId102"/>
    <p:sldId id="508" r:id="rId103"/>
    <p:sldId id="509" r:id="rId104"/>
    <p:sldId id="639" r:id="rId105"/>
    <p:sldId id="377" r:id="rId106"/>
    <p:sldId id="378" r:id="rId107"/>
    <p:sldId id="379" r:id="rId108"/>
  </p:sldIdLst>
  <p:sldSz cx="12192000" cy="6858000"/>
  <p:notesSz cx="7023100" cy="9309100"/>
  <p:custDataLst>
    <p:tags r:id="rId11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uffy, Amanda" initials="DA" lastIdx="481" clrIdx="0"/>
  <p:cmAuthor id="2" name="Perry, Michelle" initials="PM" lastIdx="76" clrIdx="1">
    <p:extLst/>
  </p:cmAuthor>
  <p:cmAuthor id="3" name="Shaewitz, Dahlia" initials="SD" lastIdx="145" clrIdx="2">
    <p:extLst/>
  </p:cmAuthor>
  <p:cmAuthor id="4" name="Condelli, Larry" initials="CL" lastIdx="63" clrIdx="3">
    <p:extLst/>
  </p:cmAuthor>
  <p:cmAuthor id="5" name="Wallace, Sharon " initials="WS" lastIdx="1" clrIdx="4">
    <p:extLst>
      <p:ext uri="{19B8F6BF-5375-455C-9EA6-DF929625EA0E}">
        <p15:presenceInfo xmlns:p15="http://schemas.microsoft.com/office/powerpoint/2012/main" userId="S-1-5-21-1472932569-214068005-926709054-18150" providerId="AD"/>
      </p:ext>
    </p:extLst>
  </p:cmAuthor>
  <p:cmAuthor id="6" name="Keenan, Cheryl" initials="KC" lastIdx="45"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a:srgbClr val="105766"/>
    <a:srgbClr val="FFFFFF"/>
    <a:srgbClr val="F3A276"/>
    <a:srgbClr val="EB641B"/>
    <a:srgbClr val="843C0C"/>
    <a:srgbClr val="C55A11"/>
    <a:srgbClr val="4A4A4A"/>
    <a:srgbClr val="FCFC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5000" autoAdjust="0"/>
    <p:restoredTop sz="86435" autoAdjust="0"/>
  </p:normalViewPr>
  <p:slideViewPr>
    <p:cSldViewPr snapToGrid="0">
      <p:cViewPr>
        <p:scale>
          <a:sx n="64" d="100"/>
          <a:sy n="64" d="100"/>
        </p:scale>
        <p:origin x="162" y="4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commentAuthors" Target="commentAuthor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handoutMaster" Target="handoutMasters/handoutMaster1.xml"/><Relationship Id="rId115"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8275" y="0"/>
            <a:ext cx="3043238" cy="466725"/>
          </a:xfrm>
          <a:prstGeom prst="rect">
            <a:avLst/>
          </a:prstGeom>
        </p:spPr>
        <p:txBody>
          <a:bodyPr vert="horz" lIns="91440" tIns="45720" rIns="91440" bIns="45720" rtlCol="0"/>
          <a:lstStyle>
            <a:lvl1pPr algn="r">
              <a:defRPr sz="1200"/>
            </a:lvl1pPr>
          </a:lstStyle>
          <a:p>
            <a:fld id="{631B41FB-7805-44FD-A676-1FEA8F0A9E95}" type="datetimeFigureOut">
              <a:rPr lang="en-US" smtClean="0"/>
              <a:t>11/18/2016</a:t>
            </a:fld>
            <a:endParaRPr lang="en-US" dirty="0"/>
          </a:p>
        </p:txBody>
      </p:sp>
      <p:sp>
        <p:nvSpPr>
          <p:cNvPr id="4" name="Footer Placeholder 3"/>
          <p:cNvSpPr>
            <a:spLocks noGrp="1"/>
          </p:cNvSpPr>
          <p:nvPr>
            <p:ph type="ftr" sz="quarter" idx="2"/>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275" y="8842375"/>
            <a:ext cx="3043238" cy="466725"/>
          </a:xfrm>
          <a:prstGeom prst="rect">
            <a:avLst/>
          </a:prstGeom>
        </p:spPr>
        <p:txBody>
          <a:bodyPr vert="horz" lIns="91440" tIns="45720" rIns="91440" bIns="45720" rtlCol="0" anchor="b"/>
          <a:lstStyle>
            <a:lvl1pPr algn="r">
              <a:defRPr sz="1200"/>
            </a:lvl1pPr>
          </a:lstStyle>
          <a:p>
            <a:fld id="{8403E861-E36A-4C5A-B963-EA42493DDBE3}" type="slidenum">
              <a:rPr lang="en-US" smtClean="0"/>
              <a:t>‹#›</a:t>
            </a:fld>
            <a:endParaRPr lang="en-US" dirty="0"/>
          </a:p>
        </p:txBody>
      </p:sp>
    </p:spTree>
    <p:extLst>
      <p:ext uri="{BB962C8B-B14F-4D97-AF65-F5344CB8AC3E}">
        <p14:creationId xmlns:p14="http://schemas.microsoft.com/office/powerpoint/2010/main" val="20594626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142F1D57-5875-4427-B598-C6585244EDD8}" type="datetimeFigureOut">
              <a:rPr lang="en-US" smtClean="0"/>
              <a:t>11/18/2016</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6870C8C3-50BB-48BB-8048-73EC538A6602}" type="slidenum">
              <a:rPr lang="en-US" smtClean="0"/>
              <a:t>‹#›</a:t>
            </a:fld>
            <a:endParaRPr lang="en-US" dirty="0"/>
          </a:p>
        </p:txBody>
      </p:sp>
    </p:spTree>
    <p:extLst>
      <p:ext uri="{BB962C8B-B14F-4D97-AF65-F5344CB8AC3E}">
        <p14:creationId xmlns:p14="http://schemas.microsoft.com/office/powerpoint/2010/main" val="20576308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70C8C3-50BB-48BB-8048-73EC538A6602}" type="slidenum">
              <a:rPr lang="en-US" smtClean="0"/>
              <a:t>1</a:t>
            </a:fld>
            <a:endParaRPr lang="en-US" dirty="0"/>
          </a:p>
        </p:txBody>
      </p:sp>
    </p:spTree>
    <p:extLst>
      <p:ext uri="{BB962C8B-B14F-4D97-AF65-F5344CB8AC3E}">
        <p14:creationId xmlns:p14="http://schemas.microsoft.com/office/powerpoint/2010/main" val="3990741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70C8C3-50BB-48BB-8048-73EC538A6602}" type="slidenum">
              <a:rPr lang="en-US" smtClean="0"/>
              <a:t>10</a:t>
            </a:fld>
            <a:endParaRPr lang="en-US" dirty="0"/>
          </a:p>
        </p:txBody>
      </p:sp>
    </p:spTree>
    <p:extLst>
      <p:ext uri="{BB962C8B-B14F-4D97-AF65-F5344CB8AC3E}">
        <p14:creationId xmlns:p14="http://schemas.microsoft.com/office/powerpoint/2010/main" val="40098723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70C8C3-50BB-48BB-8048-73EC538A6602}" type="slidenum">
              <a:rPr lang="en-US" smtClean="0"/>
              <a:t>100</a:t>
            </a:fld>
            <a:endParaRPr lang="en-US" dirty="0"/>
          </a:p>
        </p:txBody>
      </p:sp>
    </p:spTree>
    <p:extLst>
      <p:ext uri="{BB962C8B-B14F-4D97-AF65-F5344CB8AC3E}">
        <p14:creationId xmlns:p14="http://schemas.microsoft.com/office/powerpoint/2010/main" val="278650542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70C8C3-50BB-48BB-8048-73EC538A6602}" type="slidenum">
              <a:rPr lang="en-US" smtClean="0"/>
              <a:t>101</a:t>
            </a:fld>
            <a:endParaRPr lang="en-US" dirty="0"/>
          </a:p>
        </p:txBody>
      </p:sp>
    </p:spTree>
    <p:extLst>
      <p:ext uri="{BB962C8B-B14F-4D97-AF65-F5344CB8AC3E}">
        <p14:creationId xmlns:p14="http://schemas.microsoft.com/office/powerpoint/2010/main" val="152664063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70C8C3-50BB-48BB-8048-73EC538A6602}" type="slidenum">
              <a:rPr lang="en-US" smtClean="0"/>
              <a:t>102</a:t>
            </a:fld>
            <a:endParaRPr lang="en-US" dirty="0"/>
          </a:p>
        </p:txBody>
      </p:sp>
    </p:spTree>
    <p:extLst>
      <p:ext uri="{BB962C8B-B14F-4D97-AF65-F5344CB8AC3E}">
        <p14:creationId xmlns:p14="http://schemas.microsoft.com/office/powerpoint/2010/main" val="258993035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70C8C3-50BB-48BB-8048-73EC538A6602}" type="slidenum">
              <a:rPr lang="en-US" smtClean="0"/>
              <a:t>103</a:t>
            </a:fld>
            <a:endParaRPr lang="en-US" dirty="0"/>
          </a:p>
        </p:txBody>
      </p:sp>
    </p:spTree>
    <p:extLst>
      <p:ext uri="{BB962C8B-B14F-4D97-AF65-F5344CB8AC3E}">
        <p14:creationId xmlns:p14="http://schemas.microsoft.com/office/powerpoint/2010/main" val="28131836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70C8C3-50BB-48BB-8048-73EC538A6602}" type="slidenum">
              <a:rPr lang="en-US" smtClean="0"/>
              <a:t>104</a:t>
            </a:fld>
            <a:endParaRPr lang="en-US" dirty="0"/>
          </a:p>
        </p:txBody>
      </p:sp>
    </p:spTree>
    <p:extLst>
      <p:ext uri="{BB962C8B-B14F-4D97-AF65-F5344CB8AC3E}">
        <p14:creationId xmlns:p14="http://schemas.microsoft.com/office/powerpoint/2010/main" val="39538457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70C8C3-50BB-48BB-8048-73EC538A6602}" type="slidenum">
              <a:rPr lang="en-US" smtClean="0"/>
              <a:t>105</a:t>
            </a:fld>
            <a:endParaRPr lang="en-US" dirty="0"/>
          </a:p>
        </p:txBody>
      </p:sp>
    </p:spTree>
    <p:extLst>
      <p:ext uri="{BB962C8B-B14F-4D97-AF65-F5344CB8AC3E}">
        <p14:creationId xmlns:p14="http://schemas.microsoft.com/office/powerpoint/2010/main" val="241642410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70C8C3-50BB-48BB-8048-73EC538A6602}" type="slidenum">
              <a:rPr lang="en-US" smtClean="0"/>
              <a:t>106</a:t>
            </a:fld>
            <a:endParaRPr lang="en-US" dirty="0"/>
          </a:p>
        </p:txBody>
      </p:sp>
    </p:spTree>
    <p:extLst>
      <p:ext uri="{BB962C8B-B14F-4D97-AF65-F5344CB8AC3E}">
        <p14:creationId xmlns:p14="http://schemas.microsoft.com/office/powerpoint/2010/main" val="322105147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41B4C4-526A-4AC5-8072-5726EB8DC84C}" type="slidenum">
              <a:rPr lang="en-US" smtClean="0">
                <a:solidFill>
                  <a:prstClr val="black"/>
                </a:solidFill>
              </a:rPr>
              <a:pPr/>
              <a:t>107</a:t>
            </a:fld>
            <a:endParaRPr lang="en-US" dirty="0">
              <a:solidFill>
                <a:prstClr val="black"/>
              </a:solidFill>
            </a:endParaRPr>
          </a:p>
        </p:txBody>
      </p:sp>
    </p:spTree>
    <p:extLst>
      <p:ext uri="{BB962C8B-B14F-4D97-AF65-F5344CB8AC3E}">
        <p14:creationId xmlns:p14="http://schemas.microsoft.com/office/powerpoint/2010/main" val="38612825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70C8C3-50BB-48BB-8048-73EC538A6602}" type="slidenum">
              <a:rPr lang="en-US" smtClean="0"/>
              <a:t>11</a:t>
            </a:fld>
            <a:endParaRPr lang="en-US" dirty="0"/>
          </a:p>
        </p:txBody>
      </p:sp>
    </p:spTree>
    <p:extLst>
      <p:ext uri="{BB962C8B-B14F-4D97-AF65-F5344CB8AC3E}">
        <p14:creationId xmlns:p14="http://schemas.microsoft.com/office/powerpoint/2010/main" val="28080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70C8C3-50BB-48BB-8048-73EC538A6602}" type="slidenum">
              <a:rPr lang="en-US" smtClean="0"/>
              <a:t>12</a:t>
            </a:fld>
            <a:endParaRPr lang="en-US" dirty="0"/>
          </a:p>
        </p:txBody>
      </p:sp>
    </p:spTree>
    <p:extLst>
      <p:ext uri="{BB962C8B-B14F-4D97-AF65-F5344CB8AC3E}">
        <p14:creationId xmlns:p14="http://schemas.microsoft.com/office/powerpoint/2010/main" val="12418308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endParaRPr lang="en-US" dirty="0"/>
          </a:p>
        </p:txBody>
      </p:sp>
      <p:sp>
        <p:nvSpPr>
          <p:cNvPr id="4" name="Slide Number Placeholder 3"/>
          <p:cNvSpPr>
            <a:spLocks noGrp="1"/>
          </p:cNvSpPr>
          <p:nvPr>
            <p:ph type="sldNum" sz="quarter" idx="10"/>
          </p:nvPr>
        </p:nvSpPr>
        <p:spPr/>
        <p:txBody>
          <a:bodyPr/>
          <a:lstStyle/>
          <a:p>
            <a:fld id="{6870C8C3-50BB-48BB-8048-73EC538A6602}" type="slidenum">
              <a:rPr lang="en-US" smtClean="0"/>
              <a:t>13</a:t>
            </a:fld>
            <a:endParaRPr lang="en-US" dirty="0"/>
          </a:p>
        </p:txBody>
      </p:sp>
    </p:spTree>
    <p:extLst>
      <p:ext uri="{BB962C8B-B14F-4D97-AF65-F5344CB8AC3E}">
        <p14:creationId xmlns:p14="http://schemas.microsoft.com/office/powerpoint/2010/main" val="19053270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70C8C3-50BB-48BB-8048-73EC538A6602}" type="slidenum">
              <a:rPr lang="en-US" smtClean="0"/>
              <a:t>14</a:t>
            </a:fld>
            <a:endParaRPr lang="en-US" dirty="0"/>
          </a:p>
        </p:txBody>
      </p:sp>
    </p:spTree>
    <p:extLst>
      <p:ext uri="{BB962C8B-B14F-4D97-AF65-F5344CB8AC3E}">
        <p14:creationId xmlns:p14="http://schemas.microsoft.com/office/powerpoint/2010/main" val="5394956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70C8C3-50BB-48BB-8048-73EC538A6602}" type="slidenum">
              <a:rPr lang="en-US" smtClean="0"/>
              <a:t>15</a:t>
            </a:fld>
            <a:endParaRPr lang="en-US" dirty="0"/>
          </a:p>
        </p:txBody>
      </p:sp>
    </p:spTree>
    <p:extLst>
      <p:ext uri="{BB962C8B-B14F-4D97-AF65-F5344CB8AC3E}">
        <p14:creationId xmlns:p14="http://schemas.microsoft.com/office/powerpoint/2010/main" val="13884650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70C8C3-50BB-48BB-8048-73EC538A6602}" type="slidenum">
              <a:rPr lang="en-US" smtClean="0"/>
              <a:t>16</a:t>
            </a:fld>
            <a:endParaRPr lang="en-US" dirty="0"/>
          </a:p>
        </p:txBody>
      </p:sp>
    </p:spTree>
    <p:extLst>
      <p:ext uri="{BB962C8B-B14F-4D97-AF65-F5344CB8AC3E}">
        <p14:creationId xmlns:p14="http://schemas.microsoft.com/office/powerpoint/2010/main" val="20380951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70C8C3-50BB-48BB-8048-73EC538A6602}" type="slidenum">
              <a:rPr lang="en-US" smtClean="0"/>
              <a:t>17</a:t>
            </a:fld>
            <a:endParaRPr lang="en-US" dirty="0"/>
          </a:p>
        </p:txBody>
      </p:sp>
    </p:spTree>
    <p:extLst>
      <p:ext uri="{BB962C8B-B14F-4D97-AF65-F5344CB8AC3E}">
        <p14:creationId xmlns:p14="http://schemas.microsoft.com/office/powerpoint/2010/main" val="39684930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70C8C3-50BB-48BB-8048-73EC538A6602}" type="slidenum">
              <a:rPr lang="en-US" smtClean="0"/>
              <a:t>18</a:t>
            </a:fld>
            <a:endParaRPr lang="en-US" dirty="0"/>
          </a:p>
        </p:txBody>
      </p:sp>
    </p:spTree>
    <p:extLst>
      <p:ext uri="{BB962C8B-B14F-4D97-AF65-F5344CB8AC3E}">
        <p14:creationId xmlns:p14="http://schemas.microsoft.com/office/powerpoint/2010/main" val="24925068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endParaRPr lang="en-US" dirty="0"/>
          </a:p>
        </p:txBody>
      </p:sp>
      <p:sp>
        <p:nvSpPr>
          <p:cNvPr id="4" name="Slide Number Placeholder 3"/>
          <p:cNvSpPr>
            <a:spLocks noGrp="1"/>
          </p:cNvSpPr>
          <p:nvPr>
            <p:ph type="sldNum" sz="quarter" idx="10"/>
          </p:nvPr>
        </p:nvSpPr>
        <p:spPr/>
        <p:txBody>
          <a:bodyPr/>
          <a:lstStyle/>
          <a:p>
            <a:fld id="{6870C8C3-50BB-48BB-8048-73EC538A6602}" type="slidenum">
              <a:rPr lang="en-US" smtClean="0"/>
              <a:t>19</a:t>
            </a:fld>
            <a:endParaRPr lang="en-US" dirty="0"/>
          </a:p>
        </p:txBody>
      </p:sp>
    </p:spTree>
    <p:extLst>
      <p:ext uri="{BB962C8B-B14F-4D97-AF65-F5344CB8AC3E}">
        <p14:creationId xmlns:p14="http://schemas.microsoft.com/office/powerpoint/2010/main" val="2092814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70C8C3-50BB-48BB-8048-73EC538A6602}" type="slidenum">
              <a:rPr lang="en-US" smtClean="0"/>
              <a:t>2</a:t>
            </a:fld>
            <a:endParaRPr lang="en-US" dirty="0"/>
          </a:p>
        </p:txBody>
      </p:sp>
    </p:spTree>
    <p:extLst>
      <p:ext uri="{BB962C8B-B14F-4D97-AF65-F5344CB8AC3E}">
        <p14:creationId xmlns:p14="http://schemas.microsoft.com/office/powerpoint/2010/main" val="27950932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70C8C3-50BB-48BB-8048-73EC538A6602}" type="slidenum">
              <a:rPr lang="en-US" smtClean="0"/>
              <a:t>20</a:t>
            </a:fld>
            <a:endParaRPr lang="en-US" dirty="0"/>
          </a:p>
        </p:txBody>
      </p:sp>
    </p:spTree>
    <p:extLst>
      <p:ext uri="{BB962C8B-B14F-4D97-AF65-F5344CB8AC3E}">
        <p14:creationId xmlns:p14="http://schemas.microsoft.com/office/powerpoint/2010/main" val="1221933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70C8C3-50BB-48BB-8048-73EC538A6602}" type="slidenum">
              <a:rPr lang="en-US" smtClean="0"/>
              <a:t>21</a:t>
            </a:fld>
            <a:endParaRPr lang="en-US" dirty="0"/>
          </a:p>
        </p:txBody>
      </p:sp>
    </p:spTree>
    <p:extLst>
      <p:ext uri="{BB962C8B-B14F-4D97-AF65-F5344CB8AC3E}">
        <p14:creationId xmlns:p14="http://schemas.microsoft.com/office/powerpoint/2010/main" val="8632964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70C8C3-50BB-48BB-8048-73EC538A6602}" type="slidenum">
              <a:rPr lang="en-US" smtClean="0"/>
              <a:t>22</a:t>
            </a:fld>
            <a:endParaRPr lang="en-US" dirty="0"/>
          </a:p>
        </p:txBody>
      </p:sp>
    </p:spTree>
    <p:extLst>
      <p:ext uri="{BB962C8B-B14F-4D97-AF65-F5344CB8AC3E}">
        <p14:creationId xmlns:p14="http://schemas.microsoft.com/office/powerpoint/2010/main" val="40596991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70C8C3-50BB-48BB-8048-73EC538A6602}" type="slidenum">
              <a:rPr lang="en-US" smtClean="0"/>
              <a:t>23</a:t>
            </a:fld>
            <a:endParaRPr lang="en-US" dirty="0"/>
          </a:p>
        </p:txBody>
      </p:sp>
    </p:spTree>
    <p:extLst>
      <p:ext uri="{BB962C8B-B14F-4D97-AF65-F5344CB8AC3E}">
        <p14:creationId xmlns:p14="http://schemas.microsoft.com/office/powerpoint/2010/main" val="42647824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70C8C3-50BB-48BB-8048-73EC538A6602}" type="slidenum">
              <a:rPr lang="en-US" smtClean="0"/>
              <a:t>24</a:t>
            </a:fld>
            <a:endParaRPr lang="en-US" dirty="0"/>
          </a:p>
        </p:txBody>
      </p:sp>
    </p:spTree>
    <p:extLst>
      <p:ext uri="{BB962C8B-B14F-4D97-AF65-F5344CB8AC3E}">
        <p14:creationId xmlns:p14="http://schemas.microsoft.com/office/powerpoint/2010/main" val="10864350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00ECD6-B324-4B2B-815B-161FCBAFB1F8}"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15693856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70C8C3-50BB-48BB-8048-73EC538A6602}" type="slidenum">
              <a:rPr lang="en-US" smtClean="0"/>
              <a:t>26</a:t>
            </a:fld>
            <a:endParaRPr lang="en-US" dirty="0"/>
          </a:p>
        </p:txBody>
      </p:sp>
    </p:spTree>
    <p:extLst>
      <p:ext uri="{BB962C8B-B14F-4D97-AF65-F5344CB8AC3E}">
        <p14:creationId xmlns:p14="http://schemas.microsoft.com/office/powerpoint/2010/main" val="8659857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70C8C3-50BB-48BB-8048-73EC538A6602}" type="slidenum">
              <a:rPr lang="en-US" smtClean="0"/>
              <a:t>27</a:t>
            </a:fld>
            <a:endParaRPr lang="en-US" dirty="0"/>
          </a:p>
        </p:txBody>
      </p:sp>
    </p:spTree>
    <p:extLst>
      <p:ext uri="{BB962C8B-B14F-4D97-AF65-F5344CB8AC3E}">
        <p14:creationId xmlns:p14="http://schemas.microsoft.com/office/powerpoint/2010/main" val="38696387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70C8C3-50BB-48BB-8048-73EC538A6602}" type="slidenum">
              <a:rPr lang="en-US" smtClean="0"/>
              <a:t>28</a:t>
            </a:fld>
            <a:endParaRPr lang="en-US" dirty="0"/>
          </a:p>
        </p:txBody>
      </p:sp>
    </p:spTree>
    <p:extLst>
      <p:ext uri="{BB962C8B-B14F-4D97-AF65-F5344CB8AC3E}">
        <p14:creationId xmlns:p14="http://schemas.microsoft.com/office/powerpoint/2010/main" val="15673002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870C8C3-50BB-48BB-8048-73EC538A6602}" type="slidenum">
              <a:rPr lang="en-US" smtClean="0"/>
              <a:t>29</a:t>
            </a:fld>
            <a:endParaRPr lang="en-US" dirty="0"/>
          </a:p>
        </p:txBody>
      </p:sp>
    </p:spTree>
    <p:extLst>
      <p:ext uri="{BB962C8B-B14F-4D97-AF65-F5344CB8AC3E}">
        <p14:creationId xmlns:p14="http://schemas.microsoft.com/office/powerpoint/2010/main" val="1090483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70C8C3-50BB-48BB-8048-73EC538A6602}" type="slidenum">
              <a:rPr lang="en-US" smtClean="0"/>
              <a:t>3</a:t>
            </a:fld>
            <a:endParaRPr lang="en-US" dirty="0"/>
          </a:p>
        </p:txBody>
      </p:sp>
    </p:spTree>
    <p:extLst>
      <p:ext uri="{BB962C8B-B14F-4D97-AF65-F5344CB8AC3E}">
        <p14:creationId xmlns:p14="http://schemas.microsoft.com/office/powerpoint/2010/main" val="35066340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70C8C3-50BB-48BB-8048-73EC538A6602}" type="slidenum">
              <a:rPr lang="en-US" smtClean="0"/>
              <a:t>30</a:t>
            </a:fld>
            <a:endParaRPr lang="en-US" dirty="0"/>
          </a:p>
        </p:txBody>
      </p:sp>
    </p:spTree>
    <p:extLst>
      <p:ext uri="{BB962C8B-B14F-4D97-AF65-F5344CB8AC3E}">
        <p14:creationId xmlns:p14="http://schemas.microsoft.com/office/powerpoint/2010/main" val="12802358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70C8C3-50BB-48BB-8048-73EC538A6602}" type="slidenum">
              <a:rPr lang="en-US" smtClean="0"/>
              <a:t>31</a:t>
            </a:fld>
            <a:endParaRPr lang="en-US"/>
          </a:p>
        </p:txBody>
      </p:sp>
    </p:spTree>
    <p:extLst>
      <p:ext uri="{BB962C8B-B14F-4D97-AF65-F5344CB8AC3E}">
        <p14:creationId xmlns:p14="http://schemas.microsoft.com/office/powerpoint/2010/main" val="14250252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70C8C3-50BB-48BB-8048-73EC538A6602}" type="slidenum">
              <a:rPr lang="en-US" smtClean="0"/>
              <a:t>32</a:t>
            </a:fld>
            <a:endParaRPr lang="en-US" dirty="0"/>
          </a:p>
        </p:txBody>
      </p:sp>
    </p:spTree>
    <p:extLst>
      <p:ext uri="{BB962C8B-B14F-4D97-AF65-F5344CB8AC3E}">
        <p14:creationId xmlns:p14="http://schemas.microsoft.com/office/powerpoint/2010/main" val="20582432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70C8C3-50BB-48BB-8048-73EC538A6602}" type="slidenum">
              <a:rPr lang="en-US" smtClean="0"/>
              <a:t>33</a:t>
            </a:fld>
            <a:endParaRPr lang="en-US" dirty="0"/>
          </a:p>
        </p:txBody>
      </p:sp>
    </p:spTree>
    <p:extLst>
      <p:ext uri="{BB962C8B-B14F-4D97-AF65-F5344CB8AC3E}">
        <p14:creationId xmlns:p14="http://schemas.microsoft.com/office/powerpoint/2010/main" val="19645642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70C8C3-50BB-48BB-8048-73EC538A6602}" type="slidenum">
              <a:rPr lang="en-US" smtClean="0"/>
              <a:t>34</a:t>
            </a:fld>
            <a:endParaRPr lang="en-US" dirty="0"/>
          </a:p>
        </p:txBody>
      </p:sp>
    </p:spTree>
    <p:extLst>
      <p:ext uri="{BB962C8B-B14F-4D97-AF65-F5344CB8AC3E}">
        <p14:creationId xmlns:p14="http://schemas.microsoft.com/office/powerpoint/2010/main" val="2759624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70C8C3-50BB-48BB-8048-73EC538A6602}" type="slidenum">
              <a:rPr lang="en-US" smtClean="0"/>
              <a:t>35</a:t>
            </a:fld>
            <a:endParaRPr lang="en-US" dirty="0"/>
          </a:p>
        </p:txBody>
      </p:sp>
    </p:spTree>
    <p:extLst>
      <p:ext uri="{BB962C8B-B14F-4D97-AF65-F5344CB8AC3E}">
        <p14:creationId xmlns:p14="http://schemas.microsoft.com/office/powerpoint/2010/main" val="40319612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70C8C3-50BB-48BB-8048-73EC538A6602}" type="slidenum">
              <a:rPr lang="en-US" smtClean="0"/>
              <a:t>36</a:t>
            </a:fld>
            <a:endParaRPr lang="en-US" dirty="0"/>
          </a:p>
        </p:txBody>
      </p:sp>
    </p:spTree>
    <p:extLst>
      <p:ext uri="{BB962C8B-B14F-4D97-AF65-F5344CB8AC3E}">
        <p14:creationId xmlns:p14="http://schemas.microsoft.com/office/powerpoint/2010/main" val="430808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Evaluation Learning Community Training</a:t>
            </a:r>
            <a:endParaRPr lang="en-US" dirty="0">
              <a:solidFill>
                <a:prstClr val="black"/>
              </a:solidFill>
            </a:endParaRPr>
          </a:p>
        </p:txBody>
      </p:sp>
      <p:sp>
        <p:nvSpPr>
          <p:cNvPr id="5" name="Date Placeholder 4"/>
          <p:cNvSpPr>
            <a:spLocks noGrp="1"/>
          </p:cNvSpPr>
          <p:nvPr>
            <p:ph type="dt" idx="11"/>
          </p:nvPr>
        </p:nvSpPr>
        <p:spPr/>
        <p:txBody>
          <a:bodyPr/>
          <a:lstStyle/>
          <a:p>
            <a:r>
              <a:rPr lang="en-US" dirty="0" smtClean="0">
                <a:solidFill>
                  <a:prstClr val="black"/>
                </a:solidFill>
              </a:rPr>
              <a:t>December 7-8, 2011</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C30594AB-D82A-4504-905D-B6D97E660C30}"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16155568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Evaluation Learning Community Training</a:t>
            </a:r>
            <a:endParaRPr lang="en-US" dirty="0">
              <a:solidFill>
                <a:prstClr val="black"/>
              </a:solidFill>
            </a:endParaRPr>
          </a:p>
        </p:txBody>
      </p:sp>
      <p:sp>
        <p:nvSpPr>
          <p:cNvPr id="5" name="Date Placeholder 4"/>
          <p:cNvSpPr>
            <a:spLocks noGrp="1"/>
          </p:cNvSpPr>
          <p:nvPr>
            <p:ph type="dt" idx="11"/>
          </p:nvPr>
        </p:nvSpPr>
        <p:spPr/>
        <p:txBody>
          <a:bodyPr/>
          <a:lstStyle/>
          <a:p>
            <a:r>
              <a:rPr lang="en-US" dirty="0" smtClean="0">
                <a:solidFill>
                  <a:prstClr val="black"/>
                </a:solidFill>
              </a:rPr>
              <a:t>December 7-8, 2011</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C30594AB-D82A-4504-905D-B6D97E660C30}"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22989142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70C8C3-50BB-48BB-8048-73EC538A6602}"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811457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70C8C3-50BB-48BB-8048-73EC538A6602}" type="slidenum">
              <a:rPr lang="en-US" smtClean="0"/>
              <a:t>4</a:t>
            </a:fld>
            <a:endParaRPr lang="en-US" dirty="0"/>
          </a:p>
        </p:txBody>
      </p:sp>
    </p:spTree>
    <p:extLst>
      <p:ext uri="{BB962C8B-B14F-4D97-AF65-F5344CB8AC3E}">
        <p14:creationId xmlns:p14="http://schemas.microsoft.com/office/powerpoint/2010/main" val="26134428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endParaRPr lang="en-US" dirty="0"/>
          </a:p>
        </p:txBody>
      </p:sp>
      <p:sp>
        <p:nvSpPr>
          <p:cNvPr id="4" name="Slide Number Placeholder 3"/>
          <p:cNvSpPr>
            <a:spLocks noGrp="1"/>
          </p:cNvSpPr>
          <p:nvPr>
            <p:ph type="sldNum" sz="quarter" idx="10"/>
          </p:nvPr>
        </p:nvSpPr>
        <p:spPr/>
        <p:txBody>
          <a:bodyPr/>
          <a:lstStyle/>
          <a:p>
            <a:fld id="{D241B4C4-526A-4AC5-8072-5726EB8DC84C}"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31042772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70C8C3-50BB-48BB-8048-73EC538A6602}" type="slidenum">
              <a:rPr lang="en-US" smtClean="0"/>
              <a:t>41</a:t>
            </a:fld>
            <a:endParaRPr lang="en-US" dirty="0"/>
          </a:p>
        </p:txBody>
      </p:sp>
    </p:spTree>
    <p:extLst>
      <p:ext uri="{BB962C8B-B14F-4D97-AF65-F5344CB8AC3E}">
        <p14:creationId xmlns:p14="http://schemas.microsoft.com/office/powerpoint/2010/main" val="5750000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70C8C3-50BB-48BB-8048-73EC538A6602}" type="slidenum">
              <a:rPr lang="en-US" smtClean="0"/>
              <a:t>42</a:t>
            </a:fld>
            <a:endParaRPr lang="en-US" dirty="0"/>
          </a:p>
        </p:txBody>
      </p:sp>
    </p:spTree>
    <p:extLst>
      <p:ext uri="{BB962C8B-B14F-4D97-AF65-F5344CB8AC3E}">
        <p14:creationId xmlns:p14="http://schemas.microsoft.com/office/powerpoint/2010/main" val="27533316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4F00DF-333E-48F6-BB3E-A29EA9209D57}" type="slidenum">
              <a:rPr lang="en-US" smtClean="0"/>
              <a:t>43</a:t>
            </a:fld>
            <a:endParaRPr lang="en-US" dirty="0"/>
          </a:p>
        </p:txBody>
      </p:sp>
    </p:spTree>
    <p:extLst>
      <p:ext uri="{BB962C8B-B14F-4D97-AF65-F5344CB8AC3E}">
        <p14:creationId xmlns:p14="http://schemas.microsoft.com/office/powerpoint/2010/main" val="20630876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70C8C3-50BB-48BB-8048-73EC538A6602}" type="slidenum">
              <a:rPr lang="en-US" smtClean="0"/>
              <a:t>44</a:t>
            </a:fld>
            <a:endParaRPr lang="en-US" dirty="0"/>
          </a:p>
        </p:txBody>
      </p:sp>
    </p:spTree>
    <p:extLst>
      <p:ext uri="{BB962C8B-B14F-4D97-AF65-F5344CB8AC3E}">
        <p14:creationId xmlns:p14="http://schemas.microsoft.com/office/powerpoint/2010/main" val="21931140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70C8C3-50BB-48BB-8048-73EC538A6602}" type="slidenum">
              <a:rPr lang="en-US" smtClean="0"/>
              <a:t>45</a:t>
            </a:fld>
            <a:endParaRPr lang="en-US" dirty="0"/>
          </a:p>
        </p:txBody>
      </p:sp>
    </p:spTree>
    <p:extLst>
      <p:ext uri="{BB962C8B-B14F-4D97-AF65-F5344CB8AC3E}">
        <p14:creationId xmlns:p14="http://schemas.microsoft.com/office/powerpoint/2010/main" val="41893443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70C8C3-50BB-48BB-8048-73EC538A6602}" type="slidenum">
              <a:rPr lang="en-US" smtClean="0"/>
              <a:t>46</a:t>
            </a:fld>
            <a:endParaRPr lang="en-US" dirty="0"/>
          </a:p>
        </p:txBody>
      </p:sp>
    </p:spTree>
    <p:extLst>
      <p:ext uri="{BB962C8B-B14F-4D97-AF65-F5344CB8AC3E}">
        <p14:creationId xmlns:p14="http://schemas.microsoft.com/office/powerpoint/2010/main" val="27498078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870C8C3-50BB-48BB-8048-73EC538A6602}" type="slidenum">
              <a:rPr lang="en-US" smtClean="0"/>
              <a:t>47</a:t>
            </a:fld>
            <a:endParaRPr lang="en-US" dirty="0"/>
          </a:p>
        </p:txBody>
      </p:sp>
    </p:spTree>
    <p:extLst>
      <p:ext uri="{BB962C8B-B14F-4D97-AF65-F5344CB8AC3E}">
        <p14:creationId xmlns:p14="http://schemas.microsoft.com/office/powerpoint/2010/main" val="15551184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70C8C3-50BB-48BB-8048-73EC538A6602}" type="slidenum">
              <a:rPr lang="en-US" smtClean="0"/>
              <a:t>48</a:t>
            </a:fld>
            <a:endParaRPr lang="en-US" dirty="0"/>
          </a:p>
        </p:txBody>
      </p:sp>
    </p:spTree>
    <p:extLst>
      <p:ext uri="{BB962C8B-B14F-4D97-AF65-F5344CB8AC3E}">
        <p14:creationId xmlns:p14="http://schemas.microsoft.com/office/powerpoint/2010/main" val="23780979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70C8C3-50BB-48BB-8048-73EC538A6602}" type="slidenum">
              <a:rPr lang="en-US" smtClean="0"/>
              <a:t>49</a:t>
            </a:fld>
            <a:endParaRPr lang="en-US" dirty="0"/>
          </a:p>
        </p:txBody>
      </p:sp>
    </p:spTree>
    <p:extLst>
      <p:ext uri="{BB962C8B-B14F-4D97-AF65-F5344CB8AC3E}">
        <p14:creationId xmlns:p14="http://schemas.microsoft.com/office/powerpoint/2010/main" val="1381067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70C8C3-50BB-48BB-8048-73EC538A6602}" type="slidenum">
              <a:rPr lang="en-US" smtClean="0"/>
              <a:t>5</a:t>
            </a:fld>
            <a:endParaRPr lang="en-US" dirty="0"/>
          </a:p>
        </p:txBody>
      </p:sp>
    </p:spTree>
    <p:extLst>
      <p:ext uri="{BB962C8B-B14F-4D97-AF65-F5344CB8AC3E}">
        <p14:creationId xmlns:p14="http://schemas.microsoft.com/office/powerpoint/2010/main" val="20914184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70C8C3-50BB-48BB-8048-73EC538A6602}" type="slidenum">
              <a:rPr lang="en-US" smtClean="0"/>
              <a:t>50</a:t>
            </a:fld>
            <a:endParaRPr lang="en-US" dirty="0"/>
          </a:p>
        </p:txBody>
      </p:sp>
    </p:spTree>
    <p:extLst>
      <p:ext uri="{BB962C8B-B14F-4D97-AF65-F5344CB8AC3E}">
        <p14:creationId xmlns:p14="http://schemas.microsoft.com/office/powerpoint/2010/main" val="1672683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70C8C3-50BB-48BB-8048-73EC538A6602}" type="slidenum">
              <a:rPr lang="en-US" smtClean="0"/>
              <a:t>51</a:t>
            </a:fld>
            <a:endParaRPr lang="en-US" dirty="0"/>
          </a:p>
        </p:txBody>
      </p:sp>
    </p:spTree>
    <p:extLst>
      <p:ext uri="{BB962C8B-B14F-4D97-AF65-F5344CB8AC3E}">
        <p14:creationId xmlns:p14="http://schemas.microsoft.com/office/powerpoint/2010/main" val="1968947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70C8C3-50BB-48BB-8048-73EC538A6602}" type="slidenum">
              <a:rPr lang="en-US" smtClean="0"/>
              <a:t>52</a:t>
            </a:fld>
            <a:endParaRPr lang="en-US" dirty="0"/>
          </a:p>
        </p:txBody>
      </p:sp>
    </p:spTree>
    <p:extLst>
      <p:ext uri="{BB962C8B-B14F-4D97-AF65-F5344CB8AC3E}">
        <p14:creationId xmlns:p14="http://schemas.microsoft.com/office/powerpoint/2010/main" val="18388313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70C8C3-50BB-48BB-8048-73EC538A6602}" type="slidenum">
              <a:rPr lang="en-US" smtClean="0"/>
              <a:t>53</a:t>
            </a:fld>
            <a:endParaRPr lang="en-US" dirty="0"/>
          </a:p>
        </p:txBody>
      </p:sp>
    </p:spTree>
    <p:extLst>
      <p:ext uri="{BB962C8B-B14F-4D97-AF65-F5344CB8AC3E}">
        <p14:creationId xmlns:p14="http://schemas.microsoft.com/office/powerpoint/2010/main" val="32149900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70C8C3-50BB-48BB-8048-73EC538A6602}" type="slidenum">
              <a:rPr lang="en-US" smtClean="0"/>
              <a:t>54</a:t>
            </a:fld>
            <a:endParaRPr lang="en-US" dirty="0"/>
          </a:p>
        </p:txBody>
      </p:sp>
    </p:spTree>
    <p:extLst>
      <p:ext uri="{BB962C8B-B14F-4D97-AF65-F5344CB8AC3E}">
        <p14:creationId xmlns:p14="http://schemas.microsoft.com/office/powerpoint/2010/main" val="28534639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70C8C3-50BB-48BB-8048-73EC538A6602}" type="slidenum">
              <a:rPr lang="en-US" smtClean="0"/>
              <a:t>55</a:t>
            </a:fld>
            <a:endParaRPr lang="en-US" dirty="0"/>
          </a:p>
        </p:txBody>
      </p:sp>
    </p:spTree>
    <p:extLst>
      <p:ext uri="{BB962C8B-B14F-4D97-AF65-F5344CB8AC3E}">
        <p14:creationId xmlns:p14="http://schemas.microsoft.com/office/powerpoint/2010/main" val="38447226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70C8C3-50BB-48BB-8048-73EC538A6602}" type="slidenum">
              <a:rPr lang="en-US" smtClean="0"/>
              <a:t>56</a:t>
            </a:fld>
            <a:endParaRPr lang="en-US" dirty="0"/>
          </a:p>
        </p:txBody>
      </p:sp>
    </p:spTree>
    <p:extLst>
      <p:ext uri="{BB962C8B-B14F-4D97-AF65-F5344CB8AC3E}">
        <p14:creationId xmlns:p14="http://schemas.microsoft.com/office/powerpoint/2010/main" val="31556647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70C8C3-50BB-48BB-8048-73EC538A6602}" type="slidenum">
              <a:rPr lang="en-US" smtClean="0"/>
              <a:t>57</a:t>
            </a:fld>
            <a:endParaRPr lang="en-US" dirty="0"/>
          </a:p>
        </p:txBody>
      </p:sp>
    </p:spTree>
    <p:extLst>
      <p:ext uri="{BB962C8B-B14F-4D97-AF65-F5344CB8AC3E}">
        <p14:creationId xmlns:p14="http://schemas.microsoft.com/office/powerpoint/2010/main" val="39836469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870C8C3-50BB-48BB-8048-73EC538A6602}" type="slidenum">
              <a:rPr lang="en-US" smtClean="0"/>
              <a:t>58</a:t>
            </a:fld>
            <a:endParaRPr lang="en-US" dirty="0"/>
          </a:p>
        </p:txBody>
      </p:sp>
    </p:spTree>
    <p:extLst>
      <p:ext uri="{BB962C8B-B14F-4D97-AF65-F5344CB8AC3E}">
        <p14:creationId xmlns:p14="http://schemas.microsoft.com/office/powerpoint/2010/main" val="3318304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70C8C3-50BB-48BB-8048-73EC538A6602}" type="slidenum">
              <a:rPr lang="en-US" smtClean="0"/>
              <a:t>59</a:t>
            </a:fld>
            <a:endParaRPr lang="en-US" dirty="0"/>
          </a:p>
        </p:txBody>
      </p:sp>
    </p:spTree>
    <p:extLst>
      <p:ext uri="{BB962C8B-B14F-4D97-AF65-F5344CB8AC3E}">
        <p14:creationId xmlns:p14="http://schemas.microsoft.com/office/powerpoint/2010/main" val="3276452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00ECD6-B324-4B2B-815B-161FCBAFB1F8}"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314816856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70C8C3-50BB-48BB-8048-73EC538A6602}" type="slidenum">
              <a:rPr lang="en-US" smtClean="0"/>
              <a:t>60</a:t>
            </a:fld>
            <a:endParaRPr lang="en-US" dirty="0"/>
          </a:p>
        </p:txBody>
      </p:sp>
    </p:spTree>
    <p:extLst>
      <p:ext uri="{BB962C8B-B14F-4D97-AF65-F5344CB8AC3E}">
        <p14:creationId xmlns:p14="http://schemas.microsoft.com/office/powerpoint/2010/main" val="321915026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70C8C3-50BB-48BB-8048-73EC538A6602}" type="slidenum">
              <a:rPr lang="en-US" smtClean="0">
                <a:solidFill>
                  <a:prstClr val="black"/>
                </a:solidFill>
              </a:rPr>
              <a:pPr/>
              <a:t>61</a:t>
            </a:fld>
            <a:endParaRPr lang="en-US" dirty="0">
              <a:solidFill>
                <a:prstClr val="black"/>
              </a:solidFill>
            </a:endParaRPr>
          </a:p>
        </p:txBody>
      </p:sp>
    </p:spTree>
    <p:extLst>
      <p:ext uri="{BB962C8B-B14F-4D97-AF65-F5344CB8AC3E}">
        <p14:creationId xmlns:p14="http://schemas.microsoft.com/office/powerpoint/2010/main" val="39206520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70C8C3-50BB-48BB-8048-73EC538A6602}" type="slidenum">
              <a:rPr lang="en-US" smtClean="0">
                <a:solidFill>
                  <a:prstClr val="black"/>
                </a:solidFill>
              </a:rPr>
              <a:pPr/>
              <a:t>62</a:t>
            </a:fld>
            <a:endParaRPr lang="en-US" dirty="0">
              <a:solidFill>
                <a:prstClr val="black"/>
              </a:solidFill>
            </a:endParaRPr>
          </a:p>
        </p:txBody>
      </p:sp>
    </p:spTree>
    <p:extLst>
      <p:ext uri="{BB962C8B-B14F-4D97-AF65-F5344CB8AC3E}">
        <p14:creationId xmlns:p14="http://schemas.microsoft.com/office/powerpoint/2010/main" val="14028608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endParaRPr lang="en-US" dirty="0"/>
          </a:p>
        </p:txBody>
      </p:sp>
      <p:sp>
        <p:nvSpPr>
          <p:cNvPr id="4" name="Slide Number Placeholder 3"/>
          <p:cNvSpPr>
            <a:spLocks noGrp="1"/>
          </p:cNvSpPr>
          <p:nvPr>
            <p:ph type="sldNum" sz="quarter" idx="10"/>
          </p:nvPr>
        </p:nvSpPr>
        <p:spPr/>
        <p:txBody>
          <a:bodyPr/>
          <a:lstStyle/>
          <a:p>
            <a:fld id="{6870C8C3-50BB-48BB-8048-73EC538A6602}" type="slidenum">
              <a:rPr lang="en-US" smtClean="0">
                <a:solidFill>
                  <a:prstClr val="black"/>
                </a:solidFill>
              </a:rPr>
              <a:pPr/>
              <a:t>63</a:t>
            </a:fld>
            <a:endParaRPr lang="en-US" dirty="0">
              <a:solidFill>
                <a:prstClr val="black"/>
              </a:solidFill>
            </a:endParaRPr>
          </a:p>
        </p:txBody>
      </p:sp>
    </p:spTree>
    <p:extLst>
      <p:ext uri="{BB962C8B-B14F-4D97-AF65-F5344CB8AC3E}">
        <p14:creationId xmlns:p14="http://schemas.microsoft.com/office/powerpoint/2010/main" val="10762918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endParaRPr lang="en-US" dirty="0"/>
          </a:p>
        </p:txBody>
      </p:sp>
      <p:sp>
        <p:nvSpPr>
          <p:cNvPr id="4" name="Slide Number Placeholder 3"/>
          <p:cNvSpPr>
            <a:spLocks noGrp="1"/>
          </p:cNvSpPr>
          <p:nvPr>
            <p:ph type="sldNum" sz="quarter" idx="10"/>
          </p:nvPr>
        </p:nvSpPr>
        <p:spPr/>
        <p:txBody>
          <a:bodyPr/>
          <a:lstStyle/>
          <a:p>
            <a:fld id="{6870C8C3-50BB-48BB-8048-73EC538A6602}" type="slidenum">
              <a:rPr lang="en-US" smtClean="0">
                <a:solidFill>
                  <a:prstClr val="black"/>
                </a:solidFill>
              </a:rPr>
              <a:pPr/>
              <a:t>64</a:t>
            </a:fld>
            <a:endParaRPr lang="en-US" dirty="0">
              <a:solidFill>
                <a:prstClr val="black"/>
              </a:solidFill>
            </a:endParaRPr>
          </a:p>
        </p:txBody>
      </p:sp>
    </p:spTree>
    <p:extLst>
      <p:ext uri="{BB962C8B-B14F-4D97-AF65-F5344CB8AC3E}">
        <p14:creationId xmlns:p14="http://schemas.microsoft.com/office/powerpoint/2010/main" val="198500648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endParaRPr lang="en-US" dirty="0"/>
          </a:p>
        </p:txBody>
      </p:sp>
      <p:sp>
        <p:nvSpPr>
          <p:cNvPr id="4" name="Slide Number Placeholder 3"/>
          <p:cNvSpPr>
            <a:spLocks noGrp="1"/>
          </p:cNvSpPr>
          <p:nvPr>
            <p:ph type="sldNum" sz="quarter" idx="10"/>
          </p:nvPr>
        </p:nvSpPr>
        <p:spPr/>
        <p:txBody>
          <a:bodyPr/>
          <a:lstStyle/>
          <a:p>
            <a:fld id="{6870C8C3-50BB-48BB-8048-73EC538A6602}" type="slidenum">
              <a:rPr lang="en-US" smtClean="0">
                <a:solidFill>
                  <a:prstClr val="black"/>
                </a:solidFill>
              </a:rPr>
              <a:pPr/>
              <a:t>65</a:t>
            </a:fld>
            <a:endParaRPr lang="en-US" dirty="0">
              <a:solidFill>
                <a:prstClr val="black"/>
              </a:solidFill>
            </a:endParaRPr>
          </a:p>
        </p:txBody>
      </p:sp>
    </p:spTree>
    <p:extLst>
      <p:ext uri="{BB962C8B-B14F-4D97-AF65-F5344CB8AC3E}">
        <p14:creationId xmlns:p14="http://schemas.microsoft.com/office/powerpoint/2010/main" val="3492356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70C8C3-50BB-48BB-8048-73EC538A6602}" type="slidenum">
              <a:rPr lang="en-US" smtClean="0"/>
              <a:t>66</a:t>
            </a:fld>
            <a:endParaRPr lang="en-US" dirty="0"/>
          </a:p>
        </p:txBody>
      </p:sp>
    </p:spTree>
    <p:extLst>
      <p:ext uri="{BB962C8B-B14F-4D97-AF65-F5344CB8AC3E}">
        <p14:creationId xmlns:p14="http://schemas.microsoft.com/office/powerpoint/2010/main" val="32296091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70C8C3-50BB-48BB-8048-73EC538A6602}" type="slidenum">
              <a:rPr lang="en-US" smtClean="0"/>
              <a:t>67</a:t>
            </a:fld>
            <a:endParaRPr lang="en-US" dirty="0"/>
          </a:p>
        </p:txBody>
      </p:sp>
    </p:spTree>
    <p:extLst>
      <p:ext uri="{BB962C8B-B14F-4D97-AF65-F5344CB8AC3E}">
        <p14:creationId xmlns:p14="http://schemas.microsoft.com/office/powerpoint/2010/main" val="27558806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70C8C3-50BB-48BB-8048-73EC538A6602}" type="slidenum">
              <a:rPr lang="en-US" smtClean="0"/>
              <a:t>68</a:t>
            </a:fld>
            <a:endParaRPr lang="en-US" dirty="0"/>
          </a:p>
        </p:txBody>
      </p:sp>
    </p:spTree>
    <p:extLst>
      <p:ext uri="{BB962C8B-B14F-4D97-AF65-F5344CB8AC3E}">
        <p14:creationId xmlns:p14="http://schemas.microsoft.com/office/powerpoint/2010/main" val="139441757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70C8C3-50BB-48BB-8048-73EC538A6602}" type="slidenum">
              <a:rPr lang="en-US" smtClean="0"/>
              <a:t>69</a:t>
            </a:fld>
            <a:endParaRPr lang="en-US" dirty="0"/>
          </a:p>
        </p:txBody>
      </p:sp>
    </p:spTree>
    <p:extLst>
      <p:ext uri="{BB962C8B-B14F-4D97-AF65-F5344CB8AC3E}">
        <p14:creationId xmlns:p14="http://schemas.microsoft.com/office/powerpoint/2010/main" val="1423935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00ECD6-B324-4B2B-815B-161FCBAFB1F8}"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387270305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70C8C3-50BB-48BB-8048-73EC538A6602}" type="slidenum">
              <a:rPr lang="en-US" smtClean="0"/>
              <a:t>70</a:t>
            </a:fld>
            <a:endParaRPr lang="en-US"/>
          </a:p>
        </p:txBody>
      </p:sp>
    </p:spTree>
    <p:extLst>
      <p:ext uri="{BB962C8B-B14F-4D97-AF65-F5344CB8AC3E}">
        <p14:creationId xmlns:p14="http://schemas.microsoft.com/office/powerpoint/2010/main" val="181929067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70C8C3-50BB-48BB-8048-73EC538A6602}" type="slidenum">
              <a:rPr lang="en-US" smtClean="0"/>
              <a:t>71</a:t>
            </a:fld>
            <a:endParaRPr lang="en-US" dirty="0"/>
          </a:p>
        </p:txBody>
      </p:sp>
    </p:spTree>
    <p:extLst>
      <p:ext uri="{BB962C8B-B14F-4D97-AF65-F5344CB8AC3E}">
        <p14:creationId xmlns:p14="http://schemas.microsoft.com/office/powerpoint/2010/main" val="367795813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70C8C3-50BB-48BB-8048-73EC538A6602}" type="slidenum">
              <a:rPr lang="en-US" smtClean="0"/>
              <a:t>72</a:t>
            </a:fld>
            <a:endParaRPr lang="en-US" dirty="0"/>
          </a:p>
        </p:txBody>
      </p:sp>
    </p:spTree>
    <p:extLst>
      <p:ext uri="{BB962C8B-B14F-4D97-AF65-F5344CB8AC3E}">
        <p14:creationId xmlns:p14="http://schemas.microsoft.com/office/powerpoint/2010/main" val="28011268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70C8C3-50BB-48BB-8048-73EC538A6602}" type="slidenum">
              <a:rPr lang="en-US" smtClean="0"/>
              <a:t>73</a:t>
            </a:fld>
            <a:endParaRPr lang="en-US" dirty="0"/>
          </a:p>
        </p:txBody>
      </p:sp>
    </p:spTree>
    <p:extLst>
      <p:ext uri="{BB962C8B-B14F-4D97-AF65-F5344CB8AC3E}">
        <p14:creationId xmlns:p14="http://schemas.microsoft.com/office/powerpoint/2010/main" val="44184827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00ECD6-B324-4B2B-815B-161FCBAFB1F8}" type="slidenum">
              <a:rPr lang="en-US" smtClean="0">
                <a:solidFill>
                  <a:prstClr val="black"/>
                </a:solidFill>
              </a:rPr>
              <a:pPr/>
              <a:t>74</a:t>
            </a:fld>
            <a:endParaRPr lang="en-US" dirty="0">
              <a:solidFill>
                <a:prstClr val="black"/>
              </a:solidFill>
            </a:endParaRPr>
          </a:p>
        </p:txBody>
      </p:sp>
    </p:spTree>
    <p:extLst>
      <p:ext uri="{BB962C8B-B14F-4D97-AF65-F5344CB8AC3E}">
        <p14:creationId xmlns:p14="http://schemas.microsoft.com/office/powerpoint/2010/main" val="396169575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70C8C3-50BB-48BB-8048-73EC538A6602}" type="slidenum">
              <a:rPr lang="en-US" smtClean="0"/>
              <a:t>75</a:t>
            </a:fld>
            <a:endParaRPr lang="en-US" dirty="0"/>
          </a:p>
        </p:txBody>
      </p:sp>
    </p:spTree>
    <p:extLst>
      <p:ext uri="{BB962C8B-B14F-4D97-AF65-F5344CB8AC3E}">
        <p14:creationId xmlns:p14="http://schemas.microsoft.com/office/powerpoint/2010/main" val="255597515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70C8C3-50BB-48BB-8048-73EC538A6602}" type="slidenum">
              <a:rPr lang="en-US" smtClean="0"/>
              <a:t>76</a:t>
            </a:fld>
            <a:endParaRPr lang="en-US" dirty="0"/>
          </a:p>
        </p:txBody>
      </p:sp>
    </p:spTree>
    <p:extLst>
      <p:ext uri="{BB962C8B-B14F-4D97-AF65-F5344CB8AC3E}">
        <p14:creationId xmlns:p14="http://schemas.microsoft.com/office/powerpoint/2010/main" val="338450333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B9D1B0-9739-4DBF-9852-A89BF2C34B31}" type="slidenum">
              <a:rPr lang="en-US" smtClean="0">
                <a:solidFill>
                  <a:prstClr val="black"/>
                </a:solidFill>
              </a:rPr>
              <a:pPr/>
              <a:t>77</a:t>
            </a:fld>
            <a:endParaRPr lang="en-US" dirty="0">
              <a:solidFill>
                <a:prstClr val="black"/>
              </a:solidFill>
            </a:endParaRPr>
          </a:p>
        </p:txBody>
      </p:sp>
    </p:spTree>
    <p:extLst>
      <p:ext uri="{BB962C8B-B14F-4D97-AF65-F5344CB8AC3E}">
        <p14:creationId xmlns:p14="http://schemas.microsoft.com/office/powerpoint/2010/main" val="45163161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B9D1B0-9739-4DBF-9852-A89BF2C34B31}" type="slidenum">
              <a:rPr lang="en-US" smtClean="0">
                <a:solidFill>
                  <a:prstClr val="black"/>
                </a:solidFill>
              </a:rPr>
              <a:pPr/>
              <a:t>78</a:t>
            </a:fld>
            <a:endParaRPr lang="en-US" dirty="0">
              <a:solidFill>
                <a:prstClr val="black"/>
              </a:solidFill>
            </a:endParaRPr>
          </a:p>
        </p:txBody>
      </p:sp>
    </p:spTree>
    <p:extLst>
      <p:ext uri="{BB962C8B-B14F-4D97-AF65-F5344CB8AC3E}">
        <p14:creationId xmlns:p14="http://schemas.microsoft.com/office/powerpoint/2010/main" val="384143497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70C8C3-50BB-48BB-8048-73EC538A6602}" type="slidenum">
              <a:rPr lang="en-US" smtClean="0"/>
              <a:t>79</a:t>
            </a:fld>
            <a:endParaRPr lang="en-US" dirty="0"/>
          </a:p>
        </p:txBody>
      </p:sp>
    </p:spTree>
    <p:extLst>
      <p:ext uri="{BB962C8B-B14F-4D97-AF65-F5344CB8AC3E}">
        <p14:creationId xmlns:p14="http://schemas.microsoft.com/office/powerpoint/2010/main" val="218662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00ECD6-B324-4B2B-815B-161FCBAFB1F8}"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353601620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70C8C3-50BB-48BB-8048-73EC538A6602}" type="slidenum">
              <a:rPr lang="en-US" smtClean="0"/>
              <a:t>80</a:t>
            </a:fld>
            <a:endParaRPr lang="en-US" dirty="0"/>
          </a:p>
        </p:txBody>
      </p:sp>
    </p:spTree>
    <p:extLst>
      <p:ext uri="{BB962C8B-B14F-4D97-AF65-F5344CB8AC3E}">
        <p14:creationId xmlns:p14="http://schemas.microsoft.com/office/powerpoint/2010/main" val="60357990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70C8C3-50BB-48BB-8048-73EC538A6602}" type="slidenum">
              <a:rPr lang="en-US" smtClean="0"/>
              <a:t>81</a:t>
            </a:fld>
            <a:endParaRPr lang="en-US" dirty="0"/>
          </a:p>
        </p:txBody>
      </p:sp>
    </p:spTree>
    <p:extLst>
      <p:ext uri="{BB962C8B-B14F-4D97-AF65-F5344CB8AC3E}">
        <p14:creationId xmlns:p14="http://schemas.microsoft.com/office/powerpoint/2010/main" val="414967530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70C8C3-50BB-48BB-8048-73EC538A6602}" type="slidenum">
              <a:rPr lang="en-US" smtClean="0"/>
              <a:t>82</a:t>
            </a:fld>
            <a:endParaRPr lang="en-US" dirty="0"/>
          </a:p>
        </p:txBody>
      </p:sp>
    </p:spTree>
    <p:extLst>
      <p:ext uri="{BB962C8B-B14F-4D97-AF65-F5344CB8AC3E}">
        <p14:creationId xmlns:p14="http://schemas.microsoft.com/office/powerpoint/2010/main" val="99667163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70C8C3-50BB-48BB-8048-73EC538A6602}" type="slidenum">
              <a:rPr lang="en-US" smtClean="0"/>
              <a:t>83</a:t>
            </a:fld>
            <a:endParaRPr lang="en-US" dirty="0"/>
          </a:p>
        </p:txBody>
      </p:sp>
    </p:spTree>
    <p:extLst>
      <p:ext uri="{BB962C8B-B14F-4D97-AF65-F5344CB8AC3E}">
        <p14:creationId xmlns:p14="http://schemas.microsoft.com/office/powerpoint/2010/main" val="344984810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70C8C3-50BB-48BB-8048-73EC538A6602}" type="slidenum">
              <a:rPr lang="en-US" smtClean="0"/>
              <a:t>84</a:t>
            </a:fld>
            <a:endParaRPr lang="en-US" dirty="0"/>
          </a:p>
        </p:txBody>
      </p:sp>
    </p:spTree>
    <p:extLst>
      <p:ext uri="{BB962C8B-B14F-4D97-AF65-F5344CB8AC3E}">
        <p14:creationId xmlns:p14="http://schemas.microsoft.com/office/powerpoint/2010/main" val="181218547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70C8C3-50BB-48BB-8048-73EC538A6602}" type="slidenum">
              <a:rPr lang="en-US" smtClean="0"/>
              <a:t>85</a:t>
            </a:fld>
            <a:endParaRPr lang="en-US" dirty="0"/>
          </a:p>
        </p:txBody>
      </p:sp>
    </p:spTree>
    <p:extLst>
      <p:ext uri="{BB962C8B-B14F-4D97-AF65-F5344CB8AC3E}">
        <p14:creationId xmlns:p14="http://schemas.microsoft.com/office/powerpoint/2010/main" val="423654547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70C8C3-50BB-48BB-8048-73EC538A6602}" type="slidenum">
              <a:rPr lang="en-US" smtClean="0"/>
              <a:t>86</a:t>
            </a:fld>
            <a:endParaRPr lang="en-US" dirty="0"/>
          </a:p>
        </p:txBody>
      </p:sp>
    </p:spTree>
    <p:extLst>
      <p:ext uri="{BB962C8B-B14F-4D97-AF65-F5344CB8AC3E}">
        <p14:creationId xmlns:p14="http://schemas.microsoft.com/office/powerpoint/2010/main" val="386245537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870C8C3-50BB-48BB-8048-73EC538A6602}" type="slidenum">
              <a:rPr lang="en-US" smtClean="0"/>
              <a:t>87</a:t>
            </a:fld>
            <a:endParaRPr lang="en-US" dirty="0"/>
          </a:p>
        </p:txBody>
      </p:sp>
    </p:spTree>
    <p:extLst>
      <p:ext uri="{BB962C8B-B14F-4D97-AF65-F5344CB8AC3E}">
        <p14:creationId xmlns:p14="http://schemas.microsoft.com/office/powerpoint/2010/main" val="110819949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70C8C3-50BB-48BB-8048-73EC538A6602}" type="slidenum">
              <a:rPr lang="en-US" smtClean="0"/>
              <a:t>88</a:t>
            </a:fld>
            <a:endParaRPr lang="en-US" dirty="0"/>
          </a:p>
        </p:txBody>
      </p:sp>
    </p:spTree>
    <p:extLst>
      <p:ext uri="{BB962C8B-B14F-4D97-AF65-F5344CB8AC3E}">
        <p14:creationId xmlns:p14="http://schemas.microsoft.com/office/powerpoint/2010/main" val="31677856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70C8C3-50BB-48BB-8048-73EC538A6602}" type="slidenum">
              <a:rPr lang="en-US" smtClean="0"/>
              <a:t>89</a:t>
            </a:fld>
            <a:endParaRPr lang="en-US" dirty="0"/>
          </a:p>
        </p:txBody>
      </p:sp>
    </p:spTree>
    <p:extLst>
      <p:ext uri="{BB962C8B-B14F-4D97-AF65-F5344CB8AC3E}">
        <p14:creationId xmlns:p14="http://schemas.microsoft.com/office/powerpoint/2010/main" val="1382867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870C8C3-50BB-48BB-8048-73EC538A6602}" type="slidenum">
              <a:rPr lang="en-US" smtClean="0"/>
              <a:t>9</a:t>
            </a:fld>
            <a:endParaRPr lang="en-US" dirty="0"/>
          </a:p>
        </p:txBody>
      </p:sp>
    </p:spTree>
    <p:extLst>
      <p:ext uri="{BB962C8B-B14F-4D97-AF65-F5344CB8AC3E}">
        <p14:creationId xmlns:p14="http://schemas.microsoft.com/office/powerpoint/2010/main" val="257559207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70C8C3-50BB-48BB-8048-73EC538A6602}" type="slidenum">
              <a:rPr lang="en-US" smtClean="0"/>
              <a:t>90</a:t>
            </a:fld>
            <a:endParaRPr lang="en-US" dirty="0"/>
          </a:p>
        </p:txBody>
      </p:sp>
    </p:spTree>
    <p:extLst>
      <p:ext uri="{BB962C8B-B14F-4D97-AF65-F5344CB8AC3E}">
        <p14:creationId xmlns:p14="http://schemas.microsoft.com/office/powerpoint/2010/main" val="55953558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70C8C3-50BB-48BB-8048-73EC538A6602}" type="slidenum">
              <a:rPr lang="en-US" smtClean="0"/>
              <a:t>91</a:t>
            </a:fld>
            <a:endParaRPr lang="en-US" dirty="0"/>
          </a:p>
        </p:txBody>
      </p:sp>
    </p:spTree>
    <p:extLst>
      <p:ext uri="{BB962C8B-B14F-4D97-AF65-F5344CB8AC3E}">
        <p14:creationId xmlns:p14="http://schemas.microsoft.com/office/powerpoint/2010/main" val="256081376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70C8C3-50BB-48BB-8048-73EC538A6602}" type="slidenum">
              <a:rPr lang="en-US" smtClean="0"/>
              <a:t>92</a:t>
            </a:fld>
            <a:endParaRPr lang="en-US" dirty="0"/>
          </a:p>
        </p:txBody>
      </p:sp>
    </p:spTree>
    <p:extLst>
      <p:ext uri="{BB962C8B-B14F-4D97-AF65-F5344CB8AC3E}">
        <p14:creationId xmlns:p14="http://schemas.microsoft.com/office/powerpoint/2010/main" val="267509516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70C8C3-50BB-48BB-8048-73EC538A6602}" type="slidenum">
              <a:rPr lang="en-US" smtClean="0"/>
              <a:t>93</a:t>
            </a:fld>
            <a:endParaRPr lang="en-US" dirty="0"/>
          </a:p>
        </p:txBody>
      </p:sp>
    </p:spTree>
    <p:extLst>
      <p:ext uri="{BB962C8B-B14F-4D97-AF65-F5344CB8AC3E}">
        <p14:creationId xmlns:p14="http://schemas.microsoft.com/office/powerpoint/2010/main" val="402021343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70C8C3-50BB-48BB-8048-73EC538A6602}" type="slidenum">
              <a:rPr lang="en-US" smtClean="0"/>
              <a:t>94</a:t>
            </a:fld>
            <a:endParaRPr lang="en-US" dirty="0"/>
          </a:p>
        </p:txBody>
      </p:sp>
    </p:spTree>
    <p:extLst>
      <p:ext uri="{BB962C8B-B14F-4D97-AF65-F5344CB8AC3E}">
        <p14:creationId xmlns:p14="http://schemas.microsoft.com/office/powerpoint/2010/main" val="345655282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70C8C3-50BB-48BB-8048-73EC538A6602}" type="slidenum">
              <a:rPr lang="en-US" smtClean="0"/>
              <a:t>95</a:t>
            </a:fld>
            <a:endParaRPr lang="en-US" dirty="0"/>
          </a:p>
        </p:txBody>
      </p:sp>
    </p:spTree>
    <p:extLst>
      <p:ext uri="{BB962C8B-B14F-4D97-AF65-F5344CB8AC3E}">
        <p14:creationId xmlns:p14="http://schemas.microsoft.com/office/powerpoint/2010/main" val="226904165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70C8C3-50BB-48BB-8048-73EC538A6602}" type="slidenum">
              <a:rPr lang="en-US" smtClean="0"/>
              <a:t>96</a:t>
            </a:fld>
            <a:endParaRPr lang="en-US" dirty="0"/>
          </a:p>
        </p:txBody>
      </p:sp>
    </p:spTree>
    <p:extLst>
      <p:ext uri="{BB962C8B-B14F-4D97-AF65-F5344CB8AC3E}">
        <p14:creationId xmlns:p14="http://schemas.microsoft.com/office/powerpoint/2010/main" val="117818697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70C8C3-50BB-48BB-8048-73EC538A6602}" type="slidenum">
              <a:rPr lang="en-US" smtClean="0"/>
              <a:t>97</a:t>
            </a:fld>
            <a:endParaRPr lang="en-US" dirty="0"/>
          </a:p>
        </p:txBody>
      </p:sp>
    </p:spTree>
    <p:extLst>
      <p:ext uri="{BB962C8B-B14F-4D97-AF65-F5344CB8AC3E}">
        <p14:creationId xmlns:p14="http://schemas.microsoft.com/office/powerpoint/2010/main" val="85013094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70C8C3-50BB-48BB-8048-73EC538A6602}" type="slidenum">
              <a:rPr lang="en-US" smtClean="0"/>
              <a:t>98</a:t>
            </a:fld>
            <a:endParaRPr lang="en-US" dirty="0"/>
          </a:p>
        </p:txBody>
      </p:sp>
    </p:spTree>
    <p:extLst>
      <p:ext uri="{BB962C8B-B14F-4D97-AF65-F5344CB8AC3E}">
        <p14:creationId xmlns:p14="http://schemas.microsoft.com/office/powerpoint/2010/main" val="193773737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B9D1B0-9739-4DBF-9852-A89BF2C34B31}" type="slidenum">
              <a:rPr lang="en-US" smtClean="0">
                <a:solidFill>
                  <a:prstClr val="black"/>
                </a:solidFill>
              </a:rPr>
              <a:pPr/>
              <a:t>99</a:t>
            </a:fld>
            <a:endParaRPr lang="en-US" dirty="0">
              <a:solidFill>
                <a:prstClr val="black"/>
              </a:solidFill>
            </a:endParaRPr>
          </a:p>
        </p:txBody>
      </p:sp>
    </p:spTree>
    <p:extLst>
      <p:ext uri="{BB962C8B-B14F-4D97-AF65-F5344CB8AC3E}">
        <p14:creationId xmlns:p14="http://schemas.microsoft.com/office/powerpoint/2010/main" val="22268150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dirty="0">
              <a:solidFill>
                <a:prstClr val="white"/>
              </a:solidFill>
            </a:endParaRPr>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dirty="0" smtClean="0"/>
              <a:t>Click to edit Master title style</a:t>
            </a:r>
            <a:endParaRPr kumimoji="0" lang="en-US" dirty="0"/>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5019" y="4997672"/>
            <a:ext cx="12197020" cy="1867417"/>
            <a:chOff x="-3765" y="4880373"/>
            <a:chExt cx="9147765" cy="1984715"/>
          </a:xfrm>
        </p:grpSpPr>
        <p:sp>
          <p:nvSpPr>
            <p:cNvPr id="7" name="Freeform 6"/>
            <p:cNvSpPr>
              <a:spLocks/>
            </p:cNvSpPr>
            <p:nvPr/>
          </p:nvSpPr>
          <p:spPr bwMode="auto">
            <a:xfrm>
              <a:off x="1687513" y="4994869"/>
              <a:ext cx="7456487" cy="356844"/>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8900000" scaled="1"/>
              <a:tileRect/>
            </a:gra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dirty="0">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92D050"/>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dirty="0">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solidFill>
              <a:schemeClr val="bg2">
                <a:lumMod val="50000"/>
              </a:schemeClr>
            </a:solid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dirty="0">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pic>
        <p:nvPicPr>
          <p:cNvPr id="16" name="Picture 2" descr="H:\share\National Reporting System\Logo-NRS\Blue NRS Logo.GIF"/>
          <p:cNvPicPr>
            <a:picLocks noChangeAspect="1" noChangeArrowheads="1"/>
          </p:cNvPicPr>
          <p:nvPr userDrawn="1"/>
        </p:nvPicPr>
        <p:blipFill>
          <a:blip r:embed="rId2" cstate="print"/>
          <a:srcRect/>
          <a:stretch>
            <a:fillRect/>
          </a:stretch>
        </p:blipFill>
        <p:spPr bwMode="auto">
          <a:xfrm>
            <a:off x="508000" y="5562600"/>
            <a:ext cx="1763776" cy="912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Slide Number Placeholder 2"/>
          <p:cNvSpPr>
            <a:spLocks noGrp="1"/>
          </p:cNvSpPr>
          <p:nvPr>
            <p:ph type="sldNum" sz="quarter" idx="4"/>
          </p:nvPr>
        </p:nvSpPr>
        <p:spPr>
          <a:xfrm>
            <a:off x="10769600" y="6461760"/>
            <a:ext cx="812800" cy="192587"/>
          </a:xfrm>
          <a:prstGeom prst="snipRoundRect">
            <a:avLst/>
          </a:prstGeom>
          <a:ln>
            <a:noFill/>
          </a:ln>
        </p:spPr>
        <p:txBody>
          <a:bodyPr/>
          <a:lstStyle>
            <a:lvl1pPr>
              <a:defRPr sz="1000">
                <a:solidFill>
                  <a:schemeClr val="bg1"/>
                </a:solidFill>
              </a:defRPr>
            </a:lvl1pPr>
          </a:lstStyle>
          <a:p>
            <a:pPr algn="r"/>
            <a:fld id="{E92A4EC9-B9AB-4187-8E94-080899230DE0}" type="slidenum">
              <a:rPr lang="en-US" smtClean="0"/>
              <a:pPr algn="r"/>
              <a:t>‹#›</a:t>
            </a:fld>
            <a:endParaRPr lang="en-US" dirty="0"/>
          </a:p>
        </p:txBody>
      </p:sp>
    </p:spTree>
    <p:extLst>
      <p:ext uri="{BB962C8B-B14F-4D97-AF65-F5344CB8AC3E}">
        <p14:creationId xmlns:p14="http://schemas.microsoft.com/office/powerpoint/2010/main" val="213894677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ub-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dirty="0">
              <a:solidFill>
                <a:prstClr val="white"/>
              </a:solidFill>
            </a:endParaRPr>
          </a:p>
        </p:txBody>
      </p:sp>
      <p:sp>
        <p:nvSpPr>
          <p:cNvPr id="9" name="Title 8"/>
          <p:cNvSpPr>
            <a:spLocks noGrp="1"/>
          </p:cNvSpPr>
          <p:nvPr>
            <p:ph type="ctrTitle"/>
          </p:nvPr>
        </p:nvSpPr>
        <p:spPr>
          <a:xfrm>
            <a:off x="914400" y="914400"/>
            <a:ext cx="10363200" cy="1829761"/>
          </a:xfrm>
        </p:spPr>
        <p:txBody>
          <a:bodyPr vert="horz" anchor="t" anchorCtr="0">
            <a:normAutofit/>
            <a:scene3d>
              <a:camera prst="orthographicFront"/>
              <a:lightRig rig="soft" dir="t"/>
            </a:scene3d>
            <a:sp3d prstMaterial="softEdge">
              <a:bevelT w="25400" h="25400"/>
            </a:sp3d>
          </a:bodyPr>
          <a:lstStyle>
            <a:lvl1pPr algn="ctr">
              <a:defRPr sz="3600" b="1">
                <a:solidFill>
                  <a:srgbClr val="105766"/>
                </a:solidFill>
                <a:effectLst>
                  <a:outerShdw blurRad="31750" dist="25400" dir="5400000" algn="tl" rotWithShape="0">
                    <a:srgbClr val="000000">
                      <a:alpha val="25000"/>
                    </a:srgbClr>
                  </a:outerShdw>
                </a:effectLst>
              </a:defRPr>
            </a:lvl1pPr>
            <a:extLst/>
          </a:lstStyle>
          <a:p>
            <a:r>
              <a:rPr kumimoji="0" lang="en-US" dirty="0" smtClean="0"/>
              <a:t>Click to edit Master title style</a:t>
            </a:r>
            <a:endParaRPr kumimoji="0" lang="en-US" dirty="0"/>
          </a:p>
        </p:txBody>
      </p:sp>
      <p:grpSp>
        <p:nvGrpSpPr>
          <p:cNvPr id="2" name="Group 1"/>
          <p:cNvGrpSpPr/>
          <p:nvPr/>
        </p:nvGrpSpPr>
        <p:grpSpPr>
          <a:xfrm>
            <a:off x="-5019" y="4997672"/>
            <a:ext cx="12197020" cy="1867417"/>
            <a:chOff x="-3765" y="4880373"/>
            <a:chExt cx="9147765" cy="1984715"/>
          </a:xfrm>
        </p:grpSpPr>
        <p:sp>
          <p:nvSpPr>
            <p:cNvPr id="7" name="Freeform 6"/>
            <p:cNvSpPr>
              <a:spLocks/>
            </p:cNvSpPr>
            <p:nvPr/>
          </p:nvSpPr>
          <p:spPr bwMode="auto">
            <a:xfrm>
              <a:off x="1687513" y="4994869"/>
              <a:ext cx="7456487" cy="356844"/>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8900000" scaled="1"/>
              <a:tileRect/>
            </a:gra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dirty="0">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92D050"/>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dirty="0">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solidFill>
              <a:schemeClr val="bg2">
                <a:lumMod val="50000"/>
              </a:schemeClr>
            </a:solid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dirty="0">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pic>
        <p:nvPicPr>
          <p:cNvPr id="16" name="Picture 2" descr="H:\share\National Reporting System\Logo-NRS\Blue NRS Logo.GIF"/>
          <p:cNvPicPr>
            <a:picLocks noChangeAspect="1" noChangeArrowheads="1"/>
          </p:cNvPicPr>
          <p:nvPr userDrawn="1"/>
        </p:nvPicPr>
        <p:blipFill>
          <a:blip r:embed="rId2" cstate="print"/>
          <a:srcRect/>
          <a:stretch>
            <a:fillRect/>
          </a:stretch>
        </p:blipFill>
        <p:spPr bwMode="auto">
          <a:xfrm>
            <a:off x="508000" y="5562600"/>
            <a:ext cx="1763776" cy="912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Slide Number Placeholder 2"/>
          <p:cNvSpPr>
            <a:spLocks noGrp="1"/>
          </p:cNvSpPr>
          <p:nvPr>
            <p:ph type="sldNum" sz="quarter" idx="4"/>
          </p:nvPr>
        </p:nvSpPr>
        <p:spPr>
          <a:xfrm>
            <a:off x="10769600" y="6461760"/>
            <a:ext cx="812800" cy="192587"/>
          </a:xfrm>
          <a:prstGeom prst="snipRoundRect">
            <a:avLst/>
          </a:prstGeom>
          <a:ln>
            <a:noFill/>
          </a:ln>
        </p:spPr>
        <p:txBody>
          <a:bodyPr/>
          <a:lstStyle>
            <a:lvl1pPr>
              <a:defRPr sz="1000">
                <a:solidFill>
                  <a:schemeClr val="bg1"/>
                </a:solidFill>
              </a:defRPr>
            </a:lvl1pPr>
          </a:lstStyle>
          <a:p>
            <a:pPr algn="r"/>
            <a:fld id="{E92A4EC9-B9AB-4187-8E94-080899230DE0}" type="slidenum">
              <a:rPr lang="en-US" smtClean="0"/>
              <a:pPr algn="r"/>
              <a:t>‹#›</a:t>
            </a:fld>
            <a:endParaRPr lang="en-US" dirty="0"/>
          </a:p>
        </p:txBody>
      </p:sp>
    </p:spTree>
    <p:extLst>
      <p:ext uri="{BB962C8B-B14F-4D97-AF65-F5344CB8AC3E}">
        <p14:creationId xmlns:p14="http://schemas.microsoft.com/office/powerpoint/2010/main" val="342989842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Rectangle 5"/>
          <p:cNvSpPr/>
          <p:nvPr userDrawn="1"/>
        </p:nvSpPr>
        <p:spPr>
          <a:xfrm>
            <a:off x="0" y="5551714"/>
            <a:ext cx="6139543" cy="1306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2"/>
          <p:cNvSpPr>
            <a:spLocks noGrp="1"/>
          </p:cNvSpPr>
          <p:nvPr>
            <p:ph type="sldNum" sz="quarter" idx="4"/>
          </p:nvPr>
        </p:nvSpPr>
        <p:spPr>
          <a:xfrm>
            <a:off x="10769600" y="6461760"/>
            <a:ext cx="812800" cy="192587"/>
          </a:xfrm>
          <a:prstGeom prst="snipRoundRect">
            <a:avLst/>
          </a:prstGeom>
          <a:ln>
            <a:noFill/>
          </a:ln>
        </p:spPr>
        <p:txBody>
          <a:bodyPr/>
          <a:lstStyle>
            <a:lvl1pPr>
              <a:defRPr sz="1000"/>
            </a:lvl1pPr>
          </a:lstStyle>
          <a:p>
            <a:pPr algn="r"/>
            <a:fld id="{CC50292E-328F-4DF3-9059-5EE4617165C7}" type="slidenum">
              <a:rPr lang="en-US" smtClean="0">
                <a:solidFill>
                  <a:srgbClr val="7D3C4A">
                    <a:lumMod val="75000"/>
                  </a:srgbClr>
                </a:solidFill>
              </a:rPr>
              <a:pPr algn="r"/>
              <a:t>‹#›</a:t>
            </a:fld>
            <a:endParaRPr lang="en-US" dirty="0">
              <a:solidFill>
                <a:srgbClr val="7D3C4A">
                  <a:lumMod val="75000"/>
                </a:srgbClr>
              </a:solidFill>
            </a:endParaRPr>
          </a:p>
        </p:txBody>
      </p:sp>
    </p:spTree>
    <p:extLst>
      <p:ext uri="{BB962C8B-B14F-4D97-AF65-F5344CB8AC3E}">
        <p14:creationId xmlns:p14="http://schemas.microsoft.com/office/powerpoint/2010/main" val="4165397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Slide Number Placeholder 2"/>
          <p:cNvSpPr>
            <a:spLocks noGrp="1"/>
          </p:cNvSpPr>
          <p:nvPr>
            <p:ph type="sldNum" sz="quarter" idx="4"/>
          </p:nvPr>
        </p:nvSpPr>
        <p:spPr>
          <a:xfrm>
            <a:off x="10769600" y="6461760"/>
            <a:ext cx="812800" cy="192587"/>
          </a:xfrm>
          <a:prstGeom prst="snipRoundRect">
            <a:avLst/>
          </a:prstGeom>
          <a:ln>
            <a:noFill/>
          </a:ln>
        </p:spPr>
        <p:txBody>
          <a:bodyPr/>
          <a:lstStyle>
            <a:lvl1pPr>
              <a:defRPr sz="1000"/>
            </a:lvl1pPr>
          </a:lstStyle>
          <a:p>
            <a:pPr algn="r"/>
            <a:fld id="{CC50292E-328F-4DF3-9059-5EE4617165C7}" type="slidenum">
              <a:rPr lang="en-US" smtClean="0">
                <a:solidFill>
                  <a:srgbClr val="7D3C4A">
                    <a:lumMod val="75000"/>
                  </a:srgbClr>
                </a:solidFill>
              </a:rPr>
              <a:pPr algn="r"/>
              <a:t>‹#›</a:t>
            </a:fld>
            <a:endParaRPr lang="en-US" dirty="0">
              <a:solidFill>
                <a:srgbClr val="7D3C4A">
                  <a:lumMod val="75000"/>
                </a:srgbClr>
              </a:solidFill>
            </a:endParaRPr>
          </a:p>
        </p:txBody>
      </p:sp>
    </p:spTree>
    <p:extLst>
      <p:ext uri="{BB962C8B-B14F-4D97-AF65-F5344CB8AC3E}">
        <p14:creationId xmlns:p14="http://schemas.microsoft.com/office/powerpoint/2010/main" val="300989395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7" name="Title 6"/>
          <p:cNvSpPr>
            <a:spLocks noGrp="1"/>
          </p:cNvSpPr>
          <p:nvPr>
            <p:ph type="title"/>
          </p:nvPr>
        </p:nvSpPr>
        <p:spPr/>
        <p:txBody>
          <a:bodyPr rtlCol="0"/>
          <a:lstStyle>
            <a:extLst/>
          </a:lstStyle>
          <a:p>
            <a:r>
              <a:rPr kumimoji="0" lang="en-US" dirty="0" smtClean="0"/>
              <a:t>Click to edit Master title style</a:t>
            </a:r>
            <a:endParaRPr kumimoji="0" lang="en-US" dirty="0"/>
          </a:p>
        </p:txBody>
      </p:sp>
      <p:sp>
        <p:nvSpPr>
          <p:cNvPr id="8" name="Slide Number Placeholder 2"/>
          <p:cNvSpPr>
            <a:spLocks noGrp="1"/>
          </p:cNvSpPr>
          <p:nvPr>
            <p:ph type="sldNum" sz="quarter" idx="4"/>
          </p:nvPr>
        </p:nvSpPr>
        <p:spPr>
          <a:xfrm>
            <a:off x="10769600" y="6461760"/>
            <a:ext cx="812800" cy="192587"/>
          </a:xfrm>
          <a:prstGeom prst="snipRoundRect">
            <a:avLst/>
          </a:prstGeom>
          <a:ln>
            <a:noFill/>
          </a:ln>
        </p:spPr>
        <p:txBody>
          <a:bodyPr/>
          <a:lstStyle>
            <a:lvl1pPr>
              <a:defRPr sz="1000"/>
            </a:lvl1pPr>
          </a:lstStyle>
          <a:p>
            <a:pPr algn="r"/>
            <a:fld id="{CC50292E-328F-4DF3-9059-5EE4617165C7}" type="slidenum">
              <a:rPr lang="en-US" smtClean="0">
                <a:solidFill>
                  <a:srgbClr val="7D3C4A">
                    <a:lumMod val="75000"/>
                  </a:srgbClr>
                </a:solidFill>
              </a:rPr>
              <a:pPr algn="r"/>
              <a:t>‹#›</a:t>
            </a:fld>
            <a:endParaRPr lang="en-US" dirty="0">
              <a:solidFill>
                <a:srgbClr val="7D3C4A">
                  <a:lumMod val="75000"/>
                </a:srgbClr>
              </a:solidFill>
            </a:endParaRPr>
          </a:p>
        </p:txBody>
      </p:sp>
    </p:spTree>
    <p:extLst>
      <p:ext uri="{BB962C8B-B14F-4D97-AF65-F5344CB8AC3E}">
        <p14:creationId xmlns:p14="http://schemas.microsoft.com/office/powerpoint/2010/main" val="417577044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mparison">
    <p:spTree>
      <p:nvGrpSpPr>
        <p:cNvPr id="1" name=""/>
        <p:cNvGrpSpPr/>
        <p:nvPr/>
      </p:nvGrpSpPr>
      <p:grpSpPr>
        <a:xfrm>
          <a:off x="0" y="0"/>
          <a:ext cx="0" cy="0"/>
          <a:chOff x="0" y="0"/>
          <a:chExt cx="0" cy="0"/>
        </a:xfrm>
      </p:grpSpPr>
      <p:sp>
        <p:nvSpPr>
          <p:cNvPr id="7" name="Title 6"/>
          <p:cNvSpPr>
            <a:spLocks noGrp="1"/>
          </p:cNvSpPr>
          <p:nvPr>
            <p:ph type="title"/>
          </p:nvPr>
        </p:nvSpPr>
        <p:spPr/>
        <p:txBody>
          <a:bodyPr rtlCol="0"/>
          <a:lstStyle>
            <a:extLst/>
          </a:lstStyle>
          <a:p>
            <a:r>
              <a:rPr kumimoji="0" lang="en-US" dirty="0" smtClean="0"/>
              <a:t>Click to edit Master title style</a:t>
            </a:r>
            <a:endParaRPr kumimoji="0" lang="en-US" dirty="0"/>
          </a:p>
        </p:txBody>
      </p:sp>
      <p:sp>
        <p:nvSpPr>
          <p:cNvPr id="8" name="Text Placeholder 2"/>
          <p:cNvSpPr>
            <a:spLocks noGrp="1"/>
          </p:cNvSpPr>
          <p:nvPr>
            <p:ph type="body" idx="1"/>
          </p:nvPr>
        </p:nvSpPr>
        <p:spPr>
          <a:xfrm>
            <a:off x="609600" y="515112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9" name="Text Placeholder 3"/>
          <p:cNvSpPr>
            <a:spLocks noGrp="1"/>
          </p:cNvSpPr>
          <p:nvPr>
            <p:ph type="body" sz="half" idx="3"/>
          </p:nvPr>
        </p:nvSpPr>
        <p:spPr>
          <a:xfrm>
            <a:off x="6193369" y="515112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10" name="Content Placeholder 4"/>
          <p:cNvSpPr>
            <a:spLocks noGrp="1"/>
          </p:cNvSpPr>
          <p:nvPr>
            <p:ph sz="quarter" idx="2"/>
          </p:nvPr>
        </p:nvSpPr>
        <p:spPr>
          <a:xfrm>
            <a:off x="609600" y="1444295"/>
            <a:ext cx="5386917" cy="3657600"/>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1" name="Content Placeholder 5"/>
          <p:cNvSpPr>
            <a:spLocks noGrp="1"/>
          </p:cNvSpPr>
          <p:nvPr>
            <p:ph sz="quarter" idx="4"/>
          </p:nvPr>
        </p:nvSpPr>
        <p:spPr>
          <a:xfrm>
            <a:off x="6193368" y="1444295"/>
            <a:ext cx="5389033" cy="3657600"/>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Slide Number Placeholder 2"/>
          <p:cNvSpPr>
            <a:spLocks noGrp="1"/>
          </p:cNvSpPr>
          <p:nvPr>
            <p:ph type="sldNum" sz="quarter" idx="10"/>
          </p:nvPr>
        </p:nvSpPr>
        <p:spPr>
          <a:xfrm>
            <a:off x="10769600" y="6461760"/>
            <a:ext cx="812800" cy="192587"/>
          </a:xfrm>
          <a:prstGeom prst="snipRoundRect">
            <a:avLst/>
          </a:prstGeom>
          <a:ln>
            <a:noFill/>
          </a:ln>
        </p:spPr>
        <p:txBody>
          <a:bodyPr/>
          <a:lstStyle>
            <a:lvl1pPr>
              <a:defRPr sz="1000"/>
            </a:lvl1pPr>
          </a:lstStyle>
          <a:p>
            <a:pPr algn="r"/>
            <a:fld id="{CC50292E-328F-4DF3-9059-5EE4617165C7}" type="slidenum">
              <a:rPr lang="en-US" smtClean="0">
                <a:solidFill>
                  <a:srgbClr val="7D3C4A">
                    <a:lumMod val="75000"/>
                  </a:srgbClr>
                </a:solidFill>
              </a:rPr>
              <a:pPr algn="r"/>
              <a:t>‹#›</a:t>
            </a:fld>
            <a:endParaRPr lang="en-US" dirty="0">
              <a:solidFill>
                <a:srgbClr val="7D3C4A">
                  <a:lumMod val="75000"/>
                </a:srgbClr>
              </a:solidFill>
            </a:endParaRPr>
          </a:p>
        </p:txBody>
      </p:sp>
    </p:spTree>
    <p:extLst>
      <p:ext uri="{BB962C8B-B14F-4D97-AF65-F5344CB8AC3E}">
        <p14:creationId xmlns:p14="http://schemas.microsoft.com/office/powerpoint/2010/main" val="250298697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2"/>
          <p:cNvSpPr>
            <a:spLocks noGrp="1"/>
          </p:cNvSpPr>
          <p:nvPr>
            <p:ph type="sldNum" sz="quarter" idx="4"/>
          </p:nvPr>
        </p:nvSpPr>
        <p:spPr>
          <a:xfrm>
            <a:off x="10769600" y="6461760"/>
            <a:ext cx="812800" cy="192587"/>
          </a:xfrm>
          <a:prstGeom prst="snipRoundRect">
            <a:avLst/>
          </a:prstGeom>
          <a:ln>
            <a:noFill/>
          </a:ln>
        </p:spPr>
        <p:txBody>
          <a:bodyPr/>
          <a:lstStyle>
            <a:lvl1pPr>
              <a:defRPr sz="1000"/>
            </a:lvl1pPr>
          </a:lstStyle>
          <a:p>
            <a:pPr algn="r"/>
            <a:fld id="{CC50292E-328F-4DF3-9059-5EE4617165C7}" type="slidenum">
              <a:rPr lang="en-US" smtClean="0">
                <a:solidFill>
                  <a:srgbClr val="7D3C4A">
                    <a:lumMod val="75000"/>
                  </a:srgbClr>
                </a:solidFill>
              </a:rPr>
              <a:pPr algn="r"/>
              <a:t>‹#›</a:t>
            </a:fld>
            <a:endParaRPr lang="en-US" dirty="0">
              <a:solidFill>
                <a:srgbClr val="7D3C4A">
                  <a:lumMod val="75000"/>
                </a:srgbClr>
              </a:solidFill>
            </a:endParaRPr>
          </a:p>
        </p:txBody>
      </p:sp>
    </p:spTree>
    <p:extLst>
      <p:ext uri="{BB962C8B-B14F-4D97-AF65-F5344CB8AC3E}">
        <p14:creationId xmlns:p14="http://schemas.microsoft.com/office/powerpoint/2010/main" val="3128453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1481330"/>
            <a:ext cx="109728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Slide Number Placeholder 2"/>
          <p:cNvSpPr>
            <a:spLocks noGrp="1"/>
          </p:cNvSpPr>
          <p:nvPr>
            <p:ph type="sldNum" sz="quarter" idx="4"/>
          </p:nvPr>
        </p:nvSpPr>
        <p:spPr>
          <a:xfrm>
            <a:off x="10769600" y="6461760"/>
            <a:ext cx="812800" cy="192587"/>
          </a:xfrm>
          <a:prstGeom prst="snipRoundRect">
            <a:avLst/>
          </a:prstGeom>
          <a:ln>
            <a:noFill/>
          </a:ln>
        </p:spPr>
        <p:txBody>
          <a:bodyPr/>
          <a:lstStyle>
            <a:lvl1pPr>
              <a:defRPr sz="1000"/>
            </a:lvl1pPr>
          </a:lstStyle>
          <a:p>
            <a:pPr algn="r"/>
            <a:fld id="{CC50292E-328F-4DF3-9059-5EE4617165C7}" type="slidenum">
              <a:rPr lang="en-US" smtClean="0">
                <a:solidFill>
                  <a:srgbClr val="7D3C4A">
                    <a:lumMod val="75000"/>
                  </a:srgbClr>
                </a:solidFill>
              </a:rPr>
              <a:pPr algn="r"/>
              <a:t>‹#›</a:t>
            </a:fld>
            <a:endParaRPr lang="en-US" dirty="0">
              <a:solidFill>
                <a:srgbClr val="7D3C4A">
                  <a:lumMod val="75000"/>
                </a:srgbClr>
              </a:solidFill>
            </a:endParaRPr>
          </a:p>
        </p:txBody>
      </p:sp>
    </p:spTree>
    <p:extLst>
      <p:ext uri="{BB962C8B-B14F-4D97-AF65-F5344CB8AC3E}">
        <p14:creationId xmlns:p14="http://schemas.microsoft.com/office/powerpoint/2010/main" val="4212105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41"/>
            <a:ext cx="84328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Slide Number Placeholder 2"/>
          <p:cNvSpPr>
            <a:spLocks noGrp="1"/>
          </p:cNvSpPr>
          <p:nvPr>
            <p:ph type="sldNum" sz="quarter" idx="4"/>
          </p:nvPr>
        </p:nvSpPr>
        <p:spPr>
          <a:xfrm>
            <a:off x="10769600" y="6461760"/>
            <a:ext cx="812800" cy="192587"/>
          </a:xfrm>
          <a:prstGeom prst="snipRoundRect">
            <a:avLst/>
          </a:prstGeom>
          <a:ln>
            <a:noFill/>
          </a:ln>
        </p:spPr>
        <p:txBody>
          <a:bodyPr/>
          <a:lstStyle>
            <a:lvl1pPr>
              <a:defRPr sz="1000"/>
            </a:lvl1pPr>
          </a:lstStyle>
          <a:p>
            <a:pPr algn="r"/>
            <a:fld id="{CC50292E-328F-4DF3-9059-5EE4617165C7}" type="slidenum">
              <a:rPr lang="en-US" smtClean="0">
                <a:solidFill>
                  <a:srgbClr val="7D3C4A">
                    <a:lumMod val="75000"/>
                  </a:srgbClr>
                </a:solidFill>
              </a:rPr>
              <a:pPr algn="r"/>
              <a:t>‹#›</a:t>
            </a:fld>
            <a:endParaRPr lang="en-US" dirty="0">
              <a:solidFill>
                <a:srgbClr val="7D3C4A">
                  <a:lumMod val="75000"/>
                </a:srgbClr>
              </a:solidFill>
            </a:endParaRPr>
          </a:p>
        </p:txBody>
      </p:sp>
    </p:spTree>
    <p:extLst>
      <p:ext uri="{BB962C8B-B14F-4D97-AF65-F5344CB8AC3E}">
        <p14:creationId xmlns:p14="http://schemas.microsoft.com/office/powerpoint/2010/main" val="746438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8" y="5943600"/>
            <a:ext cx="5430303" cy="922412"/>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8900000" scaled="1"/>
            <a:tileRect/>
          </a:gra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dirty="0">
              <a:solidFill>
                <a:prstClr val="black"/>
              </a:solidFill>
            </a:endParaRPr>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92D050"/>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dirty="0">
              <a:solidFill>
                <a:prstClr val="black"/>
              </a:solidFill>
            </a:endParaRPr>
          </a:p>
        </p:txBody>
      </p:sp>
      <p:sp>
        <p:nvSpPr>
          <p:cNvPr id="14" name="Right Triangle 13"/>
          <p:cNvSpPr>
            <a:spLocks/>
          </p:cNvSpPr>
          <p:nvPr/>
        </p:nvSpPr>
        <p:spPr bwMode="auto">
          <a:xfrm>
            <a:off x="-8056" y="5791253"/>
            <a:ext cx="4536419" cy="1080868"/>
          </a:xfrm>
          <a:prstGeom prst="rtTriangle">
            <a:avLst/>
          </a:prstGeom>
          <a:solidFill>
            <a:schemeClr val="bg2">
              <a:lumMod val="50000"/>
            </a:schemeClr>
          </a:solid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dirty="0">
              <a:solidFill>
                <a:prstClr val="white"/>
              </a:solidFill>
            </a:endParaRPr>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b" anchorCtr="0">
            <a:normAutofit/>
            <a:scene3d>
              <a:camera prst="orthographicFront"/>
              <a:lightRig rig="soft" dir="t"/>
            </a:scene3d>
            <a:sp3d prstMaterial="softEdge">
              <a:bevelT w="25400" h="25400"/>
            </a:sp3d>
          </a:bodyPr>
          <a:lstStyle>
            <a:extLst/>
          </a:lstStyle>
          <a:p>
            <a:r>
              <a:rPr kumimoji="0" lang="en-US" dirty="0" smtClean="0"/>
              <a:t>Click to edit Master title style</a:t>
            </a:r>
            <a:endParaRPr kumimoji="0" lang="en-US" dirty="0"/>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extLst/>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pic>
        <p:nvPicPr>
          <p:cNvPr id="11" name="Picture 3"/>
          <p:cNvPicPr>
            <a:picLocks noChangeAspect="1" noChangeArrowheads="1"/>
          </p:cNvPicPr>
          <p:nvPr userDrawn="1"/>
        </p:nvPicPr>
        <p:blipFill>
          <a:blip r:embed="rId11" cstate="print"/>
          <a:srcRect/>
          <a:stretch>
            <a:fillRect/>
          </a:stretch>
        </p:blipFill>
        <p:spPr bwMode="auto">
          <a:xfrm>
            <a:off x="101600" y="6324601"/>
            <a:ext cx="1219200" cy="3714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Slide Number Placeholder 2"/>
          <p:cNvSpPr>
            <a:spLocks noGrp="1"/>
          </p:cNvSpPr>
          <p:nvPr>
            <p:ph type="sldNum" sz="quarter" idx="4"/>
          </p:nvPr>
        </p:nvSpPr>
        <p:spPr>
          <a:xfrm>
            <a:off x="10769600" y="6461760"/>
            <a:ext cx="812800" cy="192587"/>
          </a:xfrm>
          <a:prstGeom prst="snipRoundRect">
            <a:avLst/>
          </a:prstGeom>
          <a:ln>
            <a:noFill/>
          </a:ln>
        </p:spPr>
        <p:txBody>
          <a:bodyPr/>
          <a:lstStyle>
            <a:lvl1pPr>
              <a:defRPr sz="1000"/>
            </a:lvl1pPr>
          </a:lstStyle>
          <a:p>
            <a:pPr algn="r"/>
            <a:fld id="{FF955382-4ADC-4D3F-BA4A-D0F77C17982D}" type="slidenum">
              <a:rPr lang="en-US" smtClean="0">
                <a:solidFill>
                  <a:srgbClr val="7D3C4A">
                    <a:lumMod val="75000"/>
                  </a:srgbClr>
                </a:solidFill>
              </a:rPr>
              <a:pPr algn="r"/>
              <a:t>‹#›</a:t>
            </a:fld>
            <a:endParaRPr lang="en-US" dirty="0">
              <a:solidFill>
                <a:srgbClr val="7D3C4A">
                  <a:lumMod val="75000"/>
                </a:srgbClr>
              </a:solidFill>
            </a:endParaRPr>
          </a:p>
        </p:txBody>
      </p:sp>
    </p:spTree>
    <p:extLst>
      <p:ext uri="{BB962C8B-B14F-4D97-AF65-F5344CB8AC3E}">
        <p14:creationId xmlns:p14="http://schemas.microsoft.com/office/powerpoint/2010/main" val="3083510158"/>
      </p:ext>
    </p:extLst>
  </p:cSld>
  <p:clrMap bg1="lt1" tx1="dk1" bg2="lt2" tx2="dk2" accent1="accent1" accent2="accent2" accent3="accent3" accent4="accent4" accent5="accent5" accent6="accent6" hlink="hlink" folHlink="folHlink"/>
  <p:sldLayoutIdLst>
    <p:sldLayoutId id="2147483661" r:id="rId1"/>
    <p:sldLayoutId id="2147483772" r:id="rId2"/>
    <p:sldLayoutId id="2147483768" r:id="rId3"/>
    <p:sldLayoutId id="2147483771" r:id="rId4"/>
    <p:sldLayoutId id="2147483662" r:id="rId5"/>
    <p:sldLayoutId id="2147483769" r:id="rId6"/>
    <p:sldLayoutId id="2147483664" r:id="rId7"/>
    <p:sldLayoutId id="2147483665" r:id="rId8"/>
    <p:sldLayoutId id="2147483666" r:id="rId9"/>
  </p:sldLayoutIdLst>
  <p:timing>
    <p:tnLst>
      <p:par>
        <p:cTn id="1" dur="indefinite" restart="never" nodeType="tmRoot"/>
      </p:par>
    </p:tnLst>
  </p:timing>
  <p:hf hdr="0" ftr="0" dt="0"/>
  <p:txStyles>
    <p:titleStyle>
      <a:lvl1pPr algn="l" rtl="0" eaLnBrk="1" latinLnBrk="0" hangingPunct="1">
        <a:spcBef>
          <a:spcPct val="0"/>
        </a:spcBef>
        <a:buNone/>
        <a:defRPr kumimoji="0" sz="3600" b="1" kern="1200" baseline="0">
          <a:solidFill>
            <a:srgbClr val="105766"/>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4">
            <a:lumMod val="75000"/>
          </a:schemeClr>
        </a:buClr>
        <a:buSzPct val="68000"/>
        <a:buFont typeface="Wingdings 3"/>
        <a:buChar char=""/>
        <a:defRPr kumimoji="0" sz="2400" kern="1200">
          <a:solidFill>
            <a:schemeClr val="tx1"/>
          </a:solidFill>
          <a:latin typeface="+mn-lt"/>
          <a:ea typeface="+mn-ea"/>
          <a:cs typeface="+mn-cs"/>
        </a:defRPr>
      </a:lvl1pPr>
      <a:lvl2pPr marL="621792" indent="-228600" algn="l" rtl="0" eaLnBrk="1" latinLnBrk="0" hangingPunct="1">
        <a:spcBef>
          <a:spcPts val="324"/>
        </a:spcBef>
        <a:buClr>
          <a:schemeClr val="accent4">
            <a:lumMod val="75000"/>
          </a:schemeClr>
        </a:buClr>
        <a:buFont typeface="Verdana"/>
        <a:buChar char="◦"/>
        <a:defRPr kumimoji="0" sz="2200" kern="1200">
          <a:solidFill>
            <a:schemeClr val="tx1"/>
          </a:solidFill>
          <a:latin typeface="+mn-lt"/>
          <a:ea typeface="+mn-ea"/>
          <a:cs typeface="+mn-cs"/>
        </a:defRPr>
      </a:lvl2pPr>
      <a:lvl3pPr marL="859536" indent="-228600" algn="l" rtl="0" eaLnBrk="1" latinLnBrk="0" hangingPunct="1">
        <a:spcBef>
          <a:spcPts val="350"/>
        </a:spcBef>
        <a:buClr>
          <a:schemeClr val="accent4">
            <a:lumMod val="75000"/>
          </a:schemeClr>
        </a:buClr>
        <a:buSzPct val="100000"/>
        <a:buFont typeface="Wingdings 2"/>
        <a:buChar char=""/>
        <a:defRPr kumimoji="0" sz="2000" kern="1200">
          <a:solidFill>
            <a:schemeClr val="tx1"/>
          </a:solidFill>
          <a:latin typeface="+mn-lt"/>
          <a:ea typeface="+mn-ea"/>
          <a:cs typeface="+mn-cs"/>
        </a:defRPr>
      </a:lvl3pPr>
      <a:lvl4pPr marL="1143000" indent="-228600" algn="l" rtl="0" eaLnBrk="1" latinLnBrk="0" hangingPunct="1">
        <a:spcBef>
          <a:spcPts val="350"/>
        </a:spcBef>
        <a:buClr>
          <a:schemeClr val="accent4">
            <a:lumMod val="75000"/>
          </a:schemeClr>
        </a:buClr>
        <a:buFont typeface="Wingdings 2"/>
        <a:buChar char=""/>
        <a:defRPr kumimoji="0" sz="1800" kern="1200">
          <a:solidFill>
            <a:schemeClr val="tx1"/>
          </a:solidFill>
          <a:latin typeface="+mn-lt"/>
          <a:ea typeface="+mn-ea"/>
          <a:cs typeface="+mn-cs"/>
        </a:defRPr>
      </a:lvl4pPr>
      <a:lvl5pPr marL="1371600" indent="-228600" algn="l" rtl="0" eaLnBrk="1" latinLnBrk="0" hangingPunct="1">
        <a:spcBef>
          <a:spcPts val="350"/>
        </a:spcBef>
        <a:buClr>
          <a:schemeClr val="accent4">
            <a:lumMod val="75000"/>
          </a:schemeClr>
        </a:buClr>
        <a:buFont typeface="Wingdings 2"/>
        <a:buChar char=""/>
        <a:defRPr kumimoji="0" sz="16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effectLst/>
              </a:rPr>
              <a:t>LEAP Into WIOA, Part II: NRS Measures and </a:t>
            </a:r>
            <a:r>
              <a:rPr lang="en-US" dirty="0" smtClean="0">
                <a:effectLst/>
              </a:rPr>
              <a:t>Reporting</a:t>
            </a:r>
            <a:endParaRPr lang="en-US" dirty="0"/>
          </a:p>
        </p:txBody>
      </p:sp>
      <p:sp>
        <p:nvSpPr>
          <p:cNvPr id="3" name="Subtitle 2"/>
          <p:cNvSpPr>
            <a:spLocks noGrp="1"/>
          </p:cNvSpPr>
          <p:nvPr>
            <p:ph type="subTitle" idx="1"/>
          </p:nvPr>
        </p:nvSpPr>
        <p:spPr/>
        <p:txBody>
          <a:bodyPr>
            <a:normAutofit lnSpcReduction="10000"/>
          </a:bodyPr>
          <a:lstStyle/>
          <a:p>
            <a:r>
              <a:rPr lang="en-US" dirty="0"/>
              <a:t>NRS Regional Training</a:t>
            </a:r>
          </a:p>
          <a:p>
            <a:r>
              <a:rPr lang="en-US" dirty="0" smtClean="0"/>
              <a:t>October 27, 2016</a:t>
            </a:r>
            <a:endParaRPr lang="en-US" dirty="0"/>
          </a:p>
          <a:p>
            <a:r>
              <a:rPr lang="en-US" dirty="0"/>
              <a:t>Day 2</a:t>
            </a:r>
          </a:p>
        </p:txBody>
      </p:sp>
      <p:sp>
        <p:nvSpPr>
          <p:cNvPr id="4" name="Slide Number Placeholder 3"/>
          <p:cNvSpPr>
            <a:spLocks noGrp="1"/>
          </p:cNvSpPr>
          <p:nvPr>
            <p:ph type="sldNum" sz="quarter" idx="4"/>
          </p:nvPr>
        </p:nvSpPr>
        <p:spPr/>
        <p:txBody>
          <a:bodyPr/>
          <a:lstStyle/>
          <a:p>
            <a:pPr algn="r"/>
            <a:fld id="{E92A4EC9-B9AB-4187-8E94-080899230DE0}" type="slidenum">
              <a:rPr lang="en-US" smtClean="0"/>
              <a:pPr algn="r"/>
              <a:t>1</a:t>
            </a:fld>
            <a:endParaRPr lang="en-US" dirty="0"/>
          </a:p>
        </p:txBody>
      </p:sp>
    </p:spTree>
    <p:extLst>
      <p:ext uri="{BB962C8B-B14F-4D97-AF65-F5344CB8AC3E}">
        <p14:creationId xmlns:p14="http://schemas.microsoft.com/office/powerpoint/2010/main" val="21698747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chemeClr val="tx2"/>
                </a:solidFill>
              </a:rPr>
              <a:t>Table </a:t>
            </a:r>
            <a:r>
              <a:rPr lang="en-US" dirty="0" smtClean="0">
                <a:solidFill>
                  <a:schemeClr val="tx2"/>
                </a:solidFill>
              </a:rPr>
              <a:t>4: What’s New</a:t>
            </a:r>
            <a:endParaRPr lang="en-US" dirty="0">
              <a:solidFill>
                <a:schemeClr val="tx2"/>
              </a:solidFill>
            </a:endParaRPr>
          </a:p>
        </p:txBody>
      </p:sp>
      <p:sp>
        <p:nvSpPr>
          <p:cNvPr id="7" name="Rounded Rectangular Callout 6"/>
          <p:cNvSpPr/>
          <p:nvPr/>
        </p:nvSpPr>
        <p:spPr>
          <a:xfrm>
            <a:off x="2743200" y="1828800"/>
            <a:ext cx="6400800" cy="3657600"/>
          </a:xfrm>
          <a:prstGeom prst="wedgeRoundRect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lvl="1" indent="-285750">
              <a:buFont typeface="Arial" panose="020B0604020202020204" pitchFamily="34" charset="0"/>
              <a:buChar char="•"/>
            </a:pPr>
            <a:r>
              <a:rPr lang="en-US" sz="2400" b="1" dirty="0">
                <a:solidFill>
                  <a:schemeClr val="tx1"/>
                </a:solidFill>
              </a:rPr>
              <a:t>Column </a:t>
            </a:r>
            <a:r>
              <a:rPr lang="en-US" sz="2400" b="1" dirty="0" smtClean="0">
                <a:solidFill>
                  <a:schemeClr val="tx1"/>
                </a:solidFill>
              </a:rPr>
              <a:t>is added </a:t>
            </a:r>
            <a:r>
              <a:rPr lang="en-US" sz="2400" b="1" dirty="0">
                <a:solidFill>
                  <a:schemeClr val="tx1"/>
                </a:solidFill>
              </a:rPr>
              <a:t>for secondary </a:t>
            </a:r>
            <a:r>
              <a:rPr lang="en-US" sz="2400" b="1" dirty="0" smtClean="0">
                <a:solidFill>
                  <a:schemeClr val="tx1"/>
                </a:solidFill>
              </a:rPr>
              <a:t>credential.</a:t>
            </a:r>
            <a:endParaRPr lang="en-US" sz="2400" b="1" dirty="0">
              <a:solidFill>
                <a:schemeClr val="tx1"/>
              </a:solidFill>
            </a:endParaRPr>
          </a:p>
          <a:p>
            <a:pPr marL="742950" lvl="1" indent="-285750">
              <a:buFont typeface="Arial" panose="020B0604020202020204" pitchFamily="34" charset="0"/>
              <a:buChar char="•"/>
            </a:pPr>
            <a:r>
              <a:rPr lang="en-US" sz="2400" b="1" dirty="0">
                <a:solidFill>
                  <a:schemeClr val="tx1"/>
                </a:solidFill>
              </a:rPr>
              <a:t>Columns </a:t>
            </a:r>
            <a:r>
              <a:rPr lang="en-US" sz="2400" b="1" dirty="0" smtClean="0">
                <a:solidFill>
                  <a:schemeClr val="tx1"/>
                </a:solidFill>
              </a:rPr>
              <a:t>are added </a:t>
            </a:r>
            <a:r>
              <a:rPr lang="en-US" sz="2400" b="1" dirty="0">
                <a:solidFill>
                  <a:schemeClr val="tx1"/>
                </a:solidFill>
              </a:rPr>
              <a:t>to record number of periods of participation and outcomes in </a:t>
            </a:r>
            <a:r>
              <a:rPr lang="en-US" sz="2400" b="1" dirty="0" smtClean="0">
                <a:solidFill>
                  <a:schemeClr val="tx1"/>
                </a:solidFill>
              </a:rPr>
              <a:t>periods.</a:t>
            </a:r>
            <a:endParaRPr lang="en-US" sz="2400" b="1" dirty="0">
              <a:solidFill>
                <a:schemeClr val="tx1"/>
              </a:solidFill>
            </a:endParaRPr>
          </a:p>
          <a:p>
            <a:pPr marL="742950" lvl="1" indent="-285750">
              <a:buFont typeface="Arial" panose="020B0604020202020204" pitchFamily="34" charset="0"/>
              <a:buChar char="•"/>
            </a:pPr>
            <a:r>
              <a:rPr lang="en-US" sz="2400" b="1" dirty="0">
                <a:solidFill>
                  <a:schemeClr val="tx1"/>
                </a:solidFill>
              </a:rPr>
              <a:t>Column </a:t>
            </a:r>
            <a:r>
              <a:rPr lang="en-US" sz="2400" b="1" dirty="0" smtClean="0">
                <a:solidFill>
                  <a:schemeClr val="tx1"/>
                </a:solidFill>
              </a:rPr>
              <a:t>to </a:t>
            </a:r>
            <a:r>
              <a:rPr lang="en-US" sz="2400" b="1" dirty="0">
                <a:solidFill>
                  <a:schemeClr val="tx1"/>
                </a:solidFill>
              </a:rPr>
              <a:t>record more than one EFL gain </a:t>
            </a:r>
            <a:r>
              <a:rPr lang="en-US" sz="2400" b="1" dirty="0" smtClean="0">
                <a:solidFill>
                  <a:schemeClr val="tx1"/>
                </a:solidFill>
              </a:rPr>
              <a:t>is deleted.</a:t>
            </a:r>
            <a:endParaRPr lang="en-US" sz="2400" b="1" dirty="0">
              <a:solidFill>
                <a:schemeClr val="tx1"/>
              </a:solidFill>
            </a:endParaRPr>
          </a:p>
        </p:txBody>
      </p:sp>
      <p:sp>
        <p:nvSpPr>
          <p:cNvPr id="3" name="Slide Number Placeholder 2"/>
          <p:cNvSpPr>
            <a:spLocks noGrp="1"/>
          </p:cNvSpPr>
          <p:nvPr>
            <p:ph type="sldNum" sz="quarter" idx="4"/>
          </p:nvPr>
        </p:nvSpPr>
        <p:spPr>
          <a:ln>
            <a:noFill/>
          </a:ln>
        </p:spPr>
        <p:txBody>
          <a:bodyPr/>
          <a:lstStyle/>
          <a:p>
            <a:pPr algn="r"/>
            <a:fld id="{1DAE2B33-0E29-4739-8433-4E8F3D9CF9EA}" type="slidenum">
              <a:rPr lang="en-US" smtClean="0">
                <a:solidFill>
                  <a:srgbClr val="7D3C4A">
                    <a:lumMod val="75000"/>
                  </a:srgbClr>
                </a:solidFill>
              </a:rPr>
              <a:pPr algn="r"/>
              <a:t>10</a:t>
            </a:fld>
            <a:endParaRPr lang="en-US" dirty="0">
              <a:solidFill>
                <a:srgbClr val="7D3C4A">
                  <a:lumMod val="75000"/>
                </a:srgbClr>
              </a:solidFill>
            </a:endParaRPr>
          </a:p>
        </p:txBody>
      </p:sp>
    </p:spTree>
    <p:extLst>
      <p:ext uri="{BB962C8B-B14F-4D97-AF65-F5344CB8AC3E}">
        <p14:creationId xmlns:p14="http://schemas.microsoft.com/office/powerpoint/2010/main" val="208753163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Table 14: What’s New</a:t>
            </a:r>
            <a:endParaRPr lang="en-US" dirty="0"/>
          </a:p>
        </p:txBody>
      </p:sp>
      <p:sp>
        <p:nvSpPr>
          <p:cNvPr id="5" name="Content Placeholder 5"/>
          <p:cNvSpPr txBox="1">
            <a:spLocks noGrp="1"/>
          </p:cNvSpPr>
          <p:nvPr>
            <p:ph idx="4294967295"/>
          </p:nvPr>
        </p:nvSpPr>
        <p:spPr>
          <a:xfrm>
            <a:off x="2743200" y="1828800"/>
            <a:ext cx="6400800" cy="3657600"/>
          </a:xfrm>
          <a:prstGeom prst="wedgeRoundRect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ormAutofit/>
          </a:bodyPr>
          <a:lstStyle>
            <a:lvl1pPr marL="274320" indent="-192024" algn="l" rtl="0" eaLnBrk="1" latinLnBrk="0" hangingPunct="1">
              <a:spcBef>
                <a:spcPts val="300"/>
              </a:spcBef>
              <a:spcAft>
                <a:spcPts val="0"/>
              </a:spcAft>
              <a:buClr>
                <a:schemeClr val="accent1"/>
              </a:buClr>
              <a:buSzPct val="68000"/>
              <a:buFont typeface="Wingdings 3"/>
              <a:buChar char=""/>
              <a:defRPr kumimoji="0" sz="2025" kern="1200">
                <a:solidFill>
                  <a:schemeClr val="lt1"/>
                </a:solidFill>
                <a:latin typeface="+mn-lt"/>
                <a:ea typeface="+mn-ea"/>
                <a:cs typeface="+mn-cs"/>
              </a:defRPr>
            </a:lvl1pPr>
            <a:lvl2pPr marL="466344" indent="-171450" algn="l" rtl="0" eaLnBrk="1" latinLnBrk="0" hangingPunct="1">
              <a:spcBef>
                <a:spcPts val="243"/>
              </a:spcBef>
              <a:buClr>
                <a:schemeClr val="accent1"/>
              </a:buClr>
              <a:buFont typeface="Verdana"/>
              <a:buChar char="◦"/>
              <a:defRPr kumimoji="0" sz="1725" kern="1200">
                <a:solidFill>
                  <a:schemeClr val="lt1"/>
                </a:solidFill>
                <a:latin typeface="+mn-lt"/>
                <a:ea typeface="+mn-ea"/>
                <a:cs typeface="+mn-cs"/>
              </a:defRPr>
            </a:lvl2pPr>
            <a:lvl3pPr marL="644652" indent="-171450" algn="l" rtl="0" eaLnBrk="1" latinLnBrk="0" hangingPunct="1">
              <a:spcBef>
                <a:spcPts val="263"/>
              </a:spcBef>
              <a:buClr>
                <a:schemeClr val="accent2"/>
              </a:buClr>
              <a:buSzPct val="100000"/>
              <a:buFont typeface="Wingdings 2"/>
              <a:buChar char=""/>
              <a:defRPr kumimoji="0" sz="1575" kern="1200">
                <a:solidFill>
                  <a:schemeClr val="lt1"/>
                </a:solidFill>
                <a:latin typeface="+mn-lt"/>
                <a:ea typeface="+mn-ea"/>
                <a:cs typeface="+mn-cs"/>
              </a:defRPr>
            </a:lvl3pPr>
            <a:lvl4pPr marL="857250" indent="-171450" algn="l" rtl="0" eaLnBrk="1" latinLnBrk="0" hangingPunct="1">
              <a:spcBef>
                <a:spcPts val="263"/>
              </a:spcBef>
              <a:buClr>
                <a:schemeClr val="accent2"/>
              </a:buClr>
              <a:buFont typeface="Wingdings 2"/>
              <a:buChar char=""/>
              <a:defRPr kumimoji="0" sz="1425" kern="1200">
                <a:solidFill>
                  <a:schemeClr val="lt1"/>
                </a:solidFill>
                <a:latin typeface="+mn-lt"/>
                <a:ea typeface="+mn-ea"/>
                <a:cs typeface="+mn-cs"/>
              </a:defRPr>
            </a:lvl4pPr>
            <a:lvl5pPr marL="1028700" indent="-171450" algn="l" rtl="0" eaLnBrk="1" latinLnBrk="0" hangingPunct="1">
              <a:spcBef>
                <a:spcPts val="263"/>
              </a:spcBef>
              <a:buClr>
                <a:schemeClr val="accent2"/>
              </a:buClr>
              <a:buFont typeface="Wingdings 2"/>
              <a:buChar char=""/>
              <a:defRPr kumimoji="0" sz="1350" kern="1200">
                <a:solidFill>
                  <a:schemeClr val="lt1"/>
                </a:solidFill>
                <a:latin typeface="+mn-lt"/>
                <a:ea typeface="+mn-ea"/>
                <a:cs typeface="+mn-cs"/>
              </a:defRPr>
            </a:lvl5pPr>
            <a:lvl6pPr marL="1200150" indent="-171450" algn="l" rtl="0" eaLnBrk="1" latinLnBrk="0" hangingPunct="1">
              <a:spcBef>
                <a:spcPts val="263"/>
              </a:spcBef>
              <a:buClr>
                <a:schemeClr val="accent3"/>
              </a:buClr>
              <a:buFont typeface="Wingdings 2"/>
              <a:buChar char=""/>
              <a:defRPr kumimoji="0" sz="1350" kern="1200">
                <a:solidFill>
                  <a:schemeClr val="lt1"/>
                </a:solidFill>
                <a:latin typeface="+mn-lt"/>
                <a:ea typeface="+mn-ea"/>
                <a:cs typeface="+mn-cs"/>
              </a:defRPr>
            </a:lvl6pPr>
            <a:lvl7pPr marL="1371600" indent="-171450" algn="l" rtl="0" eaLnBrk="1" latinLnBrk="0" hangingPunct="1">
              <a:spcBef>
                <a:spcPts val="263"/>
              </a:spcBef>
              <a:buClr>
                <a:schemeClr val="accent3"/>
              </a:buClr>
              <a:buFont typeface="Wingdings 2"/>
              <a:buChar char=""/>
              <a:defRPr kumimoji="0" sz="1200" kern="1200">
                <a:solidFill>
                  <a:schemeClr val="lt1"/>
                </a:solidFill>
                <a:latin typeface="+mn-lt"/>
                <a:ea typeface="+mn-ea"/>
                <a:cs typeface="+mn-cs"/>
              </a:defRPr>
            </a:lvl7pPr>
            <a:lvl8pPr marL="1543050" indent="-171450" algn="l" rtl="0" eaLnBrk="1" latinLnBrk="0" hangingPunct="1">
              <a:spcBef>
                <a:spcPts val="263"/>
              </a:spcBef>
              <a:buClr>
                <a:schemeClr val="accent3"/>
              </a:buClr>
              <a:buFont typeface="Wingdings 2"/>
              <a:buChar char=""/>
              <a:defRPr kumimoji="0" sz="1200" kern="1200">
                <a:solidFill>
                  <a:schemeClr val="lt1"/>
                </a:solidFill>
                <a:latin typeface="+mn-lt"/>
                <a:ea typeface="+mn-ea"/>
                <a:cs typeface="+mn-cs"/>
              </a:defRPr>
            </a:lvl8pPr>
            <a:lvl9pPr marL="1714500" indent="-171450" algn="l" rtl="0" eaLnBrk="1" latinLnBrk="0" hangingPunct="1">
              <a:spcBef>
                <a:spcPts val="263"/>
              </a:spcBef>
              <a:buClr>
                <a:schemeClr val="accent3"/>
              </a:buClr>
              <a:buFont typeface="Wingdings 2"/>
              <a:buChar char=""/>
              <a:defRPr kumimoji="0" sz="1200" kern="1200" baseline="0">
                <a:solidFill>
                  <a:schemeClr val="lt1"/>
                </a:solidFill>
                <a:latin typeface="+mn-lt"/>
                <a:ea typeface="+mn-ea"/>
                <a:cs typeface="+mn-cs"/>
              </a:defRPr>
            </a:lvl9pPr>
            <a:extLst/>
          </a:lstStyle>
          <a:p>
            <a:pPr marL="294894" lvl="1" indent="0" algn="ctr">
              <a:buNone/>
            </a:pPr>
            <a:r>
              <a:rPr lang="en-US" sz="4000" dirty="0">
                <a:solidFill>
                  <a:schemeClr val="tx1"/>
                </a:solidFill>
              </a:rPr>
              <a:t>New column </a:t>
            </a:r>
            <a:r>
              <a:rPr lang="en-US" sz="4000" dirty="0" smtClean="0">
                <a:solidFill>
                  <a:schemeClr val="tx1"/>
                </a:solidFill>
              </a:rPr>
              <a:t>for</a:t>
            </a:r>
            <a:br>
              <a:rPr lang="en-US" sz="4000" dirty="0" smtClean="0">
                <a:solidFill>
                  <a:schemeClr val="tx1"/>
                </a:solidFill>
              </a:rPr>
            </a:br>
            <a:r>
              <a:rPr lang="en-US" sz="4000" dirty="0" smtClean="0">
                <a:solidFill>
                  <a:schemeClr val="tx1"/>
                </a:solidFill>
              </a:rPr>
              <a:t>EL Civics</a:t>
            </a:r>
            <a:endParaRPr lang="en-US" sz="4000" dirty="0">
              <a:solidFill>
                <a:schemeClr val="tx1"/>
              </a:solidFill>
            </a:endParaRPr>
          </a:p>
        </p:txBody>
      </p:sp>
      <p:sp>
        <p:nvSpPr>
          <p:cNvPr id="3" name="Slide Number Placeholder 2"/>
          <p:cNvSpPr>
            <a:spLocks noGrp="1"/>
          </p:cNvSpPr>
          <p:nvPr>
            <p:ph type="sldNum" sz="quarter" idx="4"/>
          </p:nvPr>
        </p:nvSpPr>
        <p:spPr/>
        <p:txBody>
          <a:bodyPr/>
          <a:lstStyle/>
          <a:p>
            <a:pPr algn="r"/>
            <a:fld id="{1DAE2B33-0E29-4739-8433-4E8F3D9CF9EA}" type="slidenum">
              <a:rPr lang="en-US" smtClean="0"/>
              <a:pPr algn="r"/>
              <a:t>100</a:t>
            </a:fld>
            <a:endParaRPr lang="en-US" dirty="0"/>
          </a:p>
        </p:txBody>
      </p:sp>
    </p:spTree>
    <p:extLst>
      <p:ext uri="{BB962C8B-B14F-4D97-AF65-F5344CB8AC3E}">
        <p14:creationId xmlns:p14="http://schemas.microsoft.com/office/powerpoint/2010/main" val="420941148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smtClean="0"/>
              <a:t>Changes in Action</a:t>
            </a:r>
            <a:endParaRPr lang="en-US" sz="3600" dirty="0"/>
          </a:p>
        </p:txBody>
      </p:sp>
      <p:sp>
        <p:nvSpPr>
          <p:cNvPr id="2" name="Content Placeholder 1"/>
          <p:cNvSpPr>
            <a:spLocks noGrp="1"/>
          </p:cNvSpPr>
          <p:nvPr>
            <p:ph idx="1"/>
          </p:nvPr>
        </p:nvSpPr>
        <p:spPr/>
        <p:txBody>
          <a:bodyPr/>
          <a:lstStyle/>
          <a:p>
            <a:pPr marL="82296" indent="0">
              <a:buNone/>
            </a:pPr>
            <a:r>
              <a:rPr lang="en-US" b="1" i="1" dirty="0"/>
              <a:t>Part 1:</a:t>
            </a:r>
          </a:p>
          <a:p>
            <a:r>
              <a:rPr lang="en-US" dirty="0"/>
              <a:t>In your state team, </a:t>
            </a:r>
            <a:r>
              <a:rPr lang="en-US" dirty="0" smtClean="0"/>
              <a:t>create a question scenario on your assigned NRS table (if X, what happens?)</a:t>
            </a:r>
          </a:p>
          <a:p>
            <a:r>
              <a:rPr lang="en-US" dirty="0" smtClean="0"/>
              <a:t>Provide a response to your question</a:t>
            </a:r>
            <a:endParaRPr lang="en-US" b="1" i="1" dirty="0" smtClean="0"/>
          </a:p>
          <a:p>
            <a:pPr marL="82296" indent="0">
              <a:spcBef>
                <a:spcPts val="3200"/>
              </a:spcBef>
              <a:buNone/>
            </a:pPr>
            <a:r>
              <a:rPr lang="en-US" b="1" i="1" dirty="0" smtClean="0"/>
              <a:t>Part </a:t>
            </a:r>
            <a:r>
              <a:rPr lang="en-US" b="1" i="1" dirty="0"/>
              <a:t>2:</a:t>
            </a:r>
          </a:p>
          <a:p>
            <a:r>
              <a:rPr lang="en-US" dirty="0"/>
              <a:t>Switch scenarios with </a:t>
            </a:r>
            <a:r>
              <a:rPr lang="en-US" dirty="0" smtClean="0"/>
              <a:t>your assigned group. </a:t>
            </a:r>
            <a:r>
              <a:rPr lang="en-US" dirty="0"/>
              <a:t>Teams should solve the new </a:t>
            </a:r>
            <a:r>
              <a:rPr lang="en-US" dirty="0" smtClean="0"/>
              <a:t>scenarios. </a:t>
            </a:r>
            <a:r>
              <a:rPr lang="en-US" dirty="0"/>
              <a:t>Once both teams have come up with an answer to the other’s scenario, discuss to determine if anything is missing. </a:t>
            </a:r>
          </a:p>
        </p:txBody>
      </p:sp>
      <p:sp>
        <p:nvSpPr>
          <p:cNvPr id="5" name="TextBox 4"/>
          <p:cNvSpPr txBox="1"/>
          <p:nvPr/>
        </p:nvSpPr>
        <p:spPr>
          <a:xfrm>
            <a:off x="6172200" y="5760720"/>
            <a:ext cx="5410200" cy="369332"/>
          </a:xfrm>
          <a:prstGeom prst="rect">
            <a:avLst/>
          </a:prstGeom>
          <a:ln w="57150">
            <a:solidFill>
              <a:srgbClr val="FF9900"/>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a:solidFill>
                  <a:prstClr val="black"/>
                </a:solidFill>
              </a:rPr>
              <a:t>See </a:t>
            </a:r>
            <a:r>
              <a:rPr lang="en-US" dirty="0" smtClean="0">
                <a:solidFill>
                  <a:prstClr val="black"/>
                </a:solidFill>
              </a:rPr>
              <a:t>Handout 6: “NRS </a:t>
            </a:r>
            <a:r>
              <a:rPr lang="en-US" dirty="0">
                <a:solidFill>
                  <a:prstClr val="black"/>
                </a:solidFill>
              </a:rPr>
              <a:t>Table Changes in </a:t>
            </a:r>
            <a:r>
              <a:rPr lang="en-US" dirty="0" smtClean="0">
                <a:solidFill>
                  <a:prstClr val="black"/>
                </a:solidFill>
              </a:rPr>
              <a:t>Action.”</a:t>
            </a:r>
            <a:endParaRPr lang="en-US" dirty="0">
              <a:solidFill>
                <a:prstClr val="black"/>
              </a:solidFill>
            </a:endParaRPr>
          </a:p>
        </p:txBody>
      </p:sp>
      <p:sp>
        <p:nvSpPr>
          <p:cNvPr id="3" name="Slide Number Placeholder 2"/>
          <p:cNvSpPr>
            <a:spLocks noGrp="1"/>
          </p:cNvSpPr>
          <p:nvPr>
            <p:ph type="sldNum" sz="quarter" idx="4"/>
          </p:nvPr>
        </p:nvSpPr>
        <p:spPr/>
        <p:txBody>
          <a:bodyPr/>
          <a:lstStyle/>
          <a:p>
            <a:pPr algn="r"/>
            <a:fld id="{1DAE2B33-0E29-4739-8433-4E8F3D9CF9EA}" type="slidenum">
              <a:rPr lang="en-US" smtClean="0">
                <a:solidFill>
                  <a:prstClr val="black"/>
                </a:solidFill>
              </a:rPr>
              <a:pPr algn="r"/>
              <a:t>101</a:t>
            </a:fld>
            <a:endParaRPr lang="en-US" dirty="0">
              <a:solidFill>
                <a:prstClr val="black"/>
              </a:solidFill>
            </a:endParaRPr>
          </a:p>
        </p:txBody>
      </p:sp>
    </p:spTree>
    <p:extLst>
      <p:ext uri="{BB962C8B-B14F-4D97-AF65-F5344CB8AC3E}">
        <p14:creationId xmlns:p14="http://schemas.microsoft.com/office/powerpoint/2010/main" val="209750016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State Planning</a:t>
            </a:r>
            <a:endParaRPr lang="en-US" dirty="0"/>
          </a:p>
        </p:txBody>
      </p:sp>
      <p:sp>
        <p:nvSpPr>
          <p:cNvPr id="3" name="Slide Number Placeholder 2"/>
          <p:cNvSpPr>
            <a:spLocks noGrp="1"/>
          </p:cNvSpPr>
          <p:nvPr>
            <p:ph type="sldNum" sz="quarter" idx="4"/>
          </p:nvPr>
        </p:nvSpPr>
        <p:spPr/>
        <p:txBody>
          <a:bodyPr/>
          <a:lstStyle/>
          <a:p>
            <a:pPr algn="r"/>
            <a:fld id="{1DAE2B33-0E29-4739-8433-4E8F3D9CF9EA}" type="slidenum">
              <a:rPr lang="en-US" smtClean="0"/>
              <a:pPr algn="r"/>
              <a:t>102</a:t>
            </a:fld>
            <a:endParaRPr lang="en-US" dirty="0"/>
          </a:p>
        </p:txBody>
      </p:sp>
    </p:spTree>
    <p:extLst>
      <p:ext uri="{BB962C8B-B14F-4D97-AF65-F5344CB8AC3E}">
        <p14:creationId xmlns:p14="http://schemas.microsoft.com/office/powerpoint/2010/main" val="24676450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a:t>State Planning </a:t>
            </a:r>
            <a:r>
              <a:rPr lang="en-US" sz="3600" dirty="0" smtClean="0"/>
              <a:t>Time, Part A	</a:t>
            </a:r>
            <a:endParaRPr lang="en-US" sz="3600" dirty="0"/>
          </a:p>
        </p:txBody>
      </p:sp>
      <p:sp>
        <p:nvSpPr>
          <p:cNvPr id="2" name="Content Placeholder 1"/>
          <p:cNvSpPr>
            <a:spLocks noGrp="1"/>
          </p:cNvSpPr>
          <p:nvPr>
            <p:ph idx="1"/>
          </p:nvPr>
        </p:nvSpPr>
        <p:spPr/>
        <p:txBody>
          <a:bodyPr>
            <a:normAutofit/>
          </a:bodyPr>
          <a:lstStyle/>
          <a:p>
            <a:r>
              <a:rPr lang="en-US" sz="2800" dirty="0"/>
              <a:t>Focus on the table changes and reporting requirements </a:t>
            </a:r>
            <a:r>
              <a:rPr lang="en-US" sz="2800" dirty="0" smtClean="0"/>
              <a:t>presented.</a:t>
            </a:r>
            <a:endParaRPr lang="en-US" sz="2800" dirty="0"/>
          </a:p>
          <a:p>
            <a:r>
              <a:rPr lang="en-US" sz="2800" dirty="0"/>
              <a:t>Identify the impact of these changes in relation to the </a:t>
            </a:r>
            <a:r>
              <a:rPr lang="en-US" sz="2800" dirty="0" smtClean="0"/>
              <a:t>six </a:t>
            </a:r>
            <a:r>
              <a:rPr lang="en-US" sz="2800" dirty="0"/>
              <a:t>elements presented in your tool:</a:t>
            </a:r>
          </a:p>
          <a:p>
            <a:pPr lvl="1"/>
            <a:r>
              <a:rPr lang="en-US" sz="2100" dirty="0"/>
              <a:t>Intake</a:t>
            </a:r>
          </a:p>
          <a:p>
            <a:pPr lvl="1"/>
            <a:r>
              <a:rPr lang="en-US" sz="2100" dirty="0"/>
              <a:t>Broader assessment (MSG)</a:t>
            </a:r>
          </a:p>
          <a:p>
            <a:pPr lvl="1"/>
            <a:r>
              <a:rPr lang="en-US" sz="2100" dirty="0" smtClean="0"/>
              <a:t>Follow-up</a:t>
            </a:r>
            <a:endParaRPr lang="en-US" sz="2100" dirty="0"/>
          </a:p>
          <a:p>
            <a:pPr lvl="1"/>
            <a:r>
              <a:rPr lang="en-US" sz="2100" dirty="0"/>
              <a:t>Data systems </a:t>
            </a:r>
          </a:p>
          <a:p>
            <a:pPr lvl="1"/>
            <a:r>
              <a:rPr lang="en-US" sz="2100" dirty="0"/>
              <a:t>Program </a:t>
            </a:r>
            <a:r>
              <a:rPr lang="en-US" sz="2100" dirty="0" smtClean="0"/>
              <a:t>monitoring</a:t>
            </a:r>
            <a:endParaRPr lang="en-US" sz="2100" dirty="0"/>
          </a:p>
          <a:p>
            <a:pPr lvl="1"/>
            <a:r>
              <a:rPr lang="en-US" sz="2100" dirty="0"/>
              <a:t>Training, </a:t>
            </a:r>
            <a:r>
              <a:rPr lang="en-US" sz="2100" dirty="0" smtClean="0"/>
              <a:t>communication, </a:t>
            </a:r>
            <a:r>
              <a:rPr lang="en-US" sz="2100" dirty="0"/>
              <a:t>and </a:t>
            </a:r>
            <a:r>
              <a:rPr lang="en-US" sz="2100" dirty="0" smtClean="0"/>
              <a:t>leadership</a:t>
            </a:r>
          </a:p>
          <a:p>
            <a:r>
              <a:rPr lang="en-US" sz="2400" dirty="0"/>
              <a:t>What questions will the locals have</a:t>
            </a:r>
            <a:r>
              <a:rPr lang="en-US" sz="2400" dirty="0" smtClean="0"/>
              <a:t>?</a:t>
            </a:r>
            <a:endParaRPr lang="en-US" sz="2400" dirty="0"/>
          </a:p>
        </p:txBody>
      </p:sp>
      <p:sp>
        <p:nvSpPr>
          <p:cNvPr id="5" name="TextBox 4"/>
          <p:cNvSpPr txBox="1"/>
          <p:nvPr/>
        </p:nvSpPr>
        <p:spPr>
          <a:xfrm>
            <a:off x="6467475" y="5852160"/>
            <a:ext cx="5114925" cy="369332"/>
          </a:xfrm>
          <a:prstGeom prst="rect">
            <a:avLst/>
          </a:prstGeom>
          <a:ln w="57150">
            <a:solidFill>
              <a:srgbClr val="FF9900"/>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a:solidFill>
                  <a:prstClr val="black"/>
                </a:solidFill>
              </a:rPr>
              <a:t>See </a:t>
            </a:r>
            <a:r>
              <a:rPr lang="en-US" dirty="0" smtClean="0">
                <a:solidFill>
                  <a:prstClr val="black"/>
                </a:solidFill>
              </a:rPr>
              <a:t>Handout 1: “</a:t>
            </a:r>
            <a:r>
              <a:rPr lang="en-US" dirty="0">
                <a:solidFill>
                  <a:prstClr val="black"/>
                </a:solidFill>
              </a:rPr>
              <a:t>LEAP, Part II: Support </a:t>
            </a:r>
            <a:r>
              <a:rPr lang="en-US" dirty="0" smtClean="0">
                <a:solidFill>
                  <a:prstClr val="black"/>
                </a:solidFill>
              </a:rPr>
              <a:t>Tool.”</a:t>
            </a:r>
            <a:endParaRPr lang="en-US" dirty="0">
              <a:solidFill>
                <a:prstClr val="black"/>
              </a:solidFill>
            </a:endParaRPr>
          </a:p>
        </p:txBody>
      </p:sp>
      <p:sp>
        <p:nvSpPr>
          <p:cNvPr id="3" name="Slide Number Placeholder 2"/>
          <p:cNvSpPr>
            <a:spLocks noGrp="1"/>
          </p:cNvSpPr>
          <p:nvPr>
            <p:ph type="sldNum" sz="quarter" idx="4"/>
          </p:nvPr>
        </p:nvSpPr>
        <p:spPr/>
        <p:txBody>
          <a:bodyPr/>
          <a:lstStyle/>
          <a:p>
            <a:pPr algn="r"/>
            <a:fld id="{1DAE2B33-0E29-4739-8433-4E8F3D9CF9EA}" type="slidenum">
              <a:rPr lang="en-US" smtClean="0">
                <a:solidFill>
                  <a:prstClr val="black"/>
                </a:solidFill>
              </a:rPr>
              <a:pPr algn="r"/>
              <a:t>103</a:t>
            </a:fld>
            <a:endParaRPr lang="en-US" dirty="0">
              <a:solidFill>
                <a:prstClr val="black"/>
              </a:solidFill>
            </a:endParaRPr>
          </a:p>
        </p:txBody>
      </p:sp>
    </p:spTree>
    <p:extLst>
      <p:ext uri="{BB962C8B-B14F-4D97-AF65-F5344CB8AC3E}">
        <p14:creationId xmlns:p14="http://schemas.microsoft.com/office/powerpoint/2010/main" val="244067476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State Planning Time, Part B</a:t>
            </a:r>
            <a:endParaRPr lang="en-US" dirty="0"/>
          </a:p>
        </p:txBody>
      </p:sp>
      <p:sp>
        <p:nvSpPr>
          <p:cNvPr id="2" name="Content Placeholder 1"/>
          <p:cNvSpPr>
            <a:spLocks noGrp="1"/>
          </p:cNvSpPr>
          <p:nvPr>
            <p:ph idx="1"/>
          </p:nvPr>
        </p:nvSpPr>
        <p:spPr/>
        <p:txBody>
          <a:bodyPr/>
          <a:lstStyle/>
          <a:p>
            <a:r>
              <a:rPr lang="en-US" dirty="0" smtClean="0"/>
              <a:t>Focus on </a:t>
            </a:r>
            <a:r>
              <a:rPr lang="en-US" i="1" dirty="0" smtClean="0"/>
              <a:t>how </a:t>
            </a:r>
            <a:r>
              <a:rPr lang="en-US" dirty="0" smtClean="0"/>
              <a:t>you are going to communicate with locals about table changes.</a:t>
            </a:r>
          </a:p>
          <a:p>
            <a:r>
              <a:rPr lang="en-US" dirty="0"/>
              <a:t>You will develop responses to questions formulated in the previous planning activity, according to your role in the state</a:t>
            </a:r>
            <a:r>
              <a:rPr lang="en-US" dirty="0" smtClean="0"/>
              <a:t>.</a:t>
            </a:r>
            <a:endParaRPr lang="en-US" dirty="0"/>
          </a:p>
        </p:txBody>
      </p:sp>
      <p:sp>
        <p:nvSpPr>
          <p:cNvPr id="5" name="Rounded Rectangle 4"/>
          <p:cNvSpPr/>
          <p:nvPr/>
        </p:nvSpPr>
        <p:spPr>
          <a:xfrm>
            <a:off x="1829255" y="3586161"/>
            <a:ext cx="8809718" cy="16244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prstClr val="black"/>
                </a:solidFill>
              </a:rPr>
              <a:t>Activity outcome: </a:t>
            </a:r>
          </a:p>
          <a:p>
            <a:pPr algn="ctr"/>
            <a:r>
              <a:rPr lang="en-US" sz="2000" dirty="0"/>
              <a:t>We will compile teams’ work into a “Ready-to-Use FAQ Packet”  and all states can benefit from the shared materials.</a:t>
            </a:r>
          </a:p>
        </p:txBody>
      </p:sp>
      <p:sp>
        <p:nvSpPr>
          <p:cNvPr id="3" name="Slide Number Placeholder 2"/>
          <p:cNvSpPr>
            <a:spLocks noGrp="1"/>
          </p:cNvSpPr>
          <p:nvPr>
            <p:ph type="sldNum" sz="quarter" idx="4"/>
          </p:nvPr>
        </p:nvSpPr>
        <p:spPr/>
        <p:txBody>
          <a:bodyPr/>
          <a:lstStyle/>
          <a:p>
            <a:pPr algn="r"/>
            <a:fld id="{1DAE2B33-0E29-4739-8433-4E8F3D9CF9EA}" type="slidenum">
              <a:rPr lang="en-US" smtClean="0">
                <a:solidFill>
                  <a:prstClr val="black"/>
                </a:solidFill>
              </a:rPr>
              <a:pPr algn="r"/>
              <a:t>104</a:t>
            </a:fld>
            <a:endParaRPr lang="en-US" dirty="0">
              <a:solidFill>
                <a:prstClr val="black"/>
              </a:solidFill>
            </a:endParaRPr>
          </a:p>
        </p:txBody>
      </p:sp>
    </p:spTree>
    <p:extLst>
      <p:ext uri="{BB962C8B-B14F-4D97-AF65-F5344CB8AC3E}">
        <p14:creationId xmlns:p14="http://schemas.microsoft.com/office/powerpoint/2010/main" val="280382172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Wrap-Up</a:t>
            </a:r>
            <a:endParaRPr lang="en-US" dirty="0"/>
          </a:p>
        </p:txBody>
      </p:sp>
      <p:sp>
        <p:nvSpPr>
          <p:cNvPr id="3" name="Slide Number Placeholder 2"/>
          <p:cNvSpPr>
            <a:spLocks noGrp="1"/>
          </p:cNvSpPr>
          <p:nvPr>
            <p:ph type="sldNum" sz="quarter" idx="4"/>
          </p:nvPr>
        </p:nvSpPr>
        <p:spPr/>
        <p:txBody>
          <a:bodyPr/>
          <a:lstStyle/>
          <a:p>
            <a:pPr algn="r"/>
            <a:fld id="{1DAE2B33-0E29-4739-8433-4E8F3D9CF9EA}" type="slidenum">
              <a:rPr lang="en-US" smtClean="0"/>
              <a:pPr algn="r"/>
              <a:t>105</a:t>
            </a:fld>
            <a:endParaRPr lang="en-US" dirty="0"/>
          </a:p>
        </p:txBody>
      </p:sp>
    </p:spTree>
    <p:extLst>
      <p:ext uri="{BB962C8B-B14F-4D97-AF65-F5344CB8AC3E}">
        <p14:creationId xmlns:p14="http://schemas.microsoft.com/office/powerpoint/2010/main" val="125392795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smtClean="0"/>
              <a:t>Day 3: Overview</a:t>
            </a:r>
            <a:endParaRPr lang="en-US" sz="3600" dirty="0"/>
          </a:p>
        </p:txBody>
      </p:sp>
      <p:sp>
        <p:nvSpPr>
          <p:cNvPr id="2" name="Content Placeholder 1"/>
          <p:cNvSpPr>
            <a:spLocks noGrp="1"/>
          </p:cNvSpPr>
          <p:nvPr>
            <p:ph idx="1"/>
          </p:nvPr>
        </p:nvSpPr>
        <p:spPr/>
        <p:txBody>
          <a:bodyPr>
            <a:normAutofit/>
          </a:bodyPr>
          <a:lstStyle/>
          <a:p>
            <a:r>
              <a:rPr lang="en-US" sz="2400" dirty="0" smtClean="0"/>
              <a:t>Discussion </a:t>
            </a:r>
            <a:r>
              <a:rPr lang="en-US" sz="2400" dirty="0"/>
              <a:t>of </a:t>
            </a:r>
            <a:r>
              <a:rPr lang="en-US" dirty="0"/>
              <a:t>F</a:t>
            </a:r>
            <a:r>
              <a:rPr lang="en-US" sz="2400" dirty="0" smtClean="0"/>
              <a:t>inancial </a:t>
            </a:r>
            <a:r>
              <a:rPr lang="en-US" dirty="0"/>
              <a:t>T</a:t>
            </a:r>
            <a:r>
              <a:rPr lang="en-US" sz="2400" dirty="0" smtClean="0"/>
              <a:t>able </a:t>
            </a:r>
            <a:r>
              <a:rPr lang="en-US" sz="2400" dirty="0"/>
              <a:t>and </a:t>
            </a:r>
            <a:r>
              <a:rPr lang="en-US" dirty="0"/>
              <a:t>N</a:t>
            </a:r>
            <a:r>
              <a:rPr lang="en-US" sz="2400" dirty="0" smtClean="0"/>
              <a:t>arrative </a:t>
            </a:r>
            <a:endParaRPr lang="en-US" sz="2400" dirty="0"/>
          </a:p>
          <a:p>
            <a:pPr lvl="0">
              <a:spcBef>
                <a:spcPts val="1200"/>
              </a:spcBef>
            </a:pPr>
            <a:r>
              <a:rPr lang="en-US" sz="2400" dirty="0" smtClean="0"/>
              <a:t>Data Systems</a:t>
            </a:r>
            <a:r>
              <a:rPr lang="en-US" sz="2400" dirty="0"/>
              <a:t> </a:t>
            </a:r>
          </a:p>
          <a:p>
            <a:pPr>
              <a:spcBef>
                <a:spcPts val="1200"/>
              </a:spcBef>
            </a:pPr>
            <a:r>
              <a:rPr lang="en-US" sz="2400" dirty="0" smtClean="0"/>
              <a:t>State Planning</a:t>
            </a:r>
            <a:endParaRPr lang="en-US" sz="2400" dirty="0"/>
          </a:p>
          <a:p>
            <a:pPr lvl="0">
              <a:spcBef>
                <a:spcPts val="1200"/>
              </a:spcBef>
            </a:pPr>
            <a:r>
              <a:rPr lang="en-US" sz="2400" dirty="0" smtClean="0"/>
              <a:t>Whole-Group </a:t>
            </a:r>
            <a:r>
              <a:rPr lang="en-US" dirty="0" smtClean="0"/>
              <a:t>S</a:t>
            </a:r>
            <a:r>
              <a:rPr lang="en-US" sz="2400" dirty="0" smtClean="0"/>
              <a:t>hare-Out</a:t>
            </a:r>
            <a:endParaRPr lang="en-US" sz="2400" dirty="0"/>
          </a:p>
          <a:p>
            <a:pPr lvl="0">
              <a:spcBef>
                <a:spcPts val="1200"/>
              </a:spcBef>
            </a:pPr>
            <a:r>
              <a:rPr lang="en-US" sz="2400" dirty="0"/>
              <a:t>Next </a:t>
            </a:r>
            <a:r>
              <a:rPr lang="en-US" dirty="0"/>
              <a:t>S</a:t>
            </a:r>
            <a:r>
              <a:rPr lang="en-US" sz="2400" dirty="0" smtClean="0"/>
              <a:t>teps </a:t>
            </a:r>
            <a:r>
              <a:rPr lang="en-US" sz="2400" dirty="0"/>
              <a:t>&amp; NRS </a:t>
            </a:r>
            <a:r>
              <a:rPr lang="en-US" dirty="0"/>
              <a:t>S</a:t>
            </a:r>
            <a:r>
              <a:rPr lang="en-US" sz="2400" dirty="0" smtClean="0"/>
              <a:t>upport</a:t>
            </a:r>
            <a:endParaRPr lang="en-US" sz="2400" dirty="0"/>
          </a:p>
        </p:txBody>
      </p:sp>
      <p:sp>
        <p:nvSpPr>
          <p:cNvPr id="3" name="Slide Number Placeholder 2"/>
          <p:cNvSpPr>
            <a:spLocks noGrp="1"/>
          </p:cNvSpPr>
          <p:nvPr>
            <p:ph type="sldNum" sz="quarter" idx="4"/>
          </p:nvPr>
        </p:nvSpPr>
        <p:spPr/>
        <p:txBody>
          <a:bodyPr/>
          <a:lstStyle/>
          <a:p>
            <a:pPr algn="r"/>
            <a:fld id="{1DAE2B33-0E29-4739-8433-4E8F3D9CF9EA}" type="slidenum">
              <a:rPr lang="en-US" smtClean="0">
                <a:solidFill>
                  <a:prstClr val="black"/>
                </a:solidFill>
              </a:rPr>
              <a:pPr algn="r"/>
              <a:t>106</a:t>
            </a:fld>
            <a:endParaRPr lang="en-US" dirty="0">
              <a:solidFill>
                <a:prstClr val="black"/>
              </a:solidFill>
            </a:endParaRPr>
          </a:p>
        </p:txBody>
      </p:sp>
    </p:spTree>
    <p:extLst>
      <p:ext uri="{BB962C8B-B14F-4D97-AF65-F5344CB8AC3E}">
        <p14:creationId xmlns:p14="http://schemas.microsoft.com/office/powerpoint/2010/main" val="238475645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3600" dirty="0" smtClean="0"/>
              <a:t>Day 2: Reflection—What </a:t>
            </a:r>
            <a:r>
              <a:rPr lang="en-US" sz="3600" dirty="0"/>
              <a:t>Stuck With You?</a:t>
            </a:r>
          </a:p>
        </p:txBody>
      </p:sp>
      <p:pic>
        <p:nvPicPr>
          <p:cNvPr id="5" name="Picture 4" descr="Clipart of a happy fa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6594" y="2375534"/>
            <a:ext cx="2626858" cy="2645893"/>
          </a:xfrm>
          <a:prstGeom prst="rect">
            <a:avLst/>
          </a:prstGeom>
        </p:spPr>
      </p:pic>
      <p:pic>
        <p:nvPicPr>
          <p:cNvPr id="6" name="Picture 5" descr="Clipart of a frowning/stressed fac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7123" y="2375533"/>
            <a:ext cx="2615411" cy="2624853"/>
          </a:xfrm>
          <a:prstGeom prst="rect">
            <a:avLst/>
          </a:prstGeom>
        </p:spPr>
      </p:pic>
      <p:sp>
        <p:nvSpPr>
          <p:cNvPr id="3" name="Slide Number Placeholder 2"/>
          <p:cNvSpPr>
            <a:spLocks noGrp="1"/>
          </p:cNvSpPr>
          <p:nvPr>
            <p:ph type="sldNum" sz="quarter" idx="4"/>
          </p:nvPr>
        </p:nvSpPr>
        <p:spPr/>
        <p:txBody>
          <a:bodyPr/>
          <a:lstStyle/>
          <a:p>
            <a:pPr algn="r"/>
            <a:fld id="{1DAE2B33-0E29-4739-8433-4E8F3D9CF9EA}" type="slidenum">
              <a:rPr lang="en-US" smtClean="0"/>
              <a:pPr algn="r"/>
              <a:t>107</a:t>
            </a:fld>
            <a:endParaRPr lang="en-US" dirty="0"/>
          </a:p>
        </p:txBody>
      </p:sp>
    </p:spTree>
    <p:extLst>
      <p:ext uri="{BB962C8B-B14F-4D97-AF65-F5344CB8AC3E}">
        <p14:creationId xmlns:p14="http://schemas.microsoft.com/office/powerpoint/2010/main" val="23049399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Table 4. Period of Participation and MSG: Carmen</a:t>
            </a:r>
            <a:endParaRPr lang="en-US" dirty="0"/>
          </a:p>
        </p:txBody>
      </p:sp>
      <p:sp>
        <p:nvSpPr>
          <p:cNvPr id="2" name="Content Placeholder 1"/>
          <p:cNvSpPr>
            <a:spLocks noGrp="1"/>
          </p:cNvSpPr>
          <p:nvPr>
            <p:ph idx="1"/>
          </p:nvPr>
        </p:nvSpPr>
        <p:spPr/>
        <p:txBody>
          <a:bodyPr/>
          <a:lstStyle/>
          <a:p>
            <a:r>
              <a:rPr lang="en-US" dirty="0" smtClean="0"/>
              <a:t>Carmen became a participant in September in ESL Level 4. She attended until the class ended in November, achieved a level gain, but then never returned.</a:t>
            </a:r>
          </a:p>
          <a:p>
            <a:pPr lvl="1"/>
            <a:r>
              <a:rPr lang="en-US" dirty="0" smtClean="0"/>
              <a:t>Carmen has one EFL gain, reported in Column D and Column J (Table 4).</a:t>
            </a:r>
          </a:p>
          <a:p>
            <a:pPr lvl="1"/>
            <a:r>
              <a:rPr lang="en-US" dirty="0" smtClean="0"/>
              <a:t>Carmen has one period of participation, reported in Column I.</a:t>
            </a:r>
          </a:p>
          <a:p>
            <a:pPr lvl="2"/>
            <a:r>
              <a:rPr lang="en-US" dirty="0" smtClean="0"/>
              <a:t>September to November = 1 period of participation (determined 90 days </a:t>
            </a:r>
            <a:br>
              <a:rPr lang="en-US" dirty="0" smtClean="0"/>
            </a:br>
            <a:r>
              <a:rPr lang="en-US" dirty="0" smtClean="0"/>
              <a:t>after exit).</a:t>
            </a:r>
          </a:p>
        </p:txBody>
      </p:sp>
      <p:sp>
        <p:nvSpPr>
          <p:cNvPr id="3" name="Slide Number Placeholder 2"/>
          <p:cNvSpPr>
            <a:spLocks noGrp="1"/>
          </p:cNvSpPr>
          <p:nvPr>
            <p:ph type="sldNum" sz="quarter" idx="4"/>
          </p:nvPr>
        </p:nvSpPr>
        <p:spPr/>
        <p:txBody>
          <a:bodyPr/>
          <a:lstStyle/>
          <a:p>
            <a:pPr algn="r"/>
            <a:fld id="{1DAE2B33-0E29-4739-8433-4E8F3D9CF9EA}" type="slidenum">
              <a:rPr lang="en-US" smtClean="0"/>
              <a:pPr algn="r"/>
              <a:t>11</a:t>
            </a:fld>
            <a:endParaRPr lang="en-US" dirty="0"/>
          </a:p>
        </p:txBody>
      </p:sp>
    </p:spTree>
    <p:extLst>
      <p:ext uri="{BB962C8B-B14F-4D97-AF65-F5344CB8AC3E}">
        <p14:creationId xmlns:p14="http://schemas.microsoft.com/office/powerpoint/2010/main" val="41004782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solidFill>
                  <a:schemeClr val="tx2"/>
                </a:solidFill>
              </a:rPr>
              <a:t>Table 4. Period of Participation and MSG: Tony</a:t>
            </a:r>
            <a:endParaRPr lang="en-US" dirty="0">
              <a:solidFill>
                <a:schemeClr val="tx2"/>
              </a:solidFill>
            </a:endParaRPr>
          </a:p>
        </p:txBody>
      </p:sp>
      <p:sp>
        <p:nvSpPr>
          <p:cNvPr id="2" name="Content Placeholder 1"/>
          <p:cNvSpPr>
            <a:spLocks noGrp="1"/>
          </p:cNvSpPr>
          <p:nvPr>
            <p:ph idx="1"/>
          </p:nvPr>
        </p:nvSpPr>
        <p:spPr/>
        <p:txBody>
          <a:bodyPr>
            <a:normAutofit/>
          </a:bodyPr>
          <a:lstStyle/>
          <a:p>
            <a:r>
              <a:rPr lang="en-US" b="1" dirty="0"/>
              <a:t>Tony </a:t>
            </a:r>
            <a:r>
              <a:rPr lang="en-US" dirty="0"/>
              <a:t>enrolled in September but left after 10 hours. He returned in November but dropped out in </a:t>
            </a:r>
            <a:r>
              <a:rPr lang="en-US" dirty="0" smtClean="0"/>
              <a:t>December, </a:t>
            </a:r>
            <a:r>
              <a:rPr lang="en-US" dirty="0"/>
              <a:t>after 40 contact hours</a:t>
            </a:r>
            <a:r>
              <a:rPr lang="en-US" dirty="0" smtClean="0"/>
              <a:t>. He </a:t>
            </a:r>
            <a:r>
              <a:rPr lang="en-US" dirty="0"/>
              <a:t>returned in April, posttested in </a:t>
            </a:r>
            <a:r>
              <a:rPr lang="en-US" dirty="0" smtClean="0"/>
              <a:t>June </a:t>
            </a:r>
            <a:r>
              <a:rPr lang="en-US" dirty="0"/>
              <a:t>and showed </a:t>
            </a:r>
            <a:r>
              <a:rPr lang="en-US" dirty="0" smtClean="0"/>
              <a:t>a </a:t>
            </a:r>
            <a:r>
              <a:rPr lang="en-US" dirty="0"/>
              <a:t>level gain, and then </a:t>
            </a:r>
            <a:r>
              <a:rPr lang="en-US" dirty="0" smtClean="0"/>
              <a:t>exited </a:t>
            </a:r>
            <a:r>
              <a:rPr lang="en-US" dirty="0"/>
              <a:t>that same </a:t>
            </a:r>
            <a:r>
              <a:rPr lang="en-US" dirty="0" smtClean="0"/>
              <a:t>month.</a:t>
            </a:r>
            <a:endParaRPr lang="en-US" dirty="0"/>
          </a:p>
          <a:p>
            <a:pPr>
              <a:spcBef>
                <a:spcPts val="1200"/>
              </a:spcBef>
            </a:pPr>
            <a:r>
              <a:rPr lang="en-US" dirty="0" smtClean="0"/>
              <a:t>Tony </a:t>
            </a:r>
            <a:r>
              <a:rPr lang="en-US" dirty="0"/>
              <a:t>has one EFL gain, reported in </a:t>
            </a:r>
            <a:r>
              <a:rPr lang="en-US" dirty="0" smtClean="0"/>
              <a:t>and </a:t>
            </a:r>
            <a:r>
              <a:rPr lang="en-US" dirty="0"/>
              <a:t>Column </a:t>
            </a:r>
            <a:r>
              <a:rPr lang="en-US" dirty="0" smtClean="0"/>
              <a:t>J.</a:t>
            </a:r>
            <a:endParaRPr lang="en-US" dirty="0"/>
          </a:p>
          <a:p>
            <a:pPr>
              <a:spcBef>
                <a:spcPts val="1200"/>
              </a:spcBef>
            </a:pPr>
            <a:r>
              <a:rPr lang="en-US" dirty="0" smtClean="0"/>
              <a:t>He </a:t>
            </a:r>
            <a:r>
              <a:rPr lang="en-US" dirty="0"/>
              <a:t>has two periods of participation, </a:t>
            </a:r>
            <a:r>
              <a:rPr lang="en-US" dirty="0" smtClean="0"/>
              <a:t>reported </a:t>
            </a:r>
            <a:r>
              <a:rPr lang="en-US" dirty="0"/>
              <a:t>in Column </a:t>
            </a:r>
            <a:r>
              <a:rPr lang="en-US" dirty="0" smtClean="0"/>
              <a:t>I.</a:t>
            </a:r>
            <a:endParaRPr lang="en-US" dirty="0"/>
          </a:p>
          <a:p>
            <a:pPr lvl="2"/>
            <a:r>
              <a:rPr lang="en-US" dirty="0" smtClean="0"/>
              <a:t>Sept. to Dec. = </a:t>
            </a:r>
            <a:r>
              <a:rPr lang="en-US" dirty="0"/>
              <a:t>1 </a:t>
            </a:r>
            <a:r>
              <a:rPr lang="en-US" dirty="0" smtClean="0"/>
              <a:t>period of participation (determined </a:t>
            </a:r>
            <a:r>
              <a:rPr lang="en-US" dirty="0"/>
              <a:t>90 days after exit</a:t>
            </a:r>
            <a:r>
              <a:rPr lang="en-US" dirty="0" smtClean="0"/>
              <a:t>).</a:t>
            </a:r>
            <a:endParaRPr lang="en-US" dirty="0"/>
          </a:p>
          <a:p>
            <a:pPr lvl="2"/>
            <a:r>
              <a:rPr lang="en-US" dirty="0" smtClean="0"/>
              <a:t>April </a:t>
            </a:r>
            <a:r>
              <a:rPr lang="en-US" dirty="0"/>
              <a:t>to June = 1 </a:t>
            </a:r>
            <a:r>
              <a:rPr lang="en-US" dirty="0" smtClean="0"/>
              <a:t>period of participation </a:t>
            </a:r>
            <a:r>
              <a:rPr lang="en-US" dirty="0"/>
              <a:t>(determined 90 days after exit</a:t>
            </a:r>
            <a:r>
              <a:rPr lang="en-US" dirty="0" smtClean="0"/>
              <a:t>).</a:t>
            </a:r>
            <a:endParaRPr lang="en-US" dirty="0"/>
          </a:p>
        </p:txBody>
      </p:sp>
      <p:sp>
        <p:nvSpPr>
          <p:cNvPr id="3" name="Slide Number Placeholder 2"/>
          <p:cNvSpPr>
            <a:spLocks noGrp="1"/>
          </p:cNvSpPr>
          <p:nvPr>
            <p:ph type="sldNum" sz="quarter" idx="4"/>
          </p:nvPr>
        </p:nvSpPr>
        <p:spPr>
          <a:ln>
            <a:noFill/>
          </a:ln>
        </p:spPr>
        <p:txBody>
          <a:bodyPr/>
          <a:lstStyle/>
          <a:p>
            <a:pPr algn="r"/>
            <a:fld id="{1DAE2B33-0E29-4739-8433-4E8F3D9CF9EA}" type="slidenum">
              <a:rPr lang="en-US" smtClean="0">
                <a:solidFill>
                  <a:prstClr val="black"/>
                </a:solidFill>
              </a:rPr>
              <a:pPr algn="r"/>
              <a:t>12</a:t>
            </a:fld>
            <a:endParaRPr lang="en-US" dirty="0">
              <a:solidFill>
                <a:prstClr val="black"/>
              </a:solidFill>
            </a:endParaRPr>
          </a:p>
        </p:txBody>
      </p:sp>
    </p:spTree>
    <p:extLst>
      <p:ext uri="{BB962C8B-B14F-4D97-AF65-F5344CB8AC3E}">
        <p14:creationId xmlns:p14="http://schemas.microsoft.com/office/powerpoint/2010/main" val="26638457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Table 4. Period of Participation and MSG: Christopher</a:t>
            </a:r>
            <a:endParaRPr lang="en-US" dirty="0"/>
          </a:p>
        </p:txBody>
      </p:sp>
      <p:sp>
        <p:nvSpPr>
          <p:cNvPr id="2" name="Content Placeholder 1"/>
          <p:cNvSpPr>
            <a:spLocks noGrp="1"/>
          </p:cNvSpPr>
          <p:nvPr>
            <p:ph idx="1"/>
          </p:nvPr>
        </p:nvSpPr>
        <p:spPr/>
        <p:txBody>
          <a:bodyPr>
            <a:normAutofit/>
          </a:bodyPr>
          <a:lstStyle/>
          <a:p>
            <a:r>
              <a:rPr lang="en-US" b="1" dirty="0" smtClean="0"/>
              <a:t>Christopher</a:t>
            </a:r>
            <a:r>
              <a:rPr lang="en-US" dirty="0" smtClean="0"/>
              <a:t> became a participant in ABE Level 4 in October, achieved an EFL gain, and then dropped out in December. He returned in April, passed the GED tests in June to get his secondary credential, and exited.</a:t>
            </a:r>
          </a:p>
          <a:p>
            <a:pPr lvl="1"/>
            <a:r>
              <a:rPr lang="en-US" dirty="0" smtClean="0"/>
              <a:t>Christopher has an EFL gain and obtained a secondary credential. </a:t>
            </a:r>
          </a:p>
          <a:p>
            <a:pPr lvl="1"/>
            <a:r>
              <a:rPr lang="en-US" dirty="0" smtClean="0"/>
              <a:t>EFL is reported in Column D (unduplicated) and J (for 1</a:t>
            </a:r>
            <a:r>
              <a:rPr lang="en-US" baseline="30000" dirty="0" smtClean="0"/>
              <a:t>st</a:t>
            </a:r>
            <a:r>
              <a:rPr lang="en-US" dirty="0" smtClean="0"/>
              <a:t> </a:t>
            </a:r>
            <a:r>
              <a:rPr lang="en-US" dirty="0" err="1" smtClean="0"/>
              <a:t>PoP</a:t>
            </a:r>
            <a:r>
              <a:rPr lang="en-US" dirty="0" smtClean="0"/>
              <a:t>). The Secondary credential is reported in Column J (duplicated)</a:t>
            </a:r>
          </a:p>
          <a:p>
            <a:pPr lvl="1"/>
            <a:r>
              <a:rPr lang="en-US" dirty="0" smtClean="0"/>
              <a:t>He has two periods of participation, reported in Column I.</a:t>
            </a:r>
          </a:p>
          <a:p>
            <a:pPr lvl="2"/>
            <a:r>
              <a:rPr lang="en-US" dirty="0" smtClean="0"/>
              <a:t>October to December = 1 period of participation (determined 90 days after exit).</a:t>
            </a:r>
          </a:p>
          <a:p>
            <a:pPr lvl="2"/>
            <a:r>
              <a:rPr lang="en-US" dirty="0" smtClean="0"/>
              <a:t>April to June = 1 period of participation (determined 90 days after exit).</a:t>
            </a:r>
          </a:p>
          <a:p>
            <a:pPr lvl="1"/>
            <a:r>
              <a:rPr lang="en-US" dirty="0" smtClean="0"/>
              <a:t>He had two MSGs, one in each period of participation.</a:t>
            </a:r>
          </a:p>
        </p:txBody>
      </p:sp>
      <p:sp>
        <p:nvSpPr>
          <p:cNvPr id="3" name="Slide Number Placeholder 2"/>
          <p:cNvSpPr>
            <a:spLocks noGrp="1"/>
          </p:cNvSpPr>
          <p:nvPr>
            <p:ph type="sldNum" sz="quarter" idx="4"/>
          </p:nvPr>
        </p:nvSpPr>
        <p:spPr/>
        <p:txBody>
          <a:bodyPr/>
          <a:lstStyle/>
          <a:p>
            <a:pPr algn="r"/>
            <a:fld id="{1DAE2B33-0E29-4739-8433-4E8F3D9CF9EA}" type="slidenum">
              <a:rPr lang="en-US" smtClean="0"/>
              <a:pPr algn="r"/>
              <a:t>13</a:t>
            </a:fld>
            <a:endParaRPr lang="en-US" dirty="0"/>
          </a:p>
        </p:txBody>
      </p:sp>
    </p:spTree>
    <p:extLst>
      <p:ext uri="{BB962C8B-B14F-4D97-AF65-F5344CB8AC3E}">
        <p14:creationId xmlns:p14="http://schemas.microsoft.com/office/powerpoint/2010/main" val="3765177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smtClean="0">
                <a:solidFill>
                  <a:schemeClr val="tx2"/>
                </a:solidFill>
              </a:rPr>
              <a:t>Table 4: Assessment and Periods of Participation 	</a:t>
            </a:r>
            <a:endParaRPr lang="en-US" dirty="0">
              <a:solidFill>
                <a:schemeClr val="tx2"/>
              </a:solidFill>
            </a:endParaRPr>
          </a:p>
        </p:txBody>
      </p:sp>
      <p:sp>
        <p:nvSpPr>
          <p:cNvPr id="2" name="Content Placeholder 1"/>
          <p:cNvSpPr>
            <a:spLocks noGrp="1"/>
          </p:cNvSpPr>
          <p:nvPr>
            <p:ph idx="1"/>
          </p:nvPr>
        </p:nvSpPr>
        <p:spPr/>
        <p:txBody>
          <a:bodyPr/>
          <a:lstStyle/>
          <a:p>
            <a:r>
              <a:rPr lang="en-US" dirty="0"/>
              <a:t>Participant must be placed in appropriate EFL every period of </a:t>
            </a:r>
            <a:r>
              <a:rPr lang="en-US" dirty="0" smtClean="0"/>
              <a:t>participation. </a:t>
            </a:r>
            <a:endParaRPr lang="en-US" dirty="0"/>
          </a:p>
          <a:p>
            <a:pPr lvl="1"/>
            <a:r>
              <a:rPr lang="en-US" dirty="0"/>
              <a:t>May change from prior period, </a:t>
            </a:r>
            <a:r>
              <a:rPr lang="en-US" dirty="0" smtClean="0"/>
              <a:t>on the basis of the pretest.</a:t>
            </a:r>
            <a:endParaRPr lang="en-US" dirty="0"/>
          </a:p>
          <a:p>
            <a:pPr>
              <a:spcBef>
                <a:spcPts val="1200"/>
              </a:spcBef>
            </a:pPr>
            <a:r>
              <a:rPr lang="en-US" dirty="0" smtClean="0"/>
              <a:t>Policy and procedures for assessing students should not change because </a:t>
            </a:r>
            <a:r>
              <a:rPr lang="en-US" dirty="0"/>
              <a:t>of period of </a:t>
            </a:r>
            <a:r>
              <a:rPr lang="en-US" dirty="0" smtClean="0"/>
              <a:t>participation.</a:t>
            </a:r>
          </a:p>
          <a:p>
            <a:pPr>
              <a:spcBef>
                <a:spcPts val="1200"/>
              </a:spcBef>
            </a:pPr>
            <a:r>
              <a:rPr lang="en-US" dirty="0" smtClean="0"/>
              <a:t>Good assessment practices should always be followed.</a:t>
            </a:r>
            <a:endParaRPr lang="en-US" dirty="0"/>
          </a:p>
        </p:txBody>
      </p:sp>
      <p:sp>
        <p:nvSpPr>
          <p:cNvPr id="3" name="Slide Number Placeholder 2"/>
          <p:cNvSpPr>
            <a:spLocks noGrp="1"/>
          </p:cNvSpPr>
          <p:nvPr>
            <p:ph type="sldNum" sz="quarter" idx="4"/>
          </p:nvPr>
        </p:nvSpPr>
        <p:spPr>
          <a:ln>
            <a:noFill/>
          </a:ln>
        </p:spPr>
        <p:txBody>
          <a:bodyPr/>
          <a:lstStyle/>
          <a:p>
            <a:pPr algn="r"/>
            <a:fld id="{1DAE2B33-0E29-4739-8433-4E8F3D9CF9EA}" type="slidenum">
              <a:rPr lang="en-US" smtClean="0">
                <a:solidFill>
                  <a:prstClr val="black"/>
                </a:solidFill>
              </a:rPr>
              <a:pPr algn="r"/>
              <a:t>14</a:t>
            </a:fld>
            <a:endParaRPr lang="en-US" dirty="0">
              <a:solidFill>
                <a:prstClr val="black"/>
              </a:solidFill>
            </a:endParaRPr>
          </a:p>
        </p:txBody>
      </p:sp>
    </p:spTree>
    <p:extLst>
      <p:ext uri="{BB962C8B-B14F-4D97-AF65-F5344CB8AC3E}">
        <p14:creationId xmlns:p14="http://schemas.microsoft.com/office/powerpoint/2010/main" val="6338321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smtClean="0">
                <a:solidFill>
                  <a:schemeClr val="tx2"/>
                </a:solidFill>
              </a:rPr>
              <a:t>Table 4: Assessment and Periods of Participation, cont’d</a:t>
            </a:r>
            <a:endParaRPr lang="en-US" dirty="0">
              <a:solidFill>
                <a:schemeClr val="tx2"/>
              </a:solidFill>
            </a:endParaRPr>
          </a:p>
        </p:txBody>
      </p:sp>
      <p:sp>
        <p:nvSpPr>
          <p:cNvPr id="2" name="Content Placeholder 1"/>
          <p:cNvSpPr>
            <a:spLocks noGrp="1"/>
          </p:cNvSpPr>
          <p:nvPr>
            <p:ph idx="1"/>
          </p:nvPr>
        </p:nvSpPr>
        <p:spPr/>
        <p:txBody>
          <a:bodyPr/>
          <a:lstStyle/>
          <a:p>
            <a:r>
              <a:rPr lang="en-US" dirty="0" smtClean="0"/>
              <a:t>Assessments </a:t>
            </a:r>
            <a:r>
              <a:rPr lang="en-US" dirty="0"/>
              <a:t>may carry over </a:t>
            </a:r>
            <a:r>
              <a:rPr lang="en-US" dirty="0" smtClean="0"/>
              <a:t>to new periods </a:t>
            </a:r>
            <a:r>
              <a:rPr lang="en-US" dirty="0"/>
              <a:t>of </a:t>
            </a:r>
            <a:r>
              <a:rPr lang="en-US" dirty="0" smtClean="0"/>
              <a:t>participation if student returns before </a:t>
            </a:r>
            <a:r>
              <a:rPr lang="en-US" dirty="0"/>
              <a:t>test has </a:t>
            </a:r>
            <a:r>
              <a:rPr lang="en-US" dirty="0" smtClean="0"/>
              <a:t>“expired.”</a:t>
            </a:r>
          </a:p>
          <a:p>
            <a:pPr lvl="1"/>
            <a:r>
              <a:rPr lang="en-US" dirty="0" smtClean="0"/>
              <a:t>That is, </a:t>
            </a:r>
            <a:r>
              <a:rPr lang="en-US" dirty="0"/>
              <a:t>time has not exceeded </a:t>
            </a:r>
            <a:r>
              <a:rPr lang="en-US" dirty="0" smtClean="0"/>
              <a:t>the publishers</a:t>
            </a:r>
            <a:r>
              <a:rPr lang="en-US" dirty="0"/>
              <a:t>’ guidelines for </a:t>
            </a:r>
            <a:r>
              <a:rPr lang="en-US" dirty="0" smtClean="0"/>
              <a:t>retesting.</a:t>
            </a:r>
          </a:p>
          <a:p>
            <a:pPr lvl="1"/>
            <a:r>
              <a:rPr lang="en-US" dirty="0" smtClean="0"/>
              <a:t>If the publisher does not have retesting guidelines, the state must establish a policy for retesting time that local programs must follow.</a:t>
            </a:r>
          </a:p>
          <a:p>
            <a:pPr lvl="1"/>
            <a:r>
              <a:rPr lang="en-US" dirty="0" smtClean="0"/>
              <a:t>Retesting policy must be based on sound assessment practice.</a:t>
            </a:r>
            <a:endParaRPr lang="en-US" dirty="0"/>
          </a:p>
        </p:txBody>
      </p:sp>
      <p:sp>
        <p:nvSpPr>
          <p:cNvPr id="3" name="Slide Number Placeholder 2"/>
          <p:cNvSpPr>
            <a:spLocks noGrp="1"/>
          </p:cNvSpPr>
          <p:nvPr>
            <p:ph type="sldNum" sz="quarter" idx="4"/>
          </p:nvPr>
        </p:nvSpPr>
        <p:spPr>
          <a:ln>
            <a:noFill/>
          </a:ln>
        </p:spPr>
        <p:txBody>
          <a:bodyPr/>
          <a:lstStyle/>
          <a:p>
            <a:pPr algn="r"/>
            <a:fld id="{1DAE2B33-0E29-4739-8433-4E8F3D9CF9EA}" type="slidenum">
              <a:rPr lang="en-US" smtClean="0">
                <a:solidFill>
                  <a:prstClr val="black"/>
                </a:solidFill>
              </a:rPr>
              <a:pPr algn="r"/>
              <a:t>15</a:t>
            </a:fld>
            <a:endParaRPr lang="en-US" dirty="0">
              <a:solidFill>
                <a:prstClr val="black"/>
              </a:solidFill>
            </a:endParaRPr>
          </a:p>
        </p:txBody>
      </p:sp>
    </p:spTree>
    <p:extLst>
      <p:ext uri="{BB962C8B-B14F-4D97-AF65-F5344CB8AC3E}">
        <p14:creationId xmlns:p14="http://schemas.microsoft.com/office/powerpoint/2010/main" val="8740359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solidFill>
                  <a:schemeClr val="tx2"/>
                </a:solidFill>
              </a:rPr>
              <a:t>Retesting and Periods of Participation</a:t>
            </a:r>
            <a:endParaRPr lang="en-US" dirty="0">
              <a:solidFill>
                <a:schemeClr val="tx2"/>
              </a:solidFill>
            </a:endParaRPr>
          </a:p>
        </p:txBody>
      </p:sp>
      <p:sp>
        <p:nvSpPr>
          <p:cNvPr id="2" name="Content Placeholder 1"/>
          <p:cNvSpPr>
            <a:spLocks noGrp="1"/>
          </p:cNvSpPr>
          <p:nvPr>
            <p:ph idx="1"/>
          </p:nvPr>
        </p:nvSpPr>
        <p:spPr/>
        <p:txBody>
          <a:bodyPr>
            <a:normAutofit/>
          </a:bodyPr>
          <a:lstStyle/>
          <a:p>
            <a:r>
              <a:rPr lang="en-US" sz="2800" dirty="0" smtClean="0"/>
              <a:t>If the test has expired according to publisher or state policy:</a:t>
            </a:r>
          </a:p>
          <a:p>
            <a:pPr lvl="1"/>
            <a:r>
              <a:rPr lang="en-US" sz="2400" dirty="0" smtClean="0"/>
              <a:t>Participant must be retested, with no carryover from the prior period of participation.</a:t>
            </a:r>
          </a:p>
          <a:p>
            <a:pPr lvl="1"/>
            <a:r>
              <a:rPr lang="en-US" sz="2400" dirty="0" smtClean="0"/>
              <a:t>A new period of participation is recorded, using the results of the new assessment:</a:t>
            </a:r>
          </a:p>
          <a:p>
            <a:pPr lvl="2"/>
            <a:r>
              <a:rPr lang="en-US" dirty="0" smtClean="0"/>
              <a:t>EFL at second period of participation may differ from that at first period of participation.</a:t>
            </a:r>
          </a:p>
          <a:p>
            <a:pPr lvl="2"/>
            <a:r>
              <a:rPr lang="en-US" dirty="0" smtClean="0"/>
              <a:t>EFL for first period of participation is recorded in Column B.</a:t>
            </a:r>
          </a:p>
          <a:p>
            <a:pPr lvl="2"/>
            <a:r>
              <a:rPr lang="en-US" dirty="0" smtClean="0"/>
              <a:t>EFL for second period of participation is recorded in Column I.</a:t>
            </a:r>
          </a:p>
        </p:txBody>
      </p:sp>
      <p:sp>
        <p:nvSpPr>
          <p:cNvPr id="3" name="Slide Number Placeholder 2"/>
          <p:cNvSpPr>
            <a:spLocks noGrp="1"/>
          </p:cNvSpPr>
          <p:nvPr>
            <p:ph type="sldNum" sz="quarter" idx="4"/>
          </p:nvPr>
        </p:nvSpPr>
        <p:spPr>
          <a:ln>
            <a:noFill/>
          </a:ln>
        </p:spPr>
        <p:txBody>
          <a:bodyPr/>
          <a:lstStyle/>
          <a:p>
            <a:pPr algn="r"/>
            <a:fld id="{1DAE2B33-0E29-4739-8433-4E8F3D9CF9EA}" type="slidenum">
              <a:rPr lang="en-US" smtClean="0">
                <a:solidFill>
                  <a:prstClr val="black"/>
                </a:solidFill>
              </a:rPr>
              <a:pPr algn="r"/>
              <a:t>16</a:t>
            </a:fld>
            <a:endParaRPr lang="en-US" dirty="0">
              <a:solidFill>
                <a:prstClr val="black"/>
              </a:solidFill>
            </a:endParaRPr>
          </a:p>
        </p:txBody>
      </p:sp>
    </p:spTree>
    <p:extLst>
      <p:ext uri="{BB962C8B-B14F-4D97-AF65-F5344CB8AC3E}">
        <p14:creationId xmlns:p14="http://schemas.microsoft.com/office/powerpoint/2010/main" val="42093284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500" dirty="0" smtClean="0">
                <a:solidFill>
                  <a:schemeClr val="tx2"/>
                </a:solidFill>
              </a:rPr>
              <a:t>Retesting and Periods of Participation, cont’d</a:t>
            </a:r>
            <a:endParaRPr lang="en-US" sz="3500" dirty="0">
              <a:solidFill>
                <a:schemeClr val="tx2"/>
              </a:solidFill>
            </a:endParaRPr>
          </a:p>
        </p:txBody>
      </p:sp>
      <p:sp>
        <p:nvSpPr>
          <p:cNvPr id="2" name="Content Placeholder 1"/>
          <p:cNvSpPr>
            <a:spLocks noGrp="1"/>
          </p:cNvSpPr>
          <p:nvPr>
            <p:ph idx="1"/>
          </p:nvPr>
        </p:nvSpPr>
        <p:spPr/>
        <p:txBody>
          <a:bodyPr>
            <a:normAutofit/>
          </a:bodyPr>
          <a:lstStyle/>
          <a:p>
            <a:r>
              <a:rPr lang="en-US" sz="2800" dirty="0"/>
              <a:t>If </a:t>
            </a:r>
            <a:r>
              <a:rPr lang="en-US" sz="2800" dirty="0" smtClean="0"/>
              <a:t>the test </a:t>
            </a:r>
            <a:r>
              <a:rPr lang="en-US" sz="2800" dirty="0"/>
              <a:t>has </a:t>
            </a:r>
            <a:r>
              <a:rPr lang="en-US" sz="2800" i="1" dirty="0"/>
              <a:t>not</a:t>
            </a:r>
            <a:r>
              <a:rPr lang="en-US" sz="2800" dirty="0"/>
              <a:t> </a:t>
            </a:r>
            <a:r>
              <a:rPr lang="en-US" sz="2800" dirty="0" smtClean="0"/>
              <a:t>expired according to publisher or state policy</a:t>
            </a:r>
            <a:endParaRPr lang="en-US" sz="2800" b="1" dirty="0"/>
          </a:p>
          <a:p>
            <a:pPr lvl="1">
              <a:spcBef>
                <a:spcPts val="600"/>
              </a:spcBef>
            </a:pPr>
            <a:r>
              <a:rPr lang="en-US" sz="2400" dirty="0"/>
              <a:t>Participant does not need to be retested, </a:t>
            </a:r>
            <a:r>
              <a:rPr lang="en-US" sz="2400" dirty="0" smtClean="0"/>
              <a:t>and EFL </a:t>
            </a:r>
            <a:r>
              <a:rPr lang="en-US" sz="2400" dirty="0"/>
              <a:t>placement can carry over from prior period and </a:t>
            </a:r>
            <a:r>
              <a:rPr lang="en-US" sz="2400" dirty="0" smtClean="0"/>
              <a:t>be reported </a:t>
            </a:r>
            <a:r>
              <a:rPr lang="en-US" sz="2400" dirty="0"/>
              <a:t>in Column </a:t>
            </a:r>
            <a:r>
              <a:rPr lang="en-US" sz="2400" dirty="0" smtClean="0"/>
              <a:t>I.</a:t>
            </a:r>
            <a:endParaRPr lang="en-US" sz="2400" dirty="0"/>
          </a:p>
          <a:p>
            <a:pPr lvl="1">
              <a:spcBef>
                <a:spcPts val="600"/>
              </a:spcBef>
            </a:pPr>
            <a:r>
              <a:rPr lang="en-US" sz="2400" dirty="0" smtClean="0"/>
              <a:t>The next </a:t>
            </a:r>
            <a:r>
              <a:rPr lang="en-US" sz="2400" dirty="0"/>
              <a:t>valid posttest given may be used to determine EFL gain in the new </a:t>
            </a:r>
            <a:r>
              <a:rPr lang="en-US" sz="2400" dirty="0" smtClean="0"/>
              <a:t>period of participation and, </a:t>
            </a:r>
            <a:r>
              <a:rPr lang="en-US" sz="2400" dirty="0"/>
              <a:t>if achieved, reported in column J for the second period (not first</a:t>
            </a:r>
            <a:r>
              <a:rPr lang="en-US" sz="2400" dirty="0" smtClean="0"/>
              <a:t>)</a:t>
            </a:r>
            <a:endParaRPr lang="en-US" sz="2400" dirty="0"/>
          </a:p>
          <a:p>
            <a:pPr lvl="1">
              <a:spcBef>
                <a:spcPts val="600"/>
              </a:spcBef>
            </a:pPr>
            <a:r>
              <a:rPr lang="en-US" sz="2400" dirty="0"/>
              <a:t>Assessment results may not be used for EFL achievement once a </a:t>
            </a:r>
            <a:r>
              <a:rPr lang="en-US" sz="2400" dirty="0" smtClean="0"/>
              <a:t>period of participation </a:t>
            </a:r>
            <a:r>
              <a:rPr lang="en-US" sz="2400" dirty="0"/>
              <a:t>has ended. </a:t>
            </a:r>
          </a:p>
        </p:txBody>
      </p:sp>
      <p:sp>
        <p:nvSpPr>
          <p:cNvPr id="3" name="Slide Number Placeholder 2"/>
          <p:cNvSpPr>
            <a:spLocks noGrp="1"/>
          </p:cNvSpPr>
          <p:nvPr>
            <p:ph type="sldNum" sz="quarter" idx="4"/>
          </p:nvPr>
        </p:nvSpPr>
        <p:spPr>
          <a:ln>
            <a:noFill/>
          </a:ln>
        </p:spPr>
        <p:txBody>
          <a:bodyPr/>
          <a:lstStyle/>
          <a:p>
            <a:pPr algn="r"/>
            <a:fld id="{1DAE2B33-0E29-4739-8433-4E8F3D9CF9EA}" type="slidenum">
              <a:rPr lang="en-US" smtClean="0">
                <a:solidFill>
                  <a:prstClr val="black"/>
                </a:solidFill>
              </a:rPr>
              <a:pPr algn="r"/>
              <a:t>17</a:t>
            </a:fld>
            <a:endParaRPr lang="en-US" dirty="0">
              <a:solidFill>
                <a:prstClr val="black"/>
              </a:solidFill>
            </a:endParaRPr>
          </a:p>
        </p:txBody>
      </p:sp>
    </p:spTree>
    <p:extLst>
      <p:ext uri="{BB962C8B-B14F-4D97-AF65-F5344CB8AC3E}">
        <p14:creationId xmlns:p14="http://schemas.microsoft.com/office/powerpoint/2010/main" val="8370517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solidFill>
                  <a:schemeClr val="tx2"/>
                </a:solidFill>
              </a:rPr>
              <a:t>Retesting, Period of Participation: Tony</a:t>
            </a:r>
            <a:endParaRPr lang="en-US" dirty="0">
              <a:solidFill>
                <a:schemeClr val="tx2"/>
              </a:solidFill>
            </a:endParaRPr>
          </a:p>
        </p:txBody>
      </p:sp>
      <p:sp>
        <p:nvSpPr>
          <p:cNvPr id="2" name="Content Placeholder 1"/>
          <p:cNvSpPr>
            <a:spLocks noGrp="1"/>
          </p:cNvSpPr>
          <p:nvPr>
            <p:ph idx="1"/>
          </p:nvPr>
        </p:nvSpPr>
        <p:spPr/>
        <p:txBody>
          <a:bodyPr/>
          <a:lstStyle/>
          <a:p>
            <a:r>
              <a:rPr lang="en-US" b="1" dirty="0"/>
              <a:t>Tony</a:t>
            </a:r>
            <a:r>
              <a:rPr lang="en-US" b="1" dirty="0" smtClean="0"/>
              <a:t> </a:t>
            </a:r>
            <a:r>
              <a:rPr lang="en-US" dirty="0" smtClean="0"/>
              <a:t>enrolled in September but left after 10 hours. He returned in November but dropped out in December, after 40 contact hours. He returned in April and posttested with a level gain in June, when he exited.</a:t>
            </a:r>
          </a:p>
          <a:p>
            <a:pPr lvl="1"/>
            <a:r>
              <a:rPr lang="en-US" dirty="0" smtClean="0"/>
              <a:t>If Tony was pretested in September, his test can be reused in November for placement and reporting.</a:t>
            </a:r>
          </a:p>
          <a:p>
            <a:pPr lvl="1"/>
            <a:r>
              <a:rPr lang="en-US" dirty="0" smtClean="0"/>
              <a:t>He must be retested for placement in April if his September test is beyond the retesting time set by state policy and has expired.</a:t>
            </a:r>
            <a:endParaRPr lang="en-US" dirty="0"/>
          </a:p>
        </p:txBody>
      </p:sp>
      <p:sp>
        <p:nvSpPr>
          <p:cNvPr id="3" name="Slide Number Placeholder 2"/>
          <p:cNvSpPr>
            <a:spLocks noGrp="1"/>
          </p:cNvSpPr>
          <p:nvPr>
            <p:ph type="sldNum" sz="quarter" idx="4"/>
          </p:nvPr>
        </p:nvSpPr>
        <p:spPr>
          <a:ln>
            <a:noFill/>
          </a:ln>
        </p:spPr>
        <p:txBody>
          <a:bodyPr/>
          <a:lstStyle/>
          <a:p>
            <a:pPr algn="r"/>
            <a:fld id="{1DAE2B33-0E29-4739-8433-4E8F3D9CF9EA}" type="slidenum">
              <a:rPr lang="en-US" smtClean="0">
                <a:solidFill>
                  <a:srgbClr val="7D3C4A">
                    <a:lumMod val="75000"/>
                  </a:srgbClr>
                </a:solidFill>
              </a:rPr>
              <a:pPr algn="r"/>
              <a:t>18</a:t>
            </a:fld>
            <a:endParaRPr lang="en-US" dirty="0">
              <a:solidFill>
                <a:srgbClr val="7D3C4A">
                  <a:lumMod val="75000"/>
                </a:srgbClr>
              </a:solidFill>
            </a:endParaRPr>
          </a:p>
        </p:txBody>
      </p:sp>
    </p:spTree>
    <p:extLst>
      <p:ext uri="{BB962C8B-B14F-4D97-AF65-F5344CB8AC3E}">
        <p14:creationId xmlns:p14="http://schemas.microsoft.com/office/powerpoint/2010/main" val="30852948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solidFill>
                  <a:schemeClr val="tx2"/>
                </a:solidFill>
              </a:rPr>
              <a:t>Retesting, Period of Participation: Christopher</a:t>
            </a:r>
            <a:endParaRPr lang="en-US" dirty="0">
              <a:solidFill>
                <a:schemeClr val="tx2"/>
              </a:solidFill>
            </a:endParaRPr>
          </a:p>
        </p:txBody>
      </p:sp>
      <p:sp>
        <p:nvSpPr>
          <p:cNvPr id="2" name="Content Placeholder 1"/>
          <p:cNvSpPr>
            <a:spLocks noGrp="1"/>
          </p:cNvSpPr>
          <p:nvPr>
            <p:ph idx="1"/>
          </p:nvPr>
        </p:nvSpPr>
        <p:spPr/>
        <p:txBody>
          <a:bodyPr/>
          <a:lstStyle/>
          <a:p>
            <a:r>
              <a:rPr lang="en-US" b="1" dirty="0"/>
              <a:t>Christopher</a:t>
            </a:r>
            <a:r>
              <a:rPr lang="en-US" dirty="0"/>
              <a:t> became a participant in October in </a:t>
            </a:r>
            <a:r>
              <a:rPr lang="en-US" dirty="0" smtClean="0"/>
              <a:t>high-intermediate </a:t>
            </a:r>
            <a:r>
              <a:rPr lang="en-US" dirty="0"/>
              <a:t>ABE, achieved an EFL gain but dropped out in December. He returned in April and passed the GED tests in </a:t>
            </a:r>
            <a:r>
              <a:rPr lang="en-US" dirty="0" smtClean="0"/>
              <a:t>June, </a:t>
            </a:r>
            <a:r>
              <a:rPr lang="en-US" dirty="0"/>
              <a:t>to get his secondary </a:t>
            </a:r>
            <a:r>
              <a:rPr lang="en-US" dirty="0" smtClean="0"/>
              <a:t>credential, </a:t>
            </a:r>
            <a:r>
              <a:rPr lang="en-US" dirty="0"/>
              <a:t>and exited.</a:t>
            </a:r>
          </a:p>
          <a:p>
            <a:pPr>
              <a:spcBef>
                <a:spcPts val="1200"/>
              </a:spcBef>
            </a:pPr>
            <a:r>
              <a:rPr lang="en-US" dirty="0" smtClean="0"/>
              <a:t>If not expired according to the publisher or state policy, Christopher’s posttest in December can be used for placement in April.</a:t>
            </a:r>
            <a:endParaRPr lang="en-US" dirty="0"/>
          </a:p>
        </p:txBody>
      </p:sp>
      <p:sp>
        <p:nvSpPr>
          <p:cNvPr id="3" name="Slide Number Placeholder 2"/>
          <p:cNvSpPr>
            <a:spLocks noGrp="1"/>
          </p:cNvSpPr>
          <p:nvPr>
            <p:ph type="sldNum" sz="quarter" idx="4"/>
          </p:nvPr>
        </p:nvSpPr>
        <p:spPr>
          <a:ln>
            <a:noFill/>
          </a:ln>
        </p:spPr>
        <p:txBody>
          <a:bodyPr/>
          <a:lstStyle/>
          <a:p>
            <a:pPr algn="r"/>
            <a:fld id="{1DAE2B33-0E29-4739-8433-4E8F3D9CF9EA}" type="slidenum">
              <a:rPr lang="en-US" smtClean="0">
                <a:solidFill>
                  <a:srgbClr val="7D3C4A">
                    <a:lumMod val="75000"/>
                  </a:srgbClr>
                </a:solidFill>
              </a:rPr>
              <a:pPr algn="r"/>
              <a:t>19</a:t>
            </a:fld>
            <a:endParaRPr lang="en-US" dirty="0">
              <a:solidFill>
                <a:srgbClr val="7D3C4A">
                  <a:lumMod val="75000"/>
                </a:srgbClr>
              </a:solidFill>
            </a:endParaRPr>
          </a:p>
        </p:txBody>
      </p:sp>
    </p:spTree>
    <p:extLst>
      <p:ext uri="{BB962C8B-B14F-4D97-AF65-F5344CB8AC3E}">
        <p14:creationId xmlns:p14="http://schemas.microsoft.com/office/powerpoint/2010/main" val="6025337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Review of Day 1</a:t>
            </a:r>
            <a:endParaRPr lang="en-US" dirty="0"/>
          </a:p>
        </p:txBody>
      </p:sp>
      <p:sp>
        <p:nvSpPr>
          <p:cNvPr id="2" name="Text Placeholder 1"/>
          <p:cNvSpPr>
            <a:spLocks noGrp="1"/>
          </p:cNvSpPr>
          <p:nvPr>
            <p:ph type="body" idx="1"/>
          </p:nvPr>
        </p:nvSpPr>
        <p:spPr/>
        <p:txBody>
          <a:bodyPr/>
          <a:lstStyle/>
          <a:p>
            <a:r>
              <a:rPr lang="en-US" dirty="0" smtClean="0"/>
              <a:t>Stuck with me…</a:t>
            </a:r>
            <a:endParaRPr lang="en-US" dirty="0"/>
          </a:p>
        </p:txBody>
      </p:sp>
      <p:sp>
        <p:nvSpPr>
          <p:cNvPr id="5" name="Content Placeholder 4"/>
          <p:cNvSpPr>
            <a:spLocks noGrp="1"/>
          </p:cNvSpPr>
          <p:nvPr>
            <p:ph sz="quarter" idx="2"/>
          </p:nvPr>
        </p:nvSpPr>
        <p:spPr>
          <a:ln>
            <a:solidFill>
              <a:schemeClr val="tx1"/>
            </a:solidFill>
          </a:ln>
        </p:spPr>
        <p:txBody>
          <a:bodyPr/>
          <a:lstStyle/>
          <a:p>
            <a:pPr marL="109728" indent="0">
              <a:buNone/>
            </a:pPr>
            <a:r>
              <a:rPr lang="en-US" dirty="0" smtClean="0">
                <a:solidFill>
                  <a:schemeClr val="bg1"/>
                </a:solidFill>
              </a:rPr>
              <a:t>Space for entering notes.</a:t>
            </a:r>
          </a:p>
        </p:txBody>
      </p:sp>
      <p:sp>
        <p:nvSpPr>
          <p:cNvPr id="6" name="Text Placeholder 5"/>
          <p:cNvSpPr>
            <a:spLocks noGrp="1"/>
          </p:cNvSpPr>
          <p:nvPr>
            <p:ph type="body" sz="half" idx="3"/>
          </p:nvPr>
        </p:nvSpPr>
        <p:spPr/>
        <p:txBody>
          <a:bodyPr/>
          <a:lstStyle/>
          <a:p>
            <a:r>
              <a:rPr lang="en-US" dirty="0" smtClean="0"/>
              <a:t>I’m concerned…</a:t>
            </a:r>
            <a:endParaRPr lang="en-US" dirty="0"/>
          </a:p>
        </p:txBody>
      </p:sp>
      <p:sp>
        <p:nvSpPr>
          <p:cNvPr id="7" name="Content Placeholder 6"/>
          <p:cNvSpPr>
            <a:spLocks noGrp="1"/>
          </p:cNvSpPr>
          <p:nvPr>
            <p:ph sz="quarter" idx="4"/>
          </p:nvPr>
        </p:nvSpPr>
        <p:spPr>
          <a:ln>
            <a:solidFill>
              <a:schemeClr val="tx1"/>
            </a:solidFill>
          </a:ln>
        </p:spPr>
        <p:txBody>
          <a:bodyPr/>
          <a:lstStyle/>
          <a:p>
            <a:pPr marL="109728" indent="0">
              <a:buNone/>
            </a:pPr>
            <a:r>
              <a:rPr lang="en-US" dirty="0" smtClean="0">
                <a:solidFill>
                  <a:schemeClr val="bg1"/>
                </a:solidFill>
              </a:rPr>
              <a:t>Space for expressing concerns.</a:t>
            </a:r>
            <a:endParaRPr lang="en-US" dirty="0">
              <a:solidFill>
                <a:schemeClr val="bg1"/>
              </a:solidFill>
            </a:endParaRPr>
          </a:p>
        </p:txBody>
      </p:sp>
      <p:sp>
        <p:nvSpPr>
          <p:cNvPr id="3" name="Slide Number Placeholder 2"/>
          <p:cNvSpPr>
            <a:spLocks noGrp="1"/>
          </p:cNvSpPr>
          <p:nvPr>
            <p:ph type="sldNum" sz="quarter" idx="10"/>
          </p:nvPr>
        </p:nvSpPr>
        <p:spPr/>
        <p:txBody>
          <a:bodyPr/>
          <a:lstStyle/>
          <a:p>
            <a:pPr algn="r"/>
            <a:fld id="{1DAE2B33-0E29-4739-8433-4E8F3D9CF9EA}" type="slidenum">
              <a:rPr lang="en-US" smtClean="0"/>
              <a:pPr algn="r"/>
              <a:t>2</a:t>
            </a:fld>
            <a:endParaRPr lang="en-US" dirty="0"/>
          </a:p>
        </p:txBody>
      </p:sp>
    </p:spTree>
    <p:extLst>
      <p:ext uri="{BB962C8B-B14F-4D97-AF65-F5344CB8AC3E}">
        <p14:creationId xmlns:p14="http://schemas.microsoft.com/office/powerpoint/2010/main" val="24162963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solidFill>
                  <a:schemeClr val="tx2"/>
                </a:solidFill>
              </a:rPr>
              <a:t>Table </a:t>
            </a:r>
            <a:r>
              <a:rPr lang="en-US" sz="3000" dirty="0" smtClean="0">
                <a:solidFill>
                  <a:schemeClr val="tx2"/>
                </a:solidFill>
              </a:rPr>
              <a:t>4b. </a:t>
            </a:r>
            <a:r>
              <a:rPr lang="en-US" sz="3000" dirty="0">
                <a:solidFill>
                  <a:schemeClr val="tx2"/>
                </a:solidFill>
              </a:rPr>
              <a:t>EFL and </a:t>
            </a:r>
            <a:r>
              <a:rPr lang="en-US" sz="3000" dirty="0" smtClean="0">
                <a:solidFill>
                  <a:schemeClr val="tx2"/>
                </a:solidFill>
              </a:rPr>
              <a:t>Attendance, </a:t>
            </a:r>
            <a:r>
              <a:rPr lang="en-US" sz="3000" dirty="0">
                <a:solidFill>
                  <a:schemeClr val="tx2"/>
                </a:solidFill>
              </a:rPr>
              <a:t>by </a:t>
            </a:r>
            <a:r>
              <a:rPr lang="en-US" sz="3000" dirty="0" smtClean="0">
                <a:solidFill>
                  <a:schemeClr val="tx2"/>
                </a:solidFill>
              </a:rPr>
              <a:t>Pre- and Posttested </a:t>
            </a:r>
            <a:r>
              <a:rPr lang="en-US" sz="3000" dirty="0">
                <a:solidFill>
                  <a:schemeClr val="tx2"/>
                </a:solidFill>
              </a:rPr>
              <a:t>Participants</a:t>
            </a:r>
            <a:endParaRPr lang="en-US" dirty="0">
              <a:solidFill>
                <a:schemeClr val="tx2"/>
              </a:solidFill>
            </a:endParaRPr>
          </a:p>
        </p:txBody>
      </p:sp>
      <p:sp>
        <p:nvSpPr>
          <p:cNvPr id="2" name="Content Placeholder 1"/>
          <p:cNvSpPr>
            <a:spLocks noGrp="1"/>
          </p:cNvSpPr>
          <p:nvPr>
            <p:ph idx="1"/>
          </p:nvPr>
        </p:nvSpPr>
        <p:spPr/>
        <p:txBody>
          <a:bodyPr>
            <a:normAutofit/>
          </a:bodyPr>
          <a:lstStyle/>
          <a:p>
            <a:r>
              <a:rPr lang="en-US" sz="2800" b="1" dirty="0"/>
              <a:t>Purpose: </a:t>
            </a:r>
            <a:r>
              <a:rPr lang="en-US" sz="2800" dirty="0"/>
              <a:t>Provides number of participants who were </a:t>
            </a:r>
            <a:r>
              <a:rPr lang="en-US" sz="2800" b="1" i="1" dirty="0"/>
              <a:t>both</a:t>
            </a:r>
            <a:r>
              <a:rPr lang="en-US" sz="2800" b="1" u="sng" dirty="0"/>
              <a:t> </a:t>
            </a:r>
            <a:r>
              <a:rPr lang="en-US" sz="2800" dirty="0"/>
              <a:t>pre- and posttested </a:t>
            </a:r>
            <a:r>
              <a:rPr lang="en-US" sz="2800" dirty="0" smtClean="0"/>
              <a:t>and </a:t>
            </a:r>
            <a:r>
              <a:rPr lang="en-US" sz="2800" dirty="0"/>
              <a:t>their EFL </a:t>
            </a:r>
            <a:r>
              <a:rPr lang="en-US" sz="2800" dirty="0" smtClean="0"/>
              <a:t>gains, </a:t>
            </a:r>
            <a:r>
              <a:rPr lang="en-US" sz="2800" dirty="0"/>
              <a:t>by </a:t>
            </a:r>
            <a:r>
              <a:rPr lang="en-US" sz="2800" dirty="0" smtClean="0"/>
              <a:t>level.</a:t>
            </a:r>
            <a:endParaRPr lang="en-US" sz="2800" dirty="0"/>
          </a:p>
          <a:p>
            <a:pPr>
              <a:spcBef>
                <a:spcPts val="1200"/>
              </a:spcBef>
            </a:pPr>
            <a:r>
              <a:rPr lang="en-US" sz="2800" b="1" dirty="0"/>
              <a:t>Use</a:t>
            </a:r>
            <a:r>
              <a:rPr lang="en-US" sz="2800" dirty="0"/>
              <a:t>: Provides information on pre- and posttesting rates that can be used to assess rates of EFL gain based </a:t>
            </a:r>
            <a:r>
              <a:rPr lang="en-US" sz="2800" dirty="0" smtClean="0"/>
              <a:t>on testing.</a:t>
            </a:r>
            <a:endParaRPr lang="en-US" sz="2800" dirty="0"/>
          </a:p>
        </p:txBody>
      </p:sp>
      <p:sp>
        <p:nvSpPr>
          <p:cNvPr id="3" name="Slide Number Placeholder 2"/>
          <p:cNvSpPr>
            <a:spLocks noGrp="1"/>
          </p:cNvSpPr>
          <p:nvPr>
            <p:ph type="sldNum" sz="quarter" idx="4"/>
          </p:nvPr>
        </p:nvSpPr>
        <p:spPr>
          <a:ln>
            <a:noFill/>
          </a:ln>
        </p:spPr>
        <p:txBody>
          <a:bodyPr/>
          <a:lstStyle/>
          <a:p>
            <a:pPr algn="r"/>
            <a:fld id="{1DAE2B33-0E29-4739-8433-4E8F3D9CF9EA}" type="slidenum">
              <a:rPr lang="en-US" smtClean="0">
                <a:solidFill>
                  <a:prstClr val="black"/>
                </a:solidFill>
              </a:rPr>
              <a:pPr algn="r"/>
              <a:t>20</a:t>
            </a:fld>
            <a:endParaRPr lang="en-US" dirty="0">
              <a:solidFill>
                <a:prstClr val="black"/>
              </a:solidFill>
            </a:endParaRPr>
          </a:p>
        </p:txBody>
      </p:sp>
    </p:spTree>
    <p:extLst>
      <p:ext uri="{BB962C8B-B14F-4D97-AF65-F5344CB8AC3E}">
        <p14:creationId xmlns:p14="http://schemas.microsoft.com/office/powerpoint/2010/main" val="28781379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chemeClr val="tx2"/>
                </a:solidFill>
              </a:rPr>
              <a:t>Table 4b, cont’d</a:t>
            </a:r>
            <a:endParaRPr lang="en-US" dirty="0">
              <a:solidFill>
                <a:schemeClr val="tx2"/>
              </a:solidFill>
            </a:endParaRPr>
          </a:p>
        </p:txBody>
      </p:sp>
      <p:sp>
        <p:nvSpPr>
          <p:cNvPr id="2" name="Content Placeholder 1"/>
          <p:cNvSpPr>
            <a:spLocks noGrp="1"/>
          </p:cNvSpPr>
          <p:nvPr>
            <p:ph idx="1"/>
          </p:nvPr>
        </p:nvSpPr>
        <p:spPr/>
        <p:txBody>
          <a:bodyPr>
            <a:normAutofit/>
          </a:bodyPr>
          <a:lstStyle/>
          <a:p>
            <a:pPr marL="109728" indent="0">
              <a:buNone/>
            </a:pPr>
            <a:r>
              <a:rPr lang="en-US" b="1" dirty="0" smtClean="0"/>
              <a:t>How to complete the table:</a:t>
            </a:r>
            <a:endParaRPr lang="en-US" b="1" dirty="0"/>
          </a:p>
          <a:p>
            <a:pPr>
              <a:spcBef>
                <a:spcPts val="1200"/>
              </a:spcBef>
            </a:pPr>
            <a:r>
              <a:rPr lang="en-US" dirty="0" smtClean="0"/>
              <a:t>Use participant status at initial entry.</a:t>
            </a:r>
          </a:p>
          <a:p>
            <a:pPr>
              <a:spcBef>
                <a:spcPts val="1200"/>
              </a:spcBef>
            </a:pPr>
            <a:r>
              <a:rPr lang="en-US" dirty="0" smtClean="0"/>
              <a:t>Include only participants who were both pre- and posttested.</a:t>
            </a:r>
          </a:p>
          <a:p>
            <a:pPr>
              <a:spcBef>
                <a:spcPts val="1200"/>
              </a:spcBef>
            </a:pPr>
            <a:r>
              <a:rPr lang="en-US" dirty="0" smtClean="0"/>
              <a:t>Report </a:t>
            </a:r>
            <a:r>
              <a:rPr lang="en-US" i="1" dirty="0" smtClean="0"/>
              <a:t>unduplicated</a:t>
            </a:r>
            <a:r>
              <a:rPr lang="en-US" dirty="0" smtClean="0"/>
              <a:t> count of all participants.</a:t>
            </a:r>
          </a:p>
          <a:p>
            <a:pPr>
              <a:spcBef>
                <a:spcPts val="1200"/>
              </a:spcBef>
            </a:pPr>
            <a:r>
              <a:rPr lang="en-US" dirty="0" smtClean="0"/>
              <a:t>Use first valid posttest after initial placement.</a:t>
            </a:r>
            <a:endParaRPr lang="en-US" dirty="0"/>
          </a:p>
        </p:txBody>
      </p:sp>
      <p:sp>
        <p:nvSpPr>
          <p:cNvPr id="3" name="Slide Number Placeholder 2"/>
          <p:cNvSpPr>
            <a:spLocks noGrp="1"/>
          </p:cNvSpPr>
          <p:nvPr>
            <p:ph type="sldNum" sz="quarter" idx="4"/>
          </p:nvPr>
        </p:nvSpPr>
        <p:spPr>
          <a:ln>
            <a:noFill/>
          </a:ln>
        </p:spPr>
        <p:txBody>
          <a:bodyPr/>
          <a:lstStyle/>
          <a:p>
            <a:pPr algn="r"/>
            <a:fld id="{1DAE2B33-0E29-4739-8433-4E8F3D9CF9EA}" type="slidenum">
              <a:rPr lang="en-US" smtClean="0">
                <a:solidFill>
                  <a:prstClr val="black"/>
                </a:solidFill>
              </a:rPr>
              <a:pPr algn="r"/>
              <a:t>21</a:t>
            </a:fld>
            <a:endParaRPr lang="en-US" dirty="0">
              <a:solidFill>
                <a:prstClr val="black"/>
              </a:solidFill>
            </a:endParaRPr>
          </a:p>
        </p:txBody>
      </p:sp>
    </p:spTree>
    <p:extLst>
      <p:ext uri="{BB962C8B-B14F-4D97-AF65-F5344CB8AC3E}">
        <p14:creationId xmlns:p14="http://schemas.microsoft.com/office/powerpoint/2010/main" val="36873296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3600" dirty="0" smtClean="0"/>
              <a:t>Table 4b. EFL </a:t>
            </a:r>
            <a:r>
              <a:rPr lang="en-US" sz="3600" dirty="0"/>
              <a:t>and </a:t>
            </a:r>
            <a:r>
              <a:rPr lang="en-US" sz="3600" dirty="0" smtClean="0"/>
              <a:t>Attendance, </a:t>
            </a:r>
            <a:r>
              <a:rPr lang="en-US" sz="3600" dirty="0"/>
              <a:t>by </a:t>
            </a:r>
            <a:r>
              <a:rPr lang="en-US" sz="3600" dirty="0" smtClean="0"/>
              <a:t>Pre- and Posttested </a:t>
            </a:r>
            <a:r>
              <a:rPr lang="en-US" sz="3600" dirty="0"/>
              <a:t>Participants</a:t>
            </a:r>
          </a:p>
        </p:txBody>
      </p:sp>
      <p:pic>
        <p:nvPicPr>
          <p:cNvPr id="5" name="Picture 4" descr="Screenshot of a 7-column table. The column headings are: Entering Educational Functioning Level, Total Number Enrolled, Total Attendance Hours, Number with E F L Gain, Number Separated Before Achieving E F L Gain, Number Remaining Within Level, and Percentage Achieving E F L Gain."/>
          <p:cNvPicPr>
            <a:picLocks noChangeAspect="1"/>
          </p:cNvPicPr>
          <p:nvPr/>
        </p:nvPicPr>
        <p:blipFill>
          <a:blip r:embed="rId3"/>
          <a:stretch>
            <a:fillRect/>
          </a:stretch>
        </p:blipFill>
        <p:spPr>
          <a:xfrm>
            <a:off x="145472" y="1417638"/>
            <a:ext cx="11887201" cy="4744171"/>
          </a:xfrm>
          <a:prstGeom prst="rect">
            <a:avLst/>
          </a:prstGeom>
        </p:spPr>
      </p:pic>
      <p:sp>
        <p:nvSpPr>
          <p:cNvPr id="3" name="Slide Number Placeholder 2"/>
          <p:cNvSpPr>
            <a:spLocks noGrp="1"/>
          </p:cNvSpPr>
          <p:nvPr>
            <p:ph type="sldNum" sz="quarter" idx="4"/>
          </p:nvPr>
        </p:nvSpPr>
        <p:spPr>
          <a:xfrm>
            <a:off x="11684000" y="6566535"/>
            <a:ext cx="422275" cy="215265"/>
          </a:xfrm>
        </p:spPr>
        <p:txBody>
          <a:bodyPr/>
          <a:lstStyle/>
          <a:p>
            <a:fld id="{1DAE2B33-0E29-4739-8433-4E8F3D9CF9EA}"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17172055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Table 4b: What’s New</a:t>
            </a:r>
            <a:endParaRPr lang="en-US" dirty="0"/>
          </a:p>
        </p:txBody>
      </p:sp>
      <p:sp>
        <p:nvSpPr>
          <p:cNvPr id="5" name="Rounded Rectangular Callout 4"/>
          <p:cNvSpPr/>
          <p:nvPr/>
        </p:nvSpPr>
        <p:spPr>
          <a:xfrm>
            <a:off x="2743200" y="1828800"/>
            <a:ext cx="6400800" cy="3657600"/>
          </a:xfrm>
          <a:prstGeom prst="wedgeRoundRect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3200" b="1" dirty="0" smtClean="0">
                <a:solidFill>
                  <a:schemeClr val="tx1"/>
                </a:solidFill>
              </a:rPr>
              <a:t>No changes—same </a:t>
            </a:r>
            <a:r>
              <a:rPr lang="en-US" sz="3200" b="1" dirty="0">
                <a:solidFill>
                  <a:schemeClr val="tx1"/>
                </a:solidFill>
              </a:rPr>
              <a:t>as </a:t>
            </a:r>
            <a:r>
              <a:rPr lang="en-US" sz="3200" b="1" dirty="0" smtClean="0">
                <a:solidFill>
                  <a:schemeClr val="tx1"/>
                </a:solidFill>
              </a:rPr>
              <a:t/>
            </a:r>
            <a:br>
              <a:rPr lang="en-US" sz="3200" b="1" dirty="0" smtClean="0">
                <a:solidFill>
                  <a:schemeClr val="tx1"/>
                </a:solidFill>
              </a:rPr>
            </a:br>
            <a:r>
              <a:rPr lang="en-US" sz="3200" b="1" dirty="0" smtClean="0">
                <a:solidFill>
                  <a:schemeClr val="tx1"/>
                </a:solidFill>
              </a:rPr>
              <a:t>original Table </a:t>
            </a:r>
            <a:r>
              <a:rPr lang="en-US" sz="3200" b="1" dirty="0">
                <a:solidFill>
                  <a:schemeClr val="tx1"/>
                </a:solidFill>
              </a:rPr>
              <a:t>4b</a:t>
            </a:r>
          </a:p>
        </p:txBody>
      </p:sp>
      <p:sp>
        <p:nvSpPr>
          <p:cNvPr id="3" name="Slide Number Placeholder 2"/>
          <p:cNvSpPr>
            <a:spLocks noGrp="1"/>
          </p:cNvSpPr>
          <p:nvPr>
            <p:ph type="sldNum" sz="quarter" idx="4"/>
          </p:nvPr>
        </p:nvSpPr>
        <p:spPr/>
        <p:txBody>
          <a:bodyPr/>
          <a:lstStyle/>
          <a:p>
            <a:pPr algn="r"/>
            <a:fld id="{1DAE2B33-0E29-4739-8433-4E8F3D9CF9EA}" type="slidenum">
              <a:rPr lang="en-US" smtClean="0"/>
              <a:pPr algn="r"/>
              <a:t>23</a:t>
            </a:fld>
            <a:endParaRPr lang="en-US" dirty="0"/>
          </a:p>
        </p:txBody>
      </p:sp>
    </p:spTree>
    <p:extLst>
      <p:ext uri="{BB962C8B-B14F-4D97-AF65-F5344CB8AC3E}">
        <p14:creationId xmlns:p14="http://schemas.microsoft.com/office/powerpoint/2010/main" val="21413271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smtClean="0"/>
              <a:t>Changes in Action</a:t>
            </a:r>
            <a:endParaRPr lang="en-US" sz="3600" dirty="0"/>
          </a:p>
        </p:txBody>
      </p:sp>
      <p:sp>
        <p:nvSpPr>
          <p:cNvPr id="2" name="Content Placeholder 1"/>
          <p:cNvSpPr>
            <a:spLocks noGrp="1"/>
          </p:cNvSpPr>
          <p:nvPr>
            <p:ph idx="1"/>
          </p:nvPr>
        </p:nvSpPr>
        <p:spPr/>
        <p:txBody>
          <a:bodyPr>
            <a:normAutofit/>
          </a:bodyPr>
          <a:lstStyle/>
          <a:p>
            <a:pPr lvl="0"/>
            <a:r>
              <a:rPr lang="en-US" sz="2800" dirty="0"/>
              <a:t>A participant has one period of participation with </a:t>
            </a:r>
            <a:r>
              <a:rPr lang="en-US" sz="2800" dirty="0" smtClean="0"/>
              <a:t>an MSG. The </a:t>
            </a:r>
            <a:r>
              <a:rPr lang="en-US" sz="2800" dirty="0"/>
              <a:t>same participant has another period of participation with an </a:t>
            </a:r>
            <a:r>
              <a:rPr lang="en-US" sz="2800" dirty="0" smtClean="0"/>
              <a:t>exit </a:t>
            </a:r>
            <a:r>
              <a:rPr lang="en-US" sz="2800" dirty="0"/>
              <a:t>but no </a:t>
            </a:r>
            <a:r>
              <a:rPr lang="en-US" sz="2800" dirty="0" smtClean="0"/>
              <a:t>MSG. </a:t>
            </a:r>
            <a:endParaRPr lang="en-US" sz="2800" dirty="0"/>
          </a:p>
          <a:p>
            <a:pPr lvl="1"/>
            <a:r>
              <a:rPr lang="en-US" sz="2400" dirty="0"/>
              <a:t>Are both periods of participation recorded? Why or why not? </a:t>
            </a:r>
          </a:p>
          <a:p>
            <a:pPr lvl="0">
              <a:spcBef>
                <a:spcPts val="1200"/>
              </a:spcBef>
            </a:pPr>
            <a:r>
              <a:rPr lang="en-US" sz="2800" dirty="0"/>
              <a:t>Scenario: Carlos enrolled in ABE Level 5 in September, achieved an EFL gain, then </a:t>
            </a:r>
            <a:r>
              <a:rPr lang="en-US" sz="2800" dirty="0" smtClean="0"/>
              <a:t>left in </a:t>
            </a:r>
            <a:r>
              <a:rPr lang="en-US" sz="2800" dirty="0"/>
              <a:t>November. He returned in January, exited in May, and entered a postsecondary program. </a:t>
            </a:r>
          </a:p>
          <a:p>
            <a:pPr lvl="1"/>
            <a:r>
              <a:rPr lang="en-US" sz="2400" dirty="0"/>
              <a:t>What MSG does he have? How many periods of participation? </a:t>
            </a:r>
          </a:p>
          <a:p>
            <a:pPr lvl="1"/>
            <a:r>
              <a:rPr lang="en-US" sz="2400" dirty="0"/>
              <a:t>Where would these be reported?</a:t>
            </a:r>
          </a:p>
        </p:txBody>
      </p:sp>
      <p:sp>
        <p:nvSpPr>
          <p:cNvPr id="5" name="TextBox 4"/>
          <p:cNvSpPr txBox="1"/>
          <p:nvPr/>
        </p:nvSpPr>
        <p:spPr>
          <a:xfrm>
            <a:off x="6137275" y="6022954"/>
            <a:ext cx="5398137" cy="369332"/>
          </a:xfrm>
          <a:prstGeom prst="rect">
            <a:avLst/>
          </a:prstGeom>
          <a:ln w="57150">
            <a:solidFill>
              <a:srgbClr val="FF9900"/>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a:solidFill>
                  <a:prstClr val="black"/>
                </a:solidFill>
              </a:rPr>
              <a:t>See </a:t>
            </a:r>
            <a:r>
              <a:rPr lang="en-US" dirty="0" smtClean="0">
                <a:solidFill>
                  <a:prstClr val="black"/>
                </a:solidFill>
              </a:rPr>
              <a:t>Handout 6: “NRS </a:t>
            </a:r>
            <a:r>
              <a:rPr lang="en-US" dirty="0">
                <a:solidFill>
                  <a:prstClr val="black"/>
                </a:solidFill>
              </a:rPr>
              <a:t>Table Changes in </a:t>
            </a:r>
            <a:r>
              <a:rPr lang="en-US" dirty="0" smtClean="0">
                <a:solidFill>
                  <a:prstClr val="black"/>
                </a:solidFill>
              </a:rPr>
              <a:t>Action.”</a:t>
            </a:r>
            <a:endParaRPr lang="en-US" dirty="0">
              <a:solidFill>
                <a:prstClr val="black"/>
              </a:solidFill>
            </a:endParaRPr>
          </a:p>
        </p:txBody>
      </p:sp>
      <p:sp>
        <p:nvSpPr>
          <p:cNvPr id="3" name="Slide Number Placeholder 2"/>
          <p:cNvSpPr>
            <a:spLocks noGrp="1"/>
          </p:cNvSpPr>
          <p:nvPr>
            <p:ph type="sldNum" sz="quarter" idx="4"/>
          </p:nvPr>
        </p:nvSpPr>
        <p:spPr/>
        <p:txBody>
          <a:bodyPr/>
          <a:lstStyle/>
          <a:p>
            <a:pPr algn="r"/>
            <a:fld id="{1DAE2B33-0E29-4739-8433-4E8F3D9CF9EA}" type="slidenum">
              <a:rPr lang="en-US" smtClean="0">
                <a:solidFill>
                  <a:prstClr val="black"/>
                </a:solidFill>
              </a:rPr>
              <a:pPr algn="r"/>
              <a:t>24</a:t>
            </a:fld>
            <a:endParaRPr lang="en-US" dirty="0">
              <a:solidFill>
                <a:prstClr val="black"/>
              </a:solidFill>
            </a:endParaRPr>
          </a:p>
        </p:txBody>
      </p:sp>
    </p:spTree>
    <p:extLst>
      <p:ext uri="{BB962C8B-B14F-4D97-AF65-F5344CB8AC3E}">
        <p14:creationId xmlns:p14="http://schemas.microsoft.com/office/powerpoint/2010/main" val="27406578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pPr algn="ctr"/>
            <a:r>
              <a:rPr lang="en-US" sz="4800" dirty="0" smtClean="0"/>
              <a:t>Break</a:t>
            </a:r>
            <a:r>
              <a:rPr lang="en-US" dirty="0" smtClean="0"/>
              <a:t> </a:t>
            </a:r>
            <a:br>
              <a:rPr lang="en-US" dirty="0" smtClean="0"/>
            </a:br>
            <a:r>
              <a:rPr lang="en-US" sz="3000" dirty="0" smtClean="0"/>
              <a:t>Please return in 15 minutes.</a:t>
            </a:r>
            <a:endParaRPr lang="en-US" sz="3000" dirty="0"/>
          </a:p>
        </p:txBody>
      </p:sp>
      <p:pic>
        <p:nvPicPr>
          <p:cNvPr id="2" name="Picture 1" descr="Clipart of an alarm cloc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3505" y="2449671"/>
            <a:ext cx="2986779" cy="2702102"/>
          </a:xfrm>
          <a:prstGeom prst="rect">
            <a:avLst/>
          </a:prstGeom>
        </p:spPr>
      </p:pic>
      <p:sp>
        <p:nvSpPr>
          <p:cNvPr id="3" name="Slide Number Placeholder 2"/>
          <p:cNvSpPr>
            <a:spLocks noGrp="1"/>
          </p:cNvSpPr>
          <p:nvPr>
            <p:ph type="sldNum" sz="quarter" idx="4"/>
          </p:nvPr>
        </p:nvSpPr>
        <p:spPr/>
        <p:txBody>
          <a:bodyPr/>
          <a:lstStyle/>
          <a:p>
            <a:pPr algn="r"/>
            <a:fld id="{E92A4EC9-B9AB-4187-8E94-080899230DE0}" type="slidenum">
              <a:rPr lang="en-US" smtClean="0"/>
              <a:pPr algn="r"/>
              <a:t>25</a:t>
            </a:fld>
            <a:endParaRPr lang="en-US" dirty="0"/>
          </a:p>
        </p:txBody>
      </p:sp>
    </p:spTree>
    <p:extLst>
      <p:ext uri="{BB962C8B-B14F-4D97-AF65-F5344CB8AC3E}">
        <p14:creationId xmlns:p14="http://schemas.microsoft.com/office/powerpoint/2010/main" val="38983565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4000" dirty="0">
                <a:solidFill>
                  <a:schemeClr val="tx2"/>
                </a:solidFill>
              </a:rPr>
              <a:t>Table </a:t>
            </a:r>
            <a:r>
              <a:rPr lang="en-US" sz="4000" dirty="0" smtClean="0">
                <a:solidFill>
                  <a:schemeClr val="tx2"/>
                </a:solidFill>
              </a:rPr>
              <a:t>5: </a:t>
            </a:r>
            <a:r>
              <a:rPr lang="en-US" sz="4000" dirty="0">
                <a:solidFill>
                  <a:schemeClr val="tx2"/>
                </a:solidFill>
              </a:rPr>
              <a:t>Core Follow-up Outcome </a:t>
            </a:r>
            <a:r>
              <a:rPr lang="en-US" sz="4000" dirty="0" smtClean="0">
                <a:solidFill>
                  <a:schemeClr val="tx2"/>
                </a:solidFill>
              </a:rPr>
              <a:t>Achievement </a:t>
            </a:r>
            <a:endParaRPr lang="en-US" dirty="0">
              <a:solidFill>
                <a:schemeClr val="tx2"/>
              </a:solidFill>
            </a:endParaRPr>
          </a:p>
        </p:txBody>
      </p:sp>
      <p:sp>
        <p:nvSpPr>
          <p:cNvPr id="2" name="Content Placeholder 1"/>
          <p:cNvSpPr>
            <a:spLocks noGrp="1"/>
          </p:cNvSpPr>
          <p:nvPr>
            <p:ph idx="1"/>
          </p:nvPr>
        </p:nvSpPr>
        <p:spPr/>
        <p:txBody>
          <a:bodyPr>
            <a:normAutofit/>
          </a:bodyPr>
          <a:lstStyle/>
          <a:p>
            <a:r>
              <a:rPr lang="en-US" b="1" dirty="0" smtClean="0"/>
              <a:t>Purpose: </a:t>
            </a:r>
            <a:r>
              <a:rPr lang="en-US" dirty="0" smtClean="0"/>
              <a:t>Provides WIOA performance indicator rates by participants and periods of participation </a:t>
            </a:r>
          </a:p>
          <a:p>
            <a:pPr>
              <a:spcBef>
                <a:spcPts val="3200"/>
              </a:spcBef>
            </a:pPr>
            <a:r>
              <a:rPr lang="en-US" b="1" dirty="0" smtClean="0"/>
              <a:t>Use</a:t>
            </a:r>
            <a:r>
              <a:rPr lang="en-US" dirty="0" smtClean="0"/>
              <a:t>: Shows a record of state performance on WIOA indicators used for performance targets. Performance rates are used to populate the joint Statewide Performance template.</a:t>
            </a:r>
            <a:endParaRPr lang="en-US" dirty="0"/>
          </a:p>
        </p:txBody>
      </p:sp>
      <p:sp>
        <p:nvSpPr>
          <p:cNvPr id="3" name="Slide Number Placeholder 2"/>
          <p:cNvSpPr>
            <a:spLocks noGrp="1"/>
          </p:cNvSpPr>
          <p:nvPr>
            <p:ph type="sldNum" sz="quarter" idx="4294967295"/>
          </p:nvPr>
        </p:nvSpPr>
        <p:spPr>
          <a:xfrm>
            <a:off x="11277600" y="6367067"/>
            <a:ext cx="812800" cy="322659"/>
          </a:xfrm>
          <a:prstGeom prst="snipRoundRect">
            <a:avLst/>
          </a:prstGeom>
        </p:spPr>
        <p:txBody>
          <a:bodyPr/>
          <a:lstStyle/>
          <a:p>
            <a:fld id="{1DAE2B33-0E29-4739-8433-4E8F3D9CF9EA}"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29229693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chemeClr val="tx2"/>
                </a:solidFill>
              </a:rPr>
              <a:t>Table 5:</a:t>
            </a:r>
            <a:endParaRPr lang="en-US" dirty="0">
              <a:solidFill>
                <a:schemeClr val="tx2"/>
              </a:solidFill>
            </a:endParaRPr>
          </a:p>
        </p:txBody>
      </p:sp>
      <p:sp>
        <p:nvSpPr>
          <p:cNvPr id="2" name="Content Placeholder 1"/>
          <p:cNvSpPr>
            <a:spLocks noGrp="1"/>
          </p:cNvSpPr>
          <p:nvPr>
            <p:ph idx="1"/>
          </p:nvPr>
        </p:nvSpPr>
        <p:spPr>
          <a:xfrm>
            <a:off x="609600" y="1529455"/>
            <a:ext cx="10972800" cy="4525963"/>
          </a:xfrm>
        </p:spPr>
        <p:txBody>
          <a:bodyPr>
            <a:normAutofit/>
          </a:bodyPr>
          <a:lstStyle/>
          <a:p>
            <a:pPr marL="109728" indent="0">
              <a:buNone/>
            </a:pPr>
            <a:r>
              <a:rPr lang="en-US" b="1" dirty="0" smtClean="0"/>
              <a:t>How to complete</a:t>
            </a:r>
          </a:p>
          <a:p>
            <a:r>
              <a:rPr lang="en-US" dirty="0" smtClean="0"/>
              <a:t>Includes </a:t>
            </a:r>
            <a:r>
              <a:rPr lang="en-US" dirty="0"/>
              <a:t>only exited </a:t>
            </a:r>
            <a:r>
              <a:rPr lang="en-US" dirty="0" smtClean="0"/>
              <a:t>participants:</a:t>
            </a:r>
          </a:p>
          <a:p>
            <a:pPr lvl="1"/>
            <a:r>
              <a:rPr lang="en-US" u="sng" dirty="0" smtClean="0"/>
              <a:t>Employment measures</a:t>
            </a:r>
            <a:r>
              <a:rPr lang="en-US" dirty="0" smtClean="0"/>
              <a:t>: all </a:t>
            </a:r>
            <a:r>
              <a:rPr lang="en-US" dirty="0" err="1" smtClean="0"/>
              <a:t>exiters</a:t>
            </a:r>
            <a:endParaRPr lang="en-US" dirty="0" smtClean="0"/>
          </a:p>
          <a:p>
            <a:pPr lvl="1"/>
            <a:r>
              <a:rPr lang="en-US" u="sng" dirty="0" smtClean="0"/>
              <a:t>Median earnings:</a:t>
            </a:r>
            <a:r>
              <a:rPr lang="en-US" dirty="0" smtClean="0"/>
              <a:t> </a:t>
            </a:r>
            <a:r>
              <a:rPr lang="en-US" dirty="0" err="1" smtClean="0"/>
              <a:t>exiters</a:t>
            </a:r>
            <a:r>
              <a:rPr lang="en-US" dirty="0" smtClean="0"/>
              <a:t> employed in second quarter after exit</a:t>
            </a:r>
          </a:p>
          <a:p>
            <a:pPr lvl="1"/>
            <a:r>
              <a:rPr lang="en-US" u="sng" dirty="0" smtClean="0"/>
              <a:t>Secondary credential</a:t>
            </a:r>
            <a:r>
              <a:rPr lang="en-US" dirty="0" smtClean="0"/>
              <a:t>: at ninth grade or higher level at entry or during enrollment</a:t>
            </a:r>
            <a:endParaRPr lang="en-US" dirty="0" smtClean="0">
              <a:solidFill>
                <a:srgbClr val="C00000"/>
              </a:solidFill>
            </a:endParaRPr>
          </a:p>
          <a:p>
            <a:pPr lvl="1"/>
            <a:r>
              <a:rPr lang="en-US" u="sng" dirty="0" smtClean="0"/>
              <a:t>Postsecondary credential</a:t>
            </a:r>
            <a:r>
              <a:rPr lang="en-US" dirty="0" smtClean="0"/>
              <a:t>: </a:t>
            </a:r>
            <a:r>
              <a:rPr lang="en-US" dirty="0" err="1" smtClean="0"/>
              <a:t>exiters</a:t>
            </a:r>
            <a:r>
              <a:rPr lang="en-US" dirty="0" smtClean="0"/>
              <a:t> who were co-enrolled in postsecondary education, including </a:t>
            </a:r>
            <a:r>
              <a:rPr lang="en-US" dirty="0" err="1" smtClean="0"/>
              <a:t>IET</a:t>
            </a:r>
            <a:r>
              <a:rPr lang="en-US" dirty="0" smtClean="0"/>
              <a:t> programs</a:t>
            </a:r>
          </a:p>
        </p:txBody>
      </p:sp>
      <p:sp>
        <p:nvSpPr>
          <p:cNvPr id="6" name="TextBox 5"/>
          <p:cNvSpPr txBox="1"/>
          <p:nvPr/>
        </p:nvSpPr>
        <p:spPr>
          <a:xfrm>
            <a:off x="1250576" y="5062702"/>
            <a:ext cx="10413428" cy="400110"/>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2000" dirty="0" smtClean="0"/>
              <a:t>Note that exclusion may apply to exit-based indicators, see Exclusions discussion</a:t>
            </a:r>
            <a:endParaRPr lang="en-US" sz="2000" dirty="0"/>
          </a:p>
        </p:txBody>
      </p:sp>
      <p:sp>
        <p:nvSpPr>
          <p:cNvPr id="3" name="Slide Number Placeholder 2"/>
          <p:cNvSpPr>
            <a:spLocks noGrp="1"/>
          </p:cNvSpPr>
          <p:nvPr>
            <p:ph type="sldNum" sz="quarter" idx="4294967295"/>
          </p:nvPr>
        </p:nvSpPr>
        <p:spPr>
          <a:xfrm>
            <a:off x="11277600" y="6367067"/>
            <a:ext cx="812800" cy="322659"/>
          </a:xfrm>
          <a:prstGeom prst="snipRoundRect">
            <a:avLst/>
          </a:prstGeom>
        </p:spPr>
        <p:txBody>
          <a:bodyPr/>
          <a:lstStyle/>
          <a:p>
            <a:fld id="{1DAE2B33-0E29-4739-8433-4E8F3D9CF9EA}"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11153229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tx2"/>
                </a:solidFill>
              </a:rPr>
              <a:t>Table </a:t>
            </a:r>
            <a:r>
              <a:rPr lang="en-US" dirty="0" smtClean="0">
                <a:solidFill>
                  <a:schemeClr val="tx2"/>
                </a:solidFill>
              </a:rPr>
              <a:t>5, cont’d</a:t>
            </a:r>
            <a:endParaRPr lang="en-US" dirty="0">
              <a:solidFill>
                <a:schemeClr val="tx2"/>
              </a:solidFill>
            </a:endParaRPr>
          </a:p>
        </p:txBody>
      </p:sp>
      <p:sp>
        <p:nvSpPr>
          <p:cNvPr id="2" name="Content Placeholder 1"/>
          <p:cNvSpPr>
            <a:spLocks noGrp="1"/>
          </p:cNvSpPr>
          <p:nvPr>
            <p:ph idx="1"/>
          </p:nvPr>
        </p:nvSpPr>
        <p:spPr/>
        <p:txBody>
          <a:bodyPr>
            <a:normAutofit/>
          </a:bodyPr>
          <a:lstStyle/>
          <a:p>
            <a:pPr marL="109728" indent="0">
              <a:buNone/>
            </a:pPr>
            <a:r>
              <a:rPr lang="en-US" b="1" dirty="0"/>
              <a:t>How to </a:t>
            </a:r>
            <a:r>
              <a:rPr lang="en-US" b="1" dirty="0" smtClean="0"/>
              <a:t>complete </a:t>
            </a:r>
            <a:r>
              <a:rPr lang="en-US" b="1" dirty="0" smtClean="0">
                <a:solidFill>
                  <a:schemeClr val="tx2"/>
                </a:solidFill>
              </a:rPr>
              <a:t>the table </a:t>
            </a:r>
            <a:r>
              <a:rPr lang="en-US" b="1" dirty="0" smtClean="0"/>
              <a:t>(continued):</a:t>
            </a:r>
            <a:endParaRPr lang="en-US" dirty="0" smtClean="0"/>
          </a:p>
          <a:p>
            <a:pPr>
              <a:spcBef>
                <a:spcPts val="1200"/>
              </a:spcBef>
            </a:pPr>
            <a:r>
              <a:rPr lang="en-US" dirty="0" smtClean="0"/>
              <a:t>Includes different group of participants from those in all other tables</a:t>
            </a:r>
          </a:p>
          <a:p>
            <a:pPr lvl="1"/>
            <a:r>
              <a:rPr lang="en-US" dirty="0" smtClean="0"/>
              <a:t>Because of follow-up time, participants attended in prior years</a:t>
            </a:r>
          </a:p>
          <a:p>
            <a:pPr lvl="1"/>
            <a:r>
              <a:rPr lang="en-US" dirty="0" smtClean="0"/>
              <a:t>Other tables include participants from same year only</a:t>
            </a:r>
          </a:p>
          <a:p>
            <a:pPr>
              <a:spcBef>
                <a:spcPts val="1200"/>
              </a:spcBef>
            </a:pPr>
            <a:r>
              <a:rPr lang="en-US" dirty="0" smtClean="0"/>
              <a:t>Time lag for reporting up to 1 year after exit:</a:t>
            </a:r>
          </a:p>
          <a:p>
            <a:pPr lvl="1"/>
            <a:r>
              <a:rPr lang="en-US" dirty="0" smtClean="0"/>
              <a:t>Employment measures must also account for time lag for UI database.</a:t>
            </a:r>
          </a:p>
          <a:p>
            <a:pPr lvl="1"/>
            <a:r>
              <a:rPr lang="en-US" dirty="0" smtClean="0"/>
              <a:t>No data will be reported in PY 2016</a:t>
            </a:r>
            <a:r>
              <a:rPr lang="en-US" dirty="0" smtClean="0">
                <a:solidFill>
                  <a:srgbClr val="FF0000"/>
                </a:solidFill>
              </a:rPr>
              <a:t> </a:t>
            </a:r>
            <a:r>
              <a:rPr lang="en-US" dirty="0" smtClean="0"/>
              <a:t>report.</a:t>
            </a:r>
          </a:p>
          <a:p>
            <a:pPr lvl="1"/>
            <a:r>
              <a:rPr lang="en-US" dirty="0" smtClean="0"/>
              <a:t>Partial data will be reported in 2017 report; full data will be reported in 2018 report.</a:t>
            </a:r>
          </a:p>
          <a:p>
            <a:pPr lvl="1"/>
            <a:r>
              <a:rPr lang="en-US" b="1" dirty="0" smtClean="0"/>
              <a:t>More on this later</a:t>
            </a:r>
            <a:r>
              <a:rPr lang="en-US" dirty="0" smtClean="0"/>
              <a:t>!</a:t>
            </a:r>
            <a:endParaRPr lang="en-US" dirty="0"/>
          </a:p>
        </p:txBody>
      </p:sp>
      <p:sp>
        <p:nvSpPr>
          <p:cNvPr id="3" name="Slide Number Placeholder 2"/>
          <p:cNvSpPr>
            <a:spLocks noGrp="1"/>
          </p:cNvSpPr>
          <p:nvPr>
            <p:ph type="sldNum" sz="quarter" idx="4"/>
          </p:nvPr>
        </p:nvSpPr>
        <p:spPr>
          <a:ln>
            <a:noFill/>
          </a:ln>
        </p:spPr>
        <p:txBody>
          <a:bodyPr/>
          <a:lstStyle/>
          <a:p>
            <a:pPr algn="r"/>
            <a:fld id="{1DAE2B33-0E29-4739-8433-4E8F3D9CF9EA}" type="slidenum">
              <a:rPr lang="en-US" smtClean="0">
                <a:solidFill>
                  <a:prstClr val="black"/>
                </a:solidFill>
              </a:rPr>
              <a:pPr algn="r"/>
              <a:t>28</a:t>
            </a:fld>
            <a:endParaRPr lang="en-US" dirty="0">
              <a:solidFill>
                <a:prstClr val="black"/>
              </a:solidFill>
            </a:endParaRPr>
          </a:p>
        </p:txBody>
      </p:sp>
    </p:spTree>
    <p:extLst>
      <p:ext uri="{BB962C8B-B14F-4D97-AF65-F5344CB8AC3E}">
        <p14:creationId xmlns:p14="http://schemas.microsoft.com/office/powerpoint/2010/main" val="8516568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solidFill>
                  <a:schemeClr val="tx2"/>
                </a:solidFill>
              </a:rPr>
              <a:t>Period of Participation Reporting: Example for Table 5</a:t>
            </a:r>
          </a:p>
        </p:txBody>
      </p:sp>
      <p:pic>
        <p:nvPicPr>
          <p:cNvPr id="2" name="Picture 1" descr="Screenshot of a sample for Table 5. The column headings are: Core Follow-up Outcome Measures, Number of Participants who Exited, Number of Participants who Exited Achieving Outcome or Median Earnings Value, Percent Achieving Outcome, Total Periods of Participation, Number of Periods of Participation Achieving Outcome or Median Earnings Value, and Percent of Periods of Participation Achieving Outcome."/>
          <p:cNvPicPr>
            <a:picLocks noChangeAspect="1"/>
          </p:cNvPicPr>
          <p:nvPr/>
        </p:nvPicPr>
        <p:blipFill>
          <a:blip r:embed="rId3"/>
          <a:stretch>
            <a:fillRect/>
          </a:stretch>
        </p:blipFill>
        <p:spPr>
          <a:xfrm>
            <a:off x="609600" y="1662315"/>
            <a:ext cx="11097925" cy="4172152"/>
          </a:xfrm>
          <a:prstGeom prst="rect">
            <a:avLst/>
          </a:prstGeom>
        </p:spPr>
      </p:pic>
      <p:sp>
        <p:nvSpPr>
          <p:cNvPr id="3" name="Slide Number Placeholder 2"/>
          <p:cNvSpPr>
            <a:spLocks noGrp="1"/>
          </p:cNvSpPr>
          <p:nvPr>
            <p:ph type="sldNum" sz="quarter" idx="4"/>
          </p:nvPr>
        </p:nvSpPr>
        <p:spPr>
          <a:ln>
            <a:noFill/>
          </a:ln>
        </p:spPr>
        <p:txBody>
          <a:bodyPr/>
          <a:lstStyle/>
          <a:p>
            <a:pPr algn="r"/>
            <a:fld id="{1DAE2B33-0E29-4739-8433-4E8F3D9CF9EA}" type="slidenum">
              <a:rPr lang="en-US" smtClean="0">
                <a:solidFill>
                  <a:srgbClr val="7D3C4A">
                    <a:lumMod val="75000"/>
                  </a:srgbClr>
                </a:solidFill>
              </a:rPr>
              <a:pPr algn="r"/>
              <a:t>29</a:t>
            </a:fld>
            <a:endParaRPr lang="en-US" dirty="0">
              <a:solidFill>
                <a:srgbClr val="7D3C4A">
                  <a:lumMod val="75000"/>
                </a:srgbClr>
              </a:solidFill>
            </a:endParaRPr>
          </a:p>
        </p:txBody>
      </p:sp>
    </p:spTree>
    <p:extLst>
      <p:ext uri="{BB962C8B-B14F-4D97-AF65-F5344CB8AC3E}">
        <p14:creationId xmlns:p14="http://schemas.microsoft.com/office/powerpoint/2010/main" val="22172113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chemeClr val="tx2"/>
                </a:solidFill>
              </a:rPr>
              <a:t>Overview of Day 2</a:t>
            </a:r>
            <a:endParaRPr lang="en-US" dirty="0">
              <a:solidFill>
                <a:schemeClr val="tx2"/>
              </a:solidFill>
            </a:endParaRPr>
          </a:p>
        </p:txBody>
      </p:sp>
      <p:sp>
        <p:nvSpPr>
          <p:cNvPr id="2" name="Content Placeholder 1"/>
          <p:cNvSpPr>
            <a:spLocks noGrp="1"/>
          </p:cNvSpPr>
          <p:nvPr>
            <p:ph idx="1"/>
          </p:nvPr>
        </p:nvSpPr>
        <p:spPr/>
        <p:txBody>
          <a:bodyPr/>
          <a:lstStyle/>
          <a:p>
            <a:pPr lvl="0"/>
            <a:r>
              <a:rPr lang="en-US" dirty="0"/>
              <a:t>NRS Tables 4-5 </a:t>
            </a:r>
          </a:p>
          <a:p>
            <a:pPr lvl="0">
              <a:spcBef>
                <a:spcPts val="1200"/>
              </a:spcBef>
            </a:pPr>
            <a:r>
              <a:rPr lang="en-US" dirty="0"/>
              <a:t>NRS Tables 6, 7, 8, 9, </a:t>
            </a:r>
            <a:r>
              <a:rPr lang="en-US" dirty="0" smtClean="0"/>
              <a:t>10, and </a:t>
            </a:r>
            <a:r>
              <a:rPr lang="en-US" dirty="0"/>
              <a:t>14</a:t>
            </a:r>
          </a:p>
          <a:p>
            <a:pPr lvl="0">
              <a:spcBef>
                <a:spcPts val="1200"/>
              </a:spcBef>
            </a:pPr>
            <a:r>
              <a:rPr lang="en-US" dirty="0" smtClean="0"/>
              <a:t>Time Line </a:t>
            </a:r>
            <a:r>
              <a:rPr lang="en-US" dirty="0"/>
              <a:t>for R</a:t>
            </a:r>
            <a:r>
              <a:rPr lang="en-US" dirty="0" smtClean="0"/>
              <a:t>eporting</a:t>
            </a:r>
            <a:endParaRPr lang="en-US" dirty="0"/>
          </a:p>
          <a:p>
            <a:pPr>
              <a:spcBef>
                <a:spcPts val="1200"/>
              </a:spcBef>
            </a:pPr>
            <a:r>
              <a:rPr lang="en-US" dirty="0" smtClean="0"/>
              <a:t>Cross-State </a:t>
            </a:r>
            <a:r>
              <a:rPr lang="en-US" dirty="0"/>
              <a:t>S</a:t>
            </a:r>
            <a:r>
              <a:rPr lang="en-US" dirty="0" smtClean="0"/>
              <a:t>haring</a:t>
            </a:r>
            <a:endParaRPr lang="en-US" dirty="0"/>
          </a:p>
          <a:p>
            <a:pPr lvl="0">
              <a:spcBef>
                <a:spcPts val="1200"/>
              </a:spcBef>
            </a:pPr>
            <a:r>
              <a:rPr lang="en-US" dirty="0"/>
              <a:t>State P</a:t>
            </a:r>
            <a:r>
              <a:rPr lang="en-US" dirty="0" smtClean="0"/>
              <a:t>lanning Time</a:t>
            </a:r>
            <a:endParaRPr lang="en-US" dirty="0"/>
          </a:p>
        </p:txBody>
      </p:sp>
      <p:sp>
        <p:nvSpPr>
          <p:cNvPr id="3" name="Slide Number Placeholder 2"/>
          <p:cNvSpPr>
            <a:spLocks noGrp="1"/>
          </p:cNvSpPr>
          <p:nvPr>
            <p:ph type="sldNum" sz="quarter" idx="4"/>
          </p:nvPr>
        </p:nvSpPr>
        <p:spPr>
          <a:ln>
            <a:noFill/>
          </a:ln>
        </p:spPr>
        <p:txBody>
          <a:bodyPr/>
          <a:lstStyle/>
          <a:p>
            <a:pPr algn="r"/>
            <a:fld id="{1DAE2B33-0E29-4739-8433-4E8F3D9CF9EA}" type="slidenum">
              <a:rPr lang="en-US" smtClean="0">
                <a:solidFill>
                  <a:srgbClr val="7D3C4A">
                    <a:lumMod val="75000"/>
                  </a:srgbClr>
                </a:solidFill>
              </a:rPr>
              <a:pPr algn="r"/>
              <a:t>3</a:t>
            </a:fld>
            <a:endParaRPr lang="en-US" dirty="0">
              <a:solidFill>
                <a:srgbClr val="7D3C4A">
                  <a:lumMod val="75000"/>
                </a:srgbClr>
              </a:solidFill>
            </a:endParaRPr>
          </a:p>
        </p:txBody>
      </p:sp>
    </p:spTree>
    <p:extLst>
      <p:ext uri="{BB962C8B-B14F-4D97-AF65-F5344CB8AC3E}">
        <p14:creationId xmlns:p14="http://schemas.microsoft.com/office/powerpoint/2010/main" val="25880013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smtClean="0">
                <a:solidFill>
                  <a:schemeClr val="tx2"/>
                </a:solidFill>
              </a:rPr>
              <a:t>Table 5: What’s New</a:t>
            </a:r>
            <a:endParaRPr lang="en-US" sz="3200" dirty="0">
              <a:solidFill>
                <a:schemeClr val="tx2"/>
              </a:solidFill>
            </a:endParaRPr>
          </a:p>
        </p:txBody>
      </p:sp>
      <p:sp>
        <p:nvSpPr>
          <p:cNvPr id="5" name="Rounded Rectangular Callout 4"/>
          <p:cNvSpPr/>
          <p:nvPr/>
        </p:nvSpPr>
        <p:spPr>
          <a:xfrm>
            <a:off x="1371600" y="1828800"/>
            <a:ext cx="8229600" cy="3657600"/>
          </a:xfrm>
          <a:prstGeom prst="wedgeRoundRect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lvl="1" indent="-285750">
              <a:buFont typeface="Arial" panose="020B0604020202020204" pitchFamily="34" charset="0"/>
              <a:buChar char="•"/>
            </a:pPr>
            <a:r>
              <a:rPr lang="en-US" sz="2400" b="1" dirty="0">
                <a:solidFill>
                  <a:schemeClr val="tx1"/>
                </a:solidFill>
              </a:rPr>
              <a:t>Outcomes changed to </a:t>
            </a:r>
            <a:r>
              <a:rPr lang="en-US" sz="2400" b="1" dirty="0" smtClean="0">
                <a:solidFill>
                  <a:schemeClr val="tx1"/>
                </a:solidFill>
              </a:rPr>
              <a:t>WIOA-required measures.</a:t>
            </a:r>
            <a:endParaRPr lang="en-US" sz="2400" b="1" dirty="0">
              <a:solidFill>
                <a:schemeClr val="tx1"/>
              </a:solidFill>
            </a:endParaRPr>
          </a:p>
          <a:p>
            <a:pPr marL="742950" lvl="1" indent="-285750">
              <a:buFont typeface="Arial" panose="020B0604020202020204" pitchFamily="34" charset="0"/>
              <a:buChar char="•"/>
            </a:pPr>
            <a:r>
              <a:rPr lang="en-US" sz="2400" b="1" dirty="0">
                <a:solidFill>
                  <a:schemeClr val="tx1"/>
                </a:solidFill>
              </a:rPr>
              <a:t>Rows and columns for sampling </a:t>
            </a:r>
            <a:r>
              <a:rPr lang="en-US" sz="2400" b="1" dirty="0" smtClean="0">
                <a:solidFill>
                  <a:schemeClr val="tx1"/>
                </a:solidFill>
              </a:rPr>
              <a:t>eliminated.</a:t>
            </a:r>
            <a:endParaRPr lang="en-US" sz="2400" b="1" dirty="0">
              <a:solidFill>
                <a:schemeClr val="tx1"/>
              </a:solidFill>
            </a:endParaRPr>
          </a:p>
          <a:p>
            <a:pPr marL="742950" lvl="1" indent="-285750">
              <a:buFont typeface="Arial" panose="020B0604020202020204" pitchFamily="34" charset="0"/>
              <a:buChar char="•"/>
            </a:pPr>
            <a:r>
              <a:rPr lang="en-US" sz="2400" b="1" dirty="0">
                <a:solidFill>
                  <a:schemeClr val="tx1"/>
                </a:solidFill>
              </a:rPr>
              <a:t>Rows and columns for number used for data matching or survey </a:t>
            </a:r>
            <a:r>
              <a:rPr lang="en-US" sz="2400" b="1" dirty="0" smtClean="0">
                <a:solidFill>
                  <a:schemeClr val="tx1"/>
                </a:solidFill>
              </a:rPr>
              <a:t>eliminated.</a:t>
            </a:r>
            <a:endParaRPr lang="en-US" sz="2400" b="1" dirty="0">
              <a:solidFill>
                <a:schemeClr val="tx1"/>
              </a:solidFill>
            </a:endParaRPr>
          </a:p>
          <a:p>
            <a:pPr marL="1200150" lvl="2" indent="-285750">
              <a:buFont typeface="Arial" panose="020B0604020202020204" pitchFamily="34" charset="0"/>
              <a:buChar char="•"/>
            </a:pPr>
            <a:r>
              <a:rPr lang="en-US" sz="2400" b="1" dirty="0">
                <a:solidFill>
                  <a:schemeClr val="tx1"/>
                </a:solidFill>
              </a:rPr>
              <a:t>Response rate irrelevant: Overall rate calculated for all </a:t>
            </a:r>
            <a:r>
              <a:rPr lang="en-US" sz="2400" b="1" dirty="0" smtClean="0">
                <a:solidFill>
                  <a:schemeClr val="tx1"/>
                </a:solidFill>
              </a:rPr>
              <a:t>nonexcluded participants. </a:t>
            </a:r>
            <a:endParaRPr lang="en-US" sz="2400" b="1" dirty="0">
              <a:solidFill>
                <a:schemeClr val="tx1"/>
              </a:solidFill>
            </a:endParaRPr>
          </a:p>
          <a:p>
            <a:pPr marL="1200150" lvl="2" indent="-285750">
              <a:buFont typeface="Arial" panose="020B0604020202020204" pitchFamily="34" charset="0"/>
              <a:buChar char="•"/>
            </a:pPr>
            <a:r>
              <a:rPr lang="en-US" sz="2400" b="1" dirty="0">
                <a:solidFill>
                  <a:schemeClr val="tx1"/>
                </a:solidFill>
              </a:rPr>
              <a:t>Number </a:t>
            </a:r>
            <a:r>
              <a:rPr lang="en-US" sz="2400" b="1" dirty="0" smtClean="0">
                <a:solidFill>
                  <a:schemeClr val="tx1"/>
                </a:solidFill>
              </a:rPr>
              <a:t>and outcomes, </a:t>
            </a:r>
            <a:r>
              <a:rPr lang="en-US" sz="2400" b="1" dirty="0">
                <a:solidFill>
                  <a:schemeClr val="tx1"/>
                </a:solidFill>
              </a:rPr>
              <a:t>by period of </a:t>
            </a:r>
            <a:r>
              <a:rPr lang="en-US" sz="2400" b="1" dirty="0" smtClean="0">
                <a:solidFill>
                  <a:schemeClr val="tx1"/>
                </a:solidFill>
              </a:rPr>
              <a:t>participation, reported. </a:t>
            </a:r>
            <a:endParaRPr lang="en-US" sz="2400" b="1" dirty="0">
              <a:solidFill>
                <a:schemeClr val="tx1"/>
              </a:solidFill>
            </a:endParaRPr>
          </a:p>
        </p:txBody>
      </p:sp>
      <p:sp>
        <p:nvSpPr>
          <p:cNvPr id="3" name="Slide Number Placeholder 2"/>
          <p:cNvSpPr>
            <a:spLocks noGrp="1"/>
          </p:cNvSpPr>
          <p:nvPr>
            <p:ph type="sldNum" sz="quarter" idx="4"/>
          </p:nvPr>
        </p:nvSpPr>
        <p:spPr>
          <a:ln>
            <a:noFill/>
          </a:ln>
        </p:spPr>
        <p:txBody>
          <a:bodyPr/>
          <a:lstStyle/>
          <a:p>
            <a:pPr algn="r"/>
            <a:fld id="{1DAE2B33-0E29-4739-8433-4E8F3D9CF9EA}" type="slidenum">
              <a:rPr lang="en-US" smtClean="0">
                <a:solidFill>
                  <a:prstClr val="black"/>
                </a:solidFill>
              </a:rPr>
              <a:pPr algn="r"/>
              <a:t>30</a:t>
            </a:fld>
            <a:endParaRPr lang="en-US" dirty="0">
              <a:solidFill>
                <a:prstClr val="black"/>
              </a:solidFill>
            </a:endParaRPr>
          </a:p>
        </p:txBody>
      </p:sp>
    </p:spTree>
    <p:extLst>
      <p:ext uri="{BB962C8B-B14F-4D97-AF65-F5344CB8AC3E}">
        <p14:creationId xmlns:p14="http://schemas.microsoft.com/office/powerpoint/2010/main" val="18190571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chemeClr val="tx2"/>
                </a:solidFill>
              </a:rPr>
              <a:t>Table 5: Christopher</a:t>
            </a:r>
            <a:endParaRPr lang="en-US" dirty="0">
              <a:solidFill>
                <a:schemeClr val="tx2"/>
              </a:solidFill>
            </a:endParaRPr>
          </a:p>
        </p:txBody>
      </p:sp>
      <p:sp>
        <p:nvSpPr>
          <p:cNvPr id="2" name="Content Placeholder 1"/>
          <p:cNvSpPr>
            <a:spLocks noGrp="1"/>
          </p:cNvSpPr>
          <p:nvPr>
            <p:ph idx="1"/>
          </p:nvPr>
        </p:nvSpPr>
        <p:spPr/>
        <p:txBody>
          <a:bodyPr/>
          <a:lstStyle/>
          <a:p>
            <a:r>
              <a:rPr lang="en-US" b="1" dirty="0"/>
              <a:t>Christopher</a:t>
            </a:r>
            <a:r>
              <a:rPr lang="en-US" dirty="0"/>
              <a:t> became a participant in </a:t>
            </a:r>
            <a:r>
              <a:rPr lang="en-US" dirty="0" smtClean="0"/>
              <a:t>October 2015 </a:t>
            </a:r>
            <a:r>
              <a:rPr lang="en-US" dirty="0"/>
              <a:t>in </a:t>
            </a:r>
            <a:r>
              <a:rPr lang="en-US" dirty="0" smtClean="0"/>
              <a:t>ABE Level 4 (former high </a:t>
            </a:r>
            <a:r>
              <a:rPr lang="en-US" dirty="0"/>
              <a:t>intermediate </a:t>
            </a:r>
            <a:r>
              <a:rPr lang="en-US" dirty="0" smtClean="0"/>
              <a:t>ABE), </a:t>
            </a:r>
            <a:r>
              <a:rPr lang="en-US" dirty="0"/>
              <a:t>achieved an EFL gain but dropped out in </a:t>
            </a:r>
            <a:r>
              <a:rPr lang="en-US" dirty="0" smtClean="0"/>
              <a:t>December 2015. </a:t>
            </a:r>
            <a:r>
              <a:rPr lang="en-US" dirty="0"/>
              <a:t>He returned in April </a:t>
            </a:r>
            <a:r>
              <a:rPr lang="en-US" dirty="0" smtClean="0"/>
              <a:t>2016 and </a:t>
            </a:r>
            <a:r>
              <a:rPr lang="en-US" dirty="0"/>
              <a:t>passed the GED tests in June </a:t>
            </a:r>
            <a:r>
              <a:rPr lang="en-US" dirty="0" smtClean="0"/>
              <a:t>2016 to </a:t>
            </a:r>
            <a:r>
              <a:rPr lang="en-US" dirty="0"/>
              <a:t>get his secondary credential and exited</a:t>
            </a:r>
            <a:r>
              <a:rPr lang="en-US" dirty="0" smtClean="0"/>
              <a:t>.</a:t>
            </a:r>
            <a:endParaRPr lang="en-US" dirty="0"/>
          </a:p>
          <a:p>
            <a:pPr lvl="1">
              <a:spcBef>
                <a:spcPts val="3200"/>
              </a:spcBef>
            </a:pPr>
            <a:r>
              <a:rPr lang="en-US" dirty="0"/>
              <a:t>Christopher has two periods of participation and must be followed up </a:t>
            </a:r>
            <a:r>
              <a:rPr lang="en-US" dirty="0" smtClean="0"/>
              <a:t>for </a:t>
            </a:r>
            <a:r>
              <a:rPr lang="en-US" u="sng" dirty="0" smtClean="0"/>
              <a:t>employment indicators</a:t>
            </a:r>
            <a:r>
              <a:rPr lang="en-US" dirty="0" smtClean="0"/>
              <a:t> both </a:t>
            </a:r>
          </a:p>
          <a:p>
            <a:pPr marL="1088136" lvl="2" indent="-457200">
              <a:buFont typeface="+mj-lt"/>
              <a:buAutoNum type="arabicPeriod"/>
            </a:pPr>
            <a:r>
              <a:rPr lang="en-US" dirty="0" smtClean="0"/>
              <a:t>October to December 2015 </a:t>
            </a:r>
            <a:r>
              <a:rPr lang="en-US" b="1" dirty="0" smtClean="0"/>
              <a:t>AND</a:t>
            </a:r>
            <a:r>
              <a:rPr lang="en-US" dirty="0" smtClean="0"/>
              <a:t> </a:t>
            </a:r>
          </a:p>
          <a:p>
            <a:pPr marL="1088136" lvl="2" indent="-457200">
              <a:buFont typeface="+mj-lt"/>
              <a:buAutoNum type="arabicPeriod"/>
            </a:pPr>
            <a:r>
              <a:rPr lang="en-US" dirty="0" smtClean="0"/>
              <a:t>April to June 2016</a:t>
            </a:r>
            <a:endParaRPr lang="en-US" dirty="0"/>
          </a:p>
        </p:txBody>
      </p:sp>
      <p:sp>
        <p:nvSpPr>
          <p:cNvPr id="3" name="Slide Number Placeholder 2"/>
          <p:cNvSpPr>
            <a:spLocks noGrp="1"/>
          </p:cNvSpPr>
          <p:nvPr>
            <p:ph type="sldNum" sz="quarter" idx="4294967295"/>
          </p:nvPr>
        </p:nvSpPr>
        <p:spPr>
          <a:xfrm>
            <a:off x="11277600" y="6367067"/>
            <a:ext cx="812800" cy="322659"/>
          </a:xfrm>
          <a:prstGeom prst="snipRoundRect">
            <a:avLst/>
          </a:prstGeom>
        </p:spPr>
        <p:txBody>
          <a:bodyPr/>
          <a:lstStyle/>
          <a:p>
            <a:fld id="{1DAE2B33-0E29-4739-8433-4E8F3D9CF9EA}" type="slidenum">
              <a:rPr lang="en-US" smtClean="0">
                <a:solidFill>
                  <a:srgbClr val="7D3C4A">
                    <a:lumMod val="75000"/>
                  </a:srgbClr>
                </a:solidFill>
              </a:rPr>
              <a:pPr/>
              <a:t>31</a:t>
            </a:fld>
            <a:endParaRPr lang="en-US" dirty="0">
              <a:solidFill>
                <a:srgbClr val="7D3C4A">
                  <a:lumMod val="75000"/>
                </a:srgbClr>
              </a:solidFill>
            </a:endParaRPr>
          </a:p>
        </p:txBody>
      </p:sp>
    </p:spTree>
    <p:extLst>
      <p:ext uri="{BB962C8B-B14F-4D97-AF65-F5344CB8AC3E}">
        <p14:creationId xmlns:p14="http://schemas.microsoft.com/office/powerpoint/2010/main" val="40595367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tx2"/>
                </a:solidFill>
              </a:rPr>
              <a:t>Table </a:t>
            </a:r>
            <a:r>
              <a:rPr lang="en-US" dirty="0" smtClean="0">
                <a:solidFill>
                  <a:schemeClr val="tx2"/>
                </a:solidFill>
              </a:rPr>
              <a:t>5: Christopher, cont’d</a:t>
            </a:r>
            <a:endParaRPr lang="en-US" dirty="0">
              <a:solidFill>
                <a:schemeClr val="tx2"/>
              </a:solidFill>
            </a:endParaRPr>
          </a:p>
        </p:txBody>
      </p:sp>
      <p:sp>
        <p:nvSpPr>
          <p:cNvPr id="2" name="Content Placeholder 1"/>
          <p:cNvSpPr>
            <a:spLocks noGrp="1"/>
          </p:cNvSpPr>
          <p:nvPr>
            <p:ph idx="1"/>
          </p:nvPr>
        </p:nvSpPr>
        <p:spPr/>
        <p:txBody>
          <a:bodyPr/>
          <a:lstStyle/>
          <a:p>
            <a:r>
              <a:rPr lang="en-US" b="1" dirty="0" smtClean="0"/>
              <a:t>Employment</a:t>
            </a:r>
            <a:endParaRPr lang="en-US" b="1" dirty="0"/>
          </a:p>
          <a:p>
            <a:pPr lvl="1"/>
            <a:r>
              <a:rPr lang="en-US" dirty="0" smtClean="0"/>
              <a:t>must </a:t>
            </a:r>
            <a:r>
              <a:rPr lang="en-US" dirty="0"/>
              <a:t>be checked second (</a:t>
            </a:r>
            <a:r>
              <a:rPr lang="en-US" dirty="0" smtClean="0"/>
              <a:t>April-June) </a:t>
            </a:r>
            <a:r>
              <a:rPr lang="en-US" dirty="0"/>
              <a:t>and fourth </a:t>
            </a:r>
            <a:r>
              <a:rPr lang="en-US" dirty="0" smtClean="0"/>
              <a:t>(</a:t>
            </a:r>
            <a:r>
              <a:rPr lang="en-US" dirty="0"/>
              <a:t>October- </a:t>
            </a:r>
            <a:r>
              <a:rPr lang="en-US" dirty="0" smtClean="0"/>
              <a:t>December) quarters </a:t>
            </a:r>
            <a:r>
              <a:rPr lang="en-US" dirty="0"/>
              <a:t>after exit for </a:t>
            </a:r>
            <a:r>
              <a:rPr lang="en-US" dirty="0" smtClean="0"/>
              <a:t>Period I; and</a:t>
            </a:r>
            <a:endParaRPr lang="en-US" dirty="0"/>
          </a:p>
          <a:p>
            <a:pPr lvl="1"/>
            <a:r>
              <a:rPr lang="en-US" dirty="0" smtClean="0"/>
              <a:t>must </a:t>
            </a:r>
            <a:r>
              <a:rPr lang="en-US" dirty="0"/>
              <a:t>be checked second (</a:t>
            </a:r>
            <a:r>
              <a:rPr lang="en-US" dirty="0" smtClean="0"/>
              <a:t>October-December) </a:t>
            </a:r>
            <a:r>
              <a:rPr lang="en-US" dirty="0"/>
              <a:t>and fourth </a:t>
            </a:r>
            <a:r>
              <a:rPr lang="en-US" dirty="0" smtClean="0"/>
              <a:t>(April-June) quarters after </a:t>
            </a:r>
            <a:r>
              <a:rPr lang="en-US" dirty="0"/>
              <a:t>exit for </a:t>
            </a:r>
            <a:r>
              <a:rPr lang="en-US" dirty="0" smtClean="0"/>
              <a:t>Period II.</a:t>
            </a:r>
            <a:endParaRPr lang="en-US" dirty="0"/>
          </a:p>
        </p:txBody>
      </p:sp>
      <p:sp>
        <p:nvSpPr>
          <p:cNvPr id="3" name="Slide Number Placeholder 2"/>
          <p:cNvSpPr>
            <a:spLocks noGrp="1"/>
          </p:cNvSpPr>
          <p:nvPr>
            <p:ph type="sldNum" sz="quarter" idx="4"/>
          </p:nvPr>
        </p:nvSpPr>
        <p:spPr>
          <a:ln>
            <a:noFill/>
          </a:ln>
        </p:spPr>
        <p:txBody>
          <a:bodyPr/>
          <a:lstStyle/>
          <a:p>
            <a:pPr algn="r"/>
            <a:fld id="{1DAE2B33-0E29-4739-8433-4E8F3D9CF9EA}" type="slidenum">
              <a:rPr lang="en-US" smtClean="0">
                <a:solidFill>
                  <a:srgbClr val="7D3C4A">
                    <a:lumMod val="75000"/>
                  </a:srgbClr>
                </a:solidFill>
              </a:rPr>
              <a:pPr algn="r"/>
              <a:t>32</a:t>
            </a:fld>
            <a:endParaRPr lang="en-US" dirty="0">
              <a:solidFill>
                <a:srgbClr val="7D3C4A">
                  <a:lumMod val="75000"/>
                </a:srgbClr>
              </a:solidFill>
            </a:endParaRPr>
          </a:p>
        </p:txBody>
      </p:sp>
    </p:spTree>
    <p:extLst>
      <p:ext uri="{BB962C8B-B14F-4D97-AF65-F5344CB8AC3E}">
        <p14:creationId xmlns:p14="http://schemas.microsoft.com/office/powerpoint/2010/main" val="25928363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chemeClr val="tx2"/>
                </a:solidFill>
              </a:rPr>
              <a:t>Table 5: Christopher, cont’d</a:t>
            </a:r>
            <a:endParaRPr lang="en-US" dirty="0">
              <a:solidFill>
                <a:schemeClr val="tx2"/>
              </a:solidFill>
            </a:endParaRPr>
          </a:p>
        </p:txBody>
      </p:sp>
      <p:sp>
        <p:nvSpPr>
          <p:cNvPr id="2" name="Content Placeholder 1"/>
          <p:cNvSpPr>
            <a:spLocks noGrp="1"/>
          </p:cNvSpPr>
          <p:nvPr>
            <p:ph idx="1"/>
          </p:nvPr>
        </p:nvSpPr>
        <p:spPr/>
        <p:txBody>
          <a:bodyPr/>
          <a:lstStyle/>
          <a:p>
            <a:r>
              <a:rPr lang="en-US" b="1" dirty="0"/>
              <a:t>Median </a:t>
            </a:r>
            <a:r>
              <a:rPr lang="en-US" b="1" dirty="0" smtClean="0"/>
              <a:t>earnings</a:t>
            </a:r>
            <a:endParaRPr lang="en-US" dirty="0"/>
          </a:p>
          <a:p>
            <a:pPr lvl="1"/>
            <a:r>
              <a:rPr lang="en-US" dirty="0"/>
              <a:t>If Christopher was employed in </a:t>
            </a:r>
            <a:r>
              <a:rPr lang="en-US" dirty="0" smtClean="0"/>
              <a:t>second </a:t>
            </a:r>
            <a:r>
              <a:rPr lang="en-US" dirty="0"/>
              <a:t>quarter after exit from either or both periods, </a:t>
            </a:r>
            <a:r>
              <a:rPr lang="en-US" dirty="0" smtClean="0"/>
              <a:t>he will be included </a:t>
            </a:r>
            <a:r>
              <a:rPr lang="en-US" dirty="0"/>
              <a:t>in median wage </a:t>
            </a:r>
            <a:r>
              <a:rPr lang="en-US" dirty="0" smtClean="0"/>
              <a:t>calculation.</a:t>
            </a:r>
            <a:endParaRPr lang="en-US" dirty="0"/>
          </a:p>
          <a:p>
            <a:pPr>
              <a:spcBef>
                <a:spcPts val="1200"/>
              </a:spcBef>
            </a:pPr>
            <a:r>
              <a:rPr lang="en-US" b="1" dirty="0" smtClean="0"/>
              <a:t>Credential Indicators</a:t>
            </a:r>
          </a:p>
          <a:p>
            <a:pPr lvl="1"/>
            <a:r>
              <a:rPr lang="en-US" dirty="0"/>
              <a:t>Christopher moved into the ABE </a:t>
            </a:r>
            <a:r>
              <a:rPr lang="en-US" dirty="0" smtClean="0"/>
              <a:t>Level 5 </a:t>
            </a:r>
            <a:r>
              <a:rPr lang="en-US" dirty="0"/>
              <a:t>(</a:t>
            </a:r>
            <a:r>
              <a:rPr lang="en-US" dirty="0" smtClean="0"/>
              <a:t>ninth-grade </a:t>
            </a:r>
            <a:r>
              <a:rPr lang="en-US" dirty="0"/>
              <a:t>equivalent or above) during the first period of participation, and he began the second </a:t>
            </a:r>
            <a:r>
              <a:rPr lang="en-US" dirty="0" smtClean="0"/>
              <a:t>period of participation </a:t>
            </a:r>
            <a:r>
              <a:rPr lang="en-US" dirty="0"/>
              <a:t>at that level</a:t>
            </a:r>
            <a:r>
              <a:rPr lang="en-US" dirty="0" smtClean="0"/>
              <a:t>. He </a:t>
            </a:r>
            <a:r>
              <a:rPr lang="en-US" dirty="0"/>
              <a:t>is included in the credential measure denominator for both </a:t>
            </a:r>
            <a:r>
              <a:rPr lang="en-US" dirty="0" smtClean="0"/>
              <a:t>periods of participation.  </a:t>
            </a:r>
            <a:endParaRPr lang="en-US" dirty="0"/>
          </a:p>
          <a:p>
            <a:pPr lvl="1"/>
            <a:r>
              <a:rPr lang="en-US" dirty="0"/>
              <a:t>He </a:t>
            </a:r>
            <a:r>
              <a:rPr lang="en-US" dirty="0" smtClean="0"/>
              <a:t>received his GED in the second period of performance, but must be </a:t>
            </a:r>
            <a:r>
              <a:rPr lang="en-US" dirty="0"/>
              <a:t>employed or have entered </a:t>
            </a:r>
            <a:r>
              <a:rPr lang="en-US" dirty="0" smtClean="0"/>
              <a:t>into </a:t>
            </a:r>
            <a:r>
              <a:rPr lang="en-US" dirty="0"/>
              <a:t>postsecondary education within 1 year after exit to count in the numerator. </a:t>
            </a:r>
          </a:p>
        </p:txBody>
      </p:sp>
      <p:sp>
        <p:nvSpPr>
          <p:cNvPr id="3" name="Slide Number Placeholder 2"/>
          <p:cNvSpPr>
            <a:spLocks noGrp="1"/>
          </p:cNvSpPr>
          <p:nvPr>
            <p:ph type="sldNum" sz="quarter" idx="4"/>
          </p:nvPr>
        </p:nvSpPr>
        <p:spPr>
          <a:ln>
            <a:noFill/>
          </a:ln>
        </p:spPr>
        <p:txBody>
          <a:bodyPr/>
          <a:lstStyle/>
          <a:p>
            <a:pPr algn="r"/>
            <a:fld id="{1DAE2B33-0E29-4739-8433-4E8F3D9CF9EA}" type="slidenum">
              <a:rPr lang="en-US" smtClean="0">
                <a:solidFill>
                  <a:srgbClr val="7D3C4A">
                    <a:lumMod val="75000"/>
                  </a:srgbClr>
                </a:solidFill>
              </a:rPr>
              <a:pPr algn="r"/>
              <a:t>33</a:t>
            </a:fld>
            <a:endParaRPr lang="en-US" dirty="0">
              <a:solidFill>
                <a:srgbClr val="7D3C4A">
                  <a:lumMod val="75000"/>
                </a:srgbClr>
              </a:solidFill>
            </a:endParaRPr>
          </a:p>
        </p:txBody>
      </p:sp>
    </p:spTree>
    <p:extLst>
      <p:ext uri="{BB962C8B-B14F-4D97-AF65-F5344CB8AC3E}">
        <p14:creationId xmlns:p14="http://schemas.microsoft.com/office/powerpoint/2010/main" val="3767292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274638"/>
            <a:ext cx="10972800" cy="1374280"/>
          </a:xfrm>
        </p:spPr>
        <p:txBody>
          <a:bodyPr>
            <a:noAutofit/>
          </a:bodyPr>
          <a:lstStyle/>
          <a:p>
            <a:r>
              <a:rPr lang="en-US" dirty="0" smtClean="0">
                <a:solidFill>
                  <a:schemeClr val="tx2"/>
                </a:solidFill>
              </a:rPr>
              <a:t>Table 5a. </a:t>
            </a:r>
            <a:r>
              <a:rPr lang="en-US" dirty="0">
                <a:solidFill>
                  <a:schemeClr val="tx2"/>
                </a:solidFill>
                <a:effectLst/>
              </a:rPr>
              <a:t>Core Follow-up Outcome Achievement for Participants in Distance </a:t>
            </a:r>
            <a:r>
              <a:rPr lang="en-US" dirty="0" smtClean="0">
                <a:solidFill>
                  <a:schemeClr val="tx2"/>
                </a:solidFill>
                <a:effectLst/>
              </a:rPr>
              <a:t>Education</a:t>
            </a:r>
            <a:endParaRPr lang="en-US" dirty="0">
              <a:solidFill>
                <a:schemeClr val="tx2"/>
              </a:solidFill>
            </a:endParaRPr>
          </a:p>
        </p:txBody>
      </p:sp>
      <p:sp>
        <p:nvSpPr>
          <p:cNvPr id="2" name="Content Placeholder 1"/>
          <p:cNvSpPr>
            <a:spLocks noGrp="1"/>
          </p:cNvSpPr>
          <p:nvPr>
            <p:ph idx="1"/>
          </p:nvPr>
        </p:nvSpPr>
        <p:spPr>
          <a:xfrm>
            <a:off x="609600" y="1888761"/>
            <a:ext cx="10972800" cy="4118531"/>
          </a:xfrm>
        </p:spPr>
        <p:txBody>
          <a:bodyPr/>
          <a:lstStyle/>
          <a:p>
            <a:r>
              <a:rPr lang="en-US" b="1" dirty="0"/>
              <a:t>Purpose: </a:t>
            </a:r>
            <a:r>
              <a:rPr lang="en-US" dirty="0"/>
              <a:t>Provides WIOA performance indicators for distance education participants, unduplicated and by periods of </a:t>
            </a:r>
            <a:r>
              <a:rPr lang="en-US" dirty="0" smtClean="0"/>
              <a:t>participation.</a:t>
            </a:r>
            <a:endParaRPr lang="en-US" dirty="0"/>
          </a:p>
          <a:p>
            <a:pPr>
              <a:spcBef>
                <a:spcPts val="1200"/>
              </a:spcBef>
            </a:pPr>
            <a:r>
              <a:rPr lang="en-US" b="1" dirty="0"/>
              <a:t>Use</a:t>
            </a:r>
            <a:r>
              <a:rPr lang="en-US" dirty="0"/>
              <a:t>: Examine performance on WIOA </a:t>
            </a:r>
            <a:r>
              <a:rPr lang="en-US" dirty="0" smtClean="0"/>
              <a:t>indicators </a:t>
            </a:r>
            <a:r>
              <a:rPr lang="en-US" dirty="0"/>
              <a:t>of distance education students; allows comparison with performance of other </a:t>
            </a:r>
            <a:r>
              <a:rPr lang="en-US" dirty="0" smtClean="0"/>
              <a:t>participants.</a:t>
            </a:r>
            <a:endParaRPr lang="en-US" dirty="0"/>
          </a:p>
        </p:txBody>
      </p:sp>
      <p:sp>
        <p:nvSpPr>
          <p:cNvPr id="3" name="Slide Number Placeholder 2"/>
          <p:cNvSpPr>
            <a:spLocks noGrp="1"/>
          </p:cNvSpPr>
          <p:nvPr>
            <p:ph type="sldNum" sz="quarter" idx="4"/>
          </p:nvPr>
        </p:nvSpPr>
        <p:spPr>
          <a:ln>
            <a:noFill/>
          </a:ln>
        </p:spPr>
        <p:txBody>
          <a:bodyPr/>
          <a:lstStyle/>
          <a:p>
            <a:pPr algn="r"/>
            <a:fld id="{1DAE2B33-0E29-4739-8433-4E8F3D9CF9EA}" type="slidenum">
              <a:rPr lang="en-US" smtClean="0">
                <a:solidFill>
                  <a:srgbClr val="7D3C4A">
                    <a:lumMod val="75000"/>
                  </a:srgbClr>
                </a:solidFill>
              </a:rPr>
              <a:pPr algn="r"/>
              <a:t>34</a:t>
            </a:fld>
            <a:endParaRPr lang="en-US" dirty="0">
              <a:solidFill>
                <a:srgbClr val="7D3C4A">
                  <a:lumMod val="75000"/>
                </a:srgbClr>
              </a:solidFill>
            </a:endParaRPr>
          </a:p>
        </p:txBody>
      </p:sp>
    </p:spTree>
    <p:extLst>
      <p:ext uri="{BB962C8B-B14F-4D97-AF65-F5344CB8AC3E}">
        <p14:creationId xmlns:p14="http://schemas.microsoft.com/office/powerpoint/2010/main" val="24719405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solidFill>
                  <a:schemeClr val="tx2"/>
                </a:solidFill>
              </a:rPr>
              <a:t>Table 5a: </a:t>
            </a:r>
            <a:r>
              <a:rPr lang="en-US" dirty="0" smtClean="0">
                <a:solidFill>
                  <a:schemeClr val="tx2"/>
                </a:solidFill>
              </a:rPr>
              <a:t>What’s New</a:t>
            </a:r>
            <a:endParaRPr lang="en-US" dirty="0">
              <a:solidFill>
                <a:schemeClr val="tx2"/>
              </a:solidFill>
            </a:endParaRPr>
          </a:p>
        </p:txBody>
      </p:sp>
      <p:sp>
        <p:nvSpPr>
          <p:cNvPr id="6" name="Content Placeholder 5"/>
          <p:cNvSpPr>
            <a:spLocks noGrp="1"/>
          </p:cNvSpPr>
          <p:nvPr>
            <p:ph idx="1"/>
          </p:nvPr>
        </p:nvSpPr>
        <p:spPr>
          <a:xfrm>
            <a:off x="1981200" y="1669632"/>
            <a:ext cx="8229600" cy="4114800"/>
          </a:xfrm>
          <a:prstGeom prst="wedgeRoundRect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marL="0" lvl="1" indent="0" algn="ctr">
              <a:buNone/>
            </a:pPr>
            <a:r>
              <a:rPr lang="en-US" sz="2400" b="1" dirty="0" smtClean="0">
                <a:solidFill>
                  <a:schemeClr val="tx1"/>
                </a:solidFill>
              </a:rPr>
              <a:t>Same as Table 5!</a:t>
            </a:r>
          </a:p>
          <a:p>
            <a:pPr marL="742950" lvl="1" indent="-285750">
              <a:buFont typeface="Arial" panose="020B0604020202020204" pitchFamily="34" charset="0"/>
              <a:buChar char="•"/>
            </a:pPr>
            <a:r>
              <a:rPr lang="en-US" sz="2400" b="1" dirty="0" smtClean="0">
                <a:solidFill>
                  <a:schemeClr val="tx1"/>
                </a:solidFill>
              </a:rPr>
              <a:t>Outcomes </a:t>
            </a:r>
            <a:r>
              <a:rPr lang="en-US" sz="2400" b="1" dirty="0">
                <a:solidFill>
                  <a:schemeClr val="tx1"/>
                </a:solidFill>
              </a:rPr>
              <a:t>changed to </a:t>
            </a:r>
            <a:r>
              <a:rPr lang="en-US" sz="2400" b="1" dirty="0" smtClean="0">
                <a:solidFill>
                  <a:schemeClr val="tx1"/>
                </a:solidFill>
              </a:rPr>
              <a:t>WIOA-required measures.</a:t>
            </a:r>
            <a:endParaRPr lang="en-US" sz="2400" b="1" dirty="0">
              <a:solidFill>
                <a:schemeClr val="tx1"/>
              </a:solidFill>
            </a:endParaRPr>
          </a:p>
          <a:p>
            <a:pPr marL="742950" lvl="1" indent="-285750">
              <a:buFont typeface="Arial" panose="020B0604020202020204" pitchFamily="34" charset="0"/>
              <a:buChar char="•"/>
            </a:pPr>
            <a:r>
              <a:rPr lang="en-US" sz="2400" b="1" dirty="0">
                <a:solidFill>
                  <a:schemeClr val="tx1"/>
                </a:solidFill>
              </a:rPr>
              <a:t>Rows and columns for sampling </a:t>
            </a:r>
            <a:r>
              <a:rPr lang="en-US" sz="2400" b="1" dirty="0" smtClean="0">
                <a:solidFill>
                  <a:schemeClr val="tx1"/>
                </a:solidFill>
              </a:rPr>
              <a:t>eliminated.</a:t>
            </a:r>
            <a:endParaRPr lang="en-US" sz="2400" b="1" dirty="0">
              <a:solidFill>
                <a:schemeClr val="tx1"/>
              </a:solidFill>
            </a:endParaRPr>
          </a:p>
          <a:p>
            <a:pPr marL="742950" lvl="1" indent="-285750">
              <a:buFont typeface="Arial" panose="020B0604020202020204" pitchFamily="34" charset="0"/>
              <a:buChar char="•"/>
            </a:pPr>
            <a:r>
              <a:rPr lang="en-US" sz="2400" b="1" dirty="0">
                <a:solidFill>
                  <a:schemeClr val="tx1"/>
                </a:solidFill>
              </a:rPr>
              <a:t>Rows and columns for number used for data matching or survey </a:t>
            </a:r>
            <a:r>
              <a:rPr lang="en-US" sz="2400" b="1" dirty="0" smtClean="0">
                <a:solidFill>
                  <a:schemeClr val="tx1"/>
                </a:solidFill>
              </a:rPr>
              <a:t>eliminated.</a:t>
            </a:r>
            <a:endParaRPr lang="en-US" sz="2400" b="1" dirty="0">
              <a:solidFill>
                <a:schemeClr val="tx1"/>
              </a:solidFill>
            </a:endParaRPr>
          </a:p>
          <a:p>
            <a:pPr marL="1200150" lvl="2" indent="-285750">
              <a:buFont typeface="Arial" panose="020B0604020202020204" pitchFamily="34" charset="0"/>
              <a:buChar char="•"/>
            </a:pPr>
            <a:r>
              <a:rPr lang="en-US" sz="2400" b="1" dirty="0">
                <a:solidFill>
                  <a:schemeClr val="tx1"/>
                </a:solidFill>
              </a:rPr>
              <a:t>Response rate irrelevant: Overall rate calculated for all </a:t>
            </a:r>
            <a:r>
              <a:rPr lang="en-US" sz="2400" b="1" dirty="0" smtClean="0">
                <a:solidFill>
                  <a:schemeClr val="tx1"/>
                </a:solidFill>
              </a:rPr>
              <a:t>nonexcluded participants. </a:t>
            </a:r>
            <a:endParaRPr lang="en-US" sz="2400" b="1" dirty="0">
              <a:solidFill>
                <a:schemeClr val="tx1"/>
              </a:solidFill>
            </a:endParaRPr>
          </a:p>
          <a:p>
            <a:pPr marL="1200150" lvl="2" indent="-285750">
              <a:buFont typeface="Arial" panose="020B0604020202020204" pitchFamily="34" charset="0"/>
              <a:buChar char="•"/>
            </a:pPr>
            <a:r>
              <a:rPr lang="en-US" sz="2400" b="1" dirty="0">
                <a:solidFill>
                  <a:schemeClr val="tx1"/>
                </a:solidFill>
              </a:rPr>
              <a:t>Number </a:t>
            </a:r>
            <a:r>
              <a:rPr lang="en-US" sz="2400" b="1" dirty="0" smtClean="0">
                <a:solidFill>
                  <a:schemeClr val="tx1"/>
                </a:solidFill>
              </a:rPr>
              <a:t>and outcomes, </a:t>
            </a:r>
            <a:r>
              <a:rPr lang="en-US" sz="2400" b="1" dirty="0">
                <a:solidFill>
                  <a:schemeClr val="tx1"/>
                </a:solidFill>
              </a:rPr>
              <a:t>by period of </a:t>
            </a:r>
            <a:r>
              <a:rPr lang="en-US" sz="2400" b="1" dirty="0" smtClean="0">
                <a:solidFill>
                  <a:schemeClr val="tx1"/>
                </a:solidFill>
              </a:rPr>
              <a:t>participation, reported. </a:t>
            </a:r>
            <a:endParaRPr lang="en-US" sz="2400" b="1" dirty="0">
              <a:solidFill>
                <a:schemeClr val="tx1"/>
              </a:solidFill>
            </a:endParaRPr>
          </a:p>
        </p:txBody>
      </p:sp>
      <p:sp>
        <p:nvSpPr>
          <p:cNvPr id="3" name="Slide Number Placeholder 2"/>
          <p:cNvSpPr>
            <a:spLocks noGrp="1"/>
          </p:cNvSpPr>
          <p:nvPr>
            <p:ph type="sldNum" sz="quarter" idx="4"/>
          </p:nvPr>
        </p:nvSpPr>
        <p:spPr>
          <a:ln>
            <a:noFill/>
          </a:ln>
        </p:spPr>
        <p:txBody>
          <a:bodyPr/>
          <a:lstStyle/>
          <a:p>
            <a:pPr algn="r"/>
            <a:fld id="{1DAE2B33-0E29-4739-8433-4E8F3D9CF9EA}" type="slidenum">
              <a:rPr lang="en-US" smtClean="0">
                <a:solidFill>
                  <a:srgbClr val="7D3C4A">
                    <a:lumMod val="75000"/>
                  </a:srgbClr>
                </a:solidFill>
              </a:rPr>
              <a:pPr algn="r"/>
              <a:t>35</a:t>
            </a:fld>
            <a:endParaRPr lang="en-US" dirty="0">
              <a:solidFill>
                <a:srgbClr val="7D3C4A">
                  <a:lumMod val="75000"/>
                </a:srgbClr>
              </a:solidFill>
            </a:endParaRPr>
          </a:p>
        </p:txBody>
      </p:sp>
    </p:spTree>
    <p:extLst>
      <p:ext uri="{BB962C8B-B14F-4D97-AF65-F5344CB8AC3E}">
        <p14:creationId xmlns:p14="http://schemas.microsoft.com/office/powerpoint/2010/main" val="16864015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smtClean="0"/>
              <a:t>Changes in Action</a:t>
            </a:r>
            <a:endParaRPr lang="en-US" sz="3600" dirty="0"/>
          </a:p>
        </p:txBody>
      </p:sp>
      <p:sp>
        <p:nvSpPr>
          <p:cNvPr id="2" name="Content Placeholder 1"/>
          <p:cNvSpPr>
            <a:spLocks noGrp="1"/>
          </p:cNvSpPr>
          <p:nvPr>
            <p:ph idx="1"/>
          </p:nvPr>
        </p:nvSpPr>
        <p:spPr/>
        <p:txBody>
          <a:bodyPr>
            <a:normAutofit/>
          </a:bodyPr>
          <a:lstStyle/>
          <a:p>
            <a:pPr lvl="0"/>
            <a:r>
              <a:rPr lang="en-US" sz="2800" dirty="0"/>
              <a:t>Scenario: Bob enrolls in September and exits in December. He re-enrolls in April and exits in June. </a:t>
            </a:r>
          </a:p>
          <a:p>
            <a:pPr lvl="1"/>
            <a:r>
              <a:rPr lang="en-US" sz="2800" dirty="0"/>
              <a:t>When should second quarter employment be collected? </a:t>
            </a:r>
          </a:p>
        </p:txBody>
      </p:sp>
      <p:sp>
        <p:nvSpPr>
          <p:cNvPr id="5" name="TextBox 4"/>
          <p:cNvSpPr txBox="1"/>
          <p:nvPr/>
        </p:nvSpPr>
        <p:spPr>
          <a:xfrm>
            <a:off x="6096001" y="5886317"/>
            <a:ext cx="5486400" cy="369332"/>
          </a:xfrm>
          <a:prstGeom prst="rect">
            <a:avLst/>
          </a:prstGeom>
          <a:ln w="57150">
            <a:solidFill>
              <a:srgbClr val="FF9900"/>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a:solidFill>
                  <a:prstClr val="black"/>
                </a:solidFill>
              </a:rPr>
              <a:t>See </a:t>
            </a:r>
            <a:r>
              <a:rPr lang="en-US" dirty="0" smtClean="0">
                <a:solidFill>
                  <a:prstClr val="black"/>
                </a:solidFill>
              </a:rPr>
              <a:t>Handout 6: “NRS </a:t>
            </a:r>
            <a:r>
              <a:rPr lang="en-US" dirty="0">
                <a:solidFill>
                  <a:prstClr val="black"/>
                </a:solidFill>
              </a:rPr>
              <a:t>Table Changes in </a:t>
            </a:r>
            <a:r>
              <a:rPr lang="en-US" dirty="0" smtClean="0">
                <a:solidFill>
                  <a:prstClr val="black"/>
                </a:solidFill>
              </a:rPr>
              <a:t>Action.”</a:t>
            </a:r>
            <a:endParaRPr lang="en-US" dirty="0">
              <a:solidFill>
                <a:prstClr val="black"/>
              </a:solidFill>
            </a:endParaRPr>
          </a:p>
        </p:txBody>
      </p:sp>
      <p:sp>
        <p:nvSpPr>
          <p:cNvPr id="3" name="Slide Number Placeholder 2"/>
          <p:cNvSpPr>
            <a:spLocks noGrp="1"/>
          </p:cNvSpPr>
          <p:nvPr>
            <p:ph type="sldNum" sz="quarter" idx="4"/>
          </p:nvPr>
        </p:nvSpPr>
        <p:spPr>
          <a:ln>
            <a:noFill/>
          </a:ln>
        </p:spPr>
        <p:txBody>
          <a:bodyPr/>
          <a:lstStyle/>
          <a:p>
            <a:pPr algn="r"/>
            <a:fld id="{1DAE2B33-0E29-4739-8433-4E8F3D9CF9EA}" type="slidenum">
              <a:rPr lang="en-US" smtClean="0">
                <a:solidFill>
                  <a:prstClr val="black"/>
                </a:solidFill>
              </a:rPr>
              <a:pPr algn="r"/>
              <a:t>36</a:t>
            </a:fld>
            <a:endParaRPr lang="en-US" dirty="0">
              <a:solidFill>
                <a:prstClr val="black"/>
              </a:solidFill>
            </a:endParaRPr>
          </a:p>
        </p:txBody>
      </p:sp>
    </p:spTree>
    <p:extLst>
      <p:ext uri="{BB962C8B-B14F-4D97-AF65-F5344CB8AC3E}">
        <p14:creationId xmlns:p14="http://schemas.microsoft.com/office/powerpoint/2010/main" val="30648725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Cross-State Sharing</a:t>
            </a:r>
            <a:endParaRPr lang="en-US" dirty="0"/>
          </a:p>
        </p:txBody>
      </p:sp>
      <p:sp>
        <p:nvSpPr>
          <p:cNvPr id="3" name="Slide Number Placeholder 2"/>
          <p:cNvSpPr>
            <a:spLocks noGrp="1"/>
          </p:cNvSpPr>
          <p:nvPr>
            <p:ph type="sldNum" sz="quarter" idx="4"/>
          </p:nvPr>
        </p:nvSpPr>
        <p:spPr/>
        <p:txBody>
          <a:bodyPr/>
          <a:lstStyle/>
          <a:p>
            <a:pPr algn="r"/>
            <a:fld id="{1DAE2B33-0E29-4739-8433-4E8F3D9CF9EA}" type="slidenum">
              <a:rPr lang="en-US" smtClean="0"/>
              <a:pPr algn="r"/>
              <a:t>37</a:t>
            </a:fld>
            <a:endParaRPr lang="en-US" dirty="0"/>
          </a:p>
        </p:txBody>
      </p:sp>
    </p:spTree>
    <p:extLst>
      <p:ext uri="{BB962C8B-B14F-4D97-AF65-F5344CB8AC3E}">
        <p14:creationId xmlns:p14="http://schemas.microsoft.com/office/powerpoint/2010/main" val="41452191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World Café </a:t>
            </a:r>
            <a:endParaRPr lang="en-US" dirty="0"/>
          </a:p>
        </p:txBody>
      </p:sp>
      <p:sp>
        <p:nvSpPr>
          <p:cNvPr id="2" name="Content Placeholder 1"/>
          <p:cNvSpPr>
            <a:spLocks noGrp="1"/>
          </p:cNvSpPr>
          <p:nvPr>
            <p:ph idx="1"/>
          </p:nvPr>
        </p:nvSpPr>
        <p:spPr/>
        <p:txBody>
          <a:bodyPr/>
          <a:lstStyle/>
          <a:p>
            <a:pPr marL="109728" indent="0">
              <a:buNone/>
            </a:pPr>
            <a:r>
              <a:rPr lang="en-US" b="1" dirty="0" smtClean="0"/>
              <a:t>What is a World Café?</a:t>
            </a:r>
          </a:p>
          <a:p>
            <a:r>
              <a:rPr lang="en-US" dirty="0" smtClean="0"/>
              <a:t>A café conversation is a creative process for leading collaborative dialogue, sharing knowledge, and creating possibilities for action. </a:t>
            </a:r>
          </a:p>
          <a:p>
            <a:pPr marL="109728" indent="0">
              <a:spcBef>
                <a:spcPts val="1200"/>
              </a:spcBef>
              <a:buNone/>
            </a:pPr>
            <a:r>
              <a:rPr lang="en-US" b="1" dirty="0" smtClean="0"/>
              <a:t>What’s the process?</a:t>
            </a:r>
          </a:p>
          <a:p>
            <a:r>
              <a:rPr lang="en-US" dirty="0" smtClean="0"/>
              <a:t>4-6 people at each table to focus on and discuss a relevant topic</a:t>
            </a:r>
          </a:p>
          <a:p>
            <a:r>
              <a:rPr lang="en-US" dirty="0" smtClean="0"/>
              <a:t>3 rounds, 20 minutes each</a:t>
            </a:r>
          </a:p>
          <a:p>
            <a:pPr lvl="1"/>
            <a:r>
              <a:rPr lang="en-US" dirty="0" smtClean="0"/>
              <a:t>At the end of rounds, each member of the group moves to a new table.</a:t>
            </a:r>
          </a:p>
          <a:p>
            <a:r>
              <a:rPr lang="en-US" dirty="0" smtClean="0"/>
              <a:t>Short whole-group debriefing</a:t>
            </a:r>
            <a:endParaRPr lang="en-US" dirty="0"/>
          </a:p>
        </p:txBody>
      </p:sp>
      <p:sp>
        <p:nvSpPr>
          <p:cNvPr id="3" name="Slide Number Placeholder 2"/>
          <p:cNvSpPr>
            <a:spLocks noGrp="1"/>
          </p:cNvSpPr>
          <p:nvPr>
            <p:ph type="sldNum" sz="quarter" idx="4"/>
          </p:nvPr>
        </p:nvSpPr>
        <p:spPr/>
        <p:txBody>
          <a:bodyPr/>
          <a:lstStyle/>
          <a:p>
            <a:pPr algn="r"/>
            <a:fld id="{1DAE2B33-0E29-4739-8433-4E8F3D9CF9EA}" type="slidenum">
              <a:rPr lang="en-US" smtClean="0"/>
              <a:pPr algn="r"/>
              <a:t>38</a:t>
            </a:fld>
            <a:endParaRPr lang="en-US" dirty="0"/>
          </a:p>
        </p:txBody>
      </p:sp>
    </p:spTree>
    <p:extLst>
      <p:ext uri="{BB962C8B-B14F-4D97-AF65-F5344CB8AC3E}">
        <p14:creationId xmlns:p14="http://schemas.microsoft.com/office/powerpoint/2010/main" val="16848971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World Café Topics</a:t>
            </a:r>
            <a:endParaRPr lang="en-US" dirty="0"/>
          </a:p>
        </p:txBody>
      </p:sp>
      <p:sp>
        <p:nvSpPr>
          <p:cNvPr id="2" name="Content Placeholder 1"/>
          <p:cNvSpPr>
            <a:spLocks noGrp="1"/>
          </p:cNvSpPr>
          <p:nvPr>
            <p:ph idx="1"/>
          </p:nvPr>
        </p:nvSpPr>
        <p:spPr/>
        <p:txBody>
          <a:bodyPr>
            <a:noAutofit/>
          </a:bodyPr>
          <a:lstStyle/>
          <a:p>
            <a:pPr marL="596646" indent="-514350">
              <a:spcBef>
                <a:spcPts val="0"/>
              </a:spcBef>
              <a:spcAft>
                <a:spcPts val="600"/>
              </a:spcAft>
              <a:buFont typeface="+mj-lt"/>
              <a:buAutoNum type="arabicPeriod"/>
            </a:pPr>
            <a:r>
              <a:rPr lang="en-US" sz="2200" dirty="0" smtClean="0"/>
              <a:t>Table 4: How will you address periods of participation?</a:t>
            </a:r>
          </a:p>
          <a:p>
            <a:pPr marL="596646" indent="-514350">
              <a:spcBef>
                <a:spcPts val="0"/>
              </a:spcBef>
              <a:spcAft>
                <a:spcPts val="600"/>
              </a:spcAft>
              <a:buFont typeface="+mj-lt"/>
              <a:buAutoNum type="arabicPeriod"/>
            </a:pPr>
            <a:r>
              <a:rPr lang="en-US" sz="2200" dirty="0" smtClean="0"/>
              <a:t>NRS Table 4: How will you address reporting gains?</a:t>
            </a:r>
          </a:p>
          <a:p>
            <a:pPr marL="596646" indent="-514350">
              <a:spcBef>
                <a:spcPts val="0"/>
              </a:spcBef>
              <a:spcAft>
                <a:spcPts val="600"/>
              </a:spcAft>
              <a:buFont typeface="+mj-lt"/>
              <a:buAutoNum type="arabicPeriod"/>
            </a:pPr>
            <a:r>
              <a:rPr lang="en-US" sz="2200" dirty="0" smtClean="0"/>
              <a:t>NRS Table 4: How will you address duplicated and unduplicated counts?</a:t>
            </a:r>
          </a:p>
          <a:p>
            <a:pPr marL="596646" indent="-514350">
              <a:spcBef>
                <a:spcPts val="0"/>
              </a:spcBef>
              <a:spcAft>
                <a:spcPts val="600"/>
              </a:spcAft>
              <a:buFont typeface="+mj-lt"/>
              <a:buAutoNum type="arabicPeriod"/>
            </a:pPr>
            <a:r>
              <a:rPr lang="en-US" sz="2200" dirty="0" smtClean="0"/>
              <a:t>NRS Table 5: How will you address the outcome changes required by WIOA?</a:t>
            </a:r>
          </a:p>
          <a:p>
            <a:pPr marL="596646" indent="-514350">
              <a:spcBef>
                <a:spcPts val="0"/>
              </a:spcBef>
              <a:spcAft>
                <a:spcPts val="600"/>
              </a:spcAft>
              <a:buFont typeface="+mj-lt"/>
              <a:buAutoNum type="arabicPeriod"/>
            </a:pPr>
            <a:r>
              <a:rPr lang="en-US" sz="2200" dirty="0" smtClean="0"/>
              <a:t>NRS Table 5a: How will you address changes in distance education data collection?</a:t>
            </a:r>
          </a:p>
          <a:p>
            <a:pPr marL="596646" indent="-514350">
              <a:spcBef>
                <a:spcPts val="0"/>
              </a:spcBef>
              <a:spcAft>
                <a:spcPts val="600"/>
              </a:spcAft>
              <a:buFont typeface="+mj-lt"/>
              <a:buAutoNum type="arabicPeriod"/>
            </a:pPr>
            <a:r>
              <a:rPr lang="en-US" sz="2200" dirty="0" smtClean="0"/>
              <a:t>What professional development needs will locals have for Tables 4 and 5?</a:t>
            </a:r>
          </a:p>
          <a:p>
            <a:pPr marL="596646" indent="-514350">
              <a:spcBef>
                <a:spcPts val="0"/>
              </a:spcBef>
              <a:spcAft>
                <a:spcPts val="600"/>
              </a:spcAft>
              <a:buFont typeface="+mj-lt"/>
              <a:buAutoNum type="arabicPeriod"/>
            </a:pPr>
            <a:r>
              <a:rPr lang="en-US" sz="2200" dirty="0" smtClean="0"/>
              <a:t>What are the data system changes needed to address Table 4 and 5 changes?  </a:t>
            </a:r>
          </a:p>
        </p:txBody>
      </p:sp>
      <p:sp>
        <p:nvSpPr>
          <p:cNvPr id="3" name="Slide Number Placeholder 2"/>
          <p:cNvSpPr>
            <a:spLocks noGrp="1"/>
          </p:cNvSpPr>
          <p:nvPr>
            <p:ph type="sldNum" sz="quarter" idx="4"/>
          </p:nvPr>
        </p:nvSpPr>
        <p:spPr/>
        <p:txBody>
          <a:bodyPr/>
          <a:lstStyle/>
          <a:p>
            <a:pPr algn="r"/>
            <a:fld id="{1DAE2B33-0E29-4739-8433-4E8F3D9CF9EA}" type="slidenum">
              <a:rPr lang="en-US" smtClean="0">
                <a:solidFill>
                  <a:prstClr val="black"/>
                </a:solidFill>
              </a:rPr>
              <a:pPr algn="r"/>
              <a:t>39</a:t>
            </a:fld>
            <a:endParaRPr lang="en-US" dirty="0">
              <a:solidFill>
                <a:prstClr val="black"/>
              </a:solidFill>
            </a:endParaRPr>
          </a:p>
        </p:txBody>
      </p:sp>
    </p:spTree>
    <p:extLst>
      <p:ext uri="{BB962C8B-B14F-4D97-AF65-F5344CB8AC3E}">
        <p14:creationId xmlns:p14="http://schemas.microsoft.com/office/powerpoint/2010/main" val="9131711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NRS Table Changes</a:t>
            </a:r>
            <a:endParaRPr lang="en-US" dirty="0"/>
          </a:p>
        </p:txBody>
      </p:sp>
      <p:sp>
        <p:nvSpPr>
          <p:cNvPr id="6" name="Subtitle 5"/>
          <p:cNvSpPr>
            <a:spLocks noGrp="1"/>
          </p:cNvSpPr>
          <p:nvPr>
            <p:ph type="subTitle" idx="1"/>
          </p:nvPr>
        </p:nvSpPr>
        <p:spPr/>
        <p:txBody>
          <a:bodyPr/>
          <a:lstStyle/>
          <a:p>
            <a:r>
              <a:rPr lang="en-US" dirty="0" smtClean="0"/>
              <a:t>Tables </a:t>
            </a:r>
            <a:r>
              <a:rPr lang="en-US" dirty="0"/>
              <a:t>4, </a:t>
            </a:r>
            <a:r>
              <a:rPr lang="en-US" dirty="0" smtClean="0"/>
              <a:t>4b, and 5</a:t>
            </a:r>
            <a:endParaRPr lang="en-US" dirty="0"/>
          </a:p>
        </p:txBody>
      </p:sp>
      <p:sp>
        <p:nvSpPr>
          <p:cNvPr id="2" name="Slide Number Placeholder 1"/>
          <p:cNvSpPr>
            <a:spLocks noGrp="1"/>
          </p:cNvSpPr>
          <p:nvPr>
            <p:ph type="sldNum" sz="quarter" idx="4"/>
          </p:nvPr>
        </p:nvSpPr>
        <p:spPr/>
        <p:txBody>
          <a:bodyPr/>
          <a:lstStyle/>
          <a:p>
            <a:pPr algn="r"/>
            <a:fld id="{E92A4EC9-B9AB-4187-8E94-080899230DE0}" type="slidenum">
              <a:rPr lang="en-US" smtClean="0"/>
              <a:pPr algn="r"/>
              <a:t>4</a:t>
            </a:fld>
            <a:endParaRPr lang="en-US" dirty="0"/>
          </a:p>
        </p:txBody>
      </p:sp>
    </p:spTree>
    <p:extLst>
      <p:ext uri="{BB962C8B-B14F-4D97-AF65-F5344CB8AC3E}">
        <p14:creationId xmlns:p14="http://schemas.microsoft.com/office/powerpoint/2010/main" val="405238307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Lunch</a:t>
            </a:r>
            <a:br>
              <a:rPr lang="en-US" dirty="0" smtClean="0"/>
            </a:br>
            <a:r>
              <a:rPr lang="en-US" sz="3200" b="0" dirty="0" smtClean="0"/>
              <a:t>Please return in 1 hour</a:t>
            </a:r>
            <a:endParaRPr lang="en-US" sz="3200" b="0" dirty="0"/>
          </a:p>
        </p:txBody>
      </p:sp>
      <p:pic>
        <p:nvPicPr>
          <p:cNvPr id="5" name="Picture 4" descr="Clipart of foo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0280" y="2320601"/>
            <a:ext cx="3562182" cy="2560320"/>
          </a:xfrm>
          <a:prstGeom prst="rect">
            <a:avLst/>
          </a:prstGeom>
        </p:spPr>
      </p:pic>
      <p:sp>
        <p:nvSpPr>
          <p:cNvPr id="4" name="Slide Number Placeholder 3"/>
          <p:cNvSpPr>
            <a:spLocks noGrp="1"/>
          </p:cNvSpPr>
          <p:nvPr>
            <p:ph type="sldNum" sz="quarter" idx="4"/>
          </p:nvPr>
        </p:nvSpPr>
        <p:spPr/>
        <p:txBody>
          <a:bodyPr/>
          <a:lstStyle/>
          <a:p>
            <a:pPr algn="r"/>
            <a:fld id="{1DAE2B33-0E29-4739-8433-4E8F3D9CF9EA}" type="slidenum">
              <a:rPr lang="en-US" smtClean="0"/>
              <a:pPr algn="r"/>
              <a:t>40</a:t>
            </a:fld>
            <a:endParaRPr lang="en-US" dirty="0"/>
          </a:p>
        </p:txBody>
      </p:sp>
    </p:spTree>
    <p:extLst>
      <p:ext uri="{BB962C8B-B14F-4D97-AF65-F5344CB8AC3E}">
        <p14:creationId xmlns:p14="http://schemas.microsoft.com/office/powerpoint/2010/main" val="236045680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Time Line for Reporting </a:t>
            </a:r>
            <a:br>
              <a:rPr lang="en-US" dirty="0" smtClean="0"/>
            </a:br>
            <a:r>
              <a:rPr lang="en-US" dirty="0" smtClean="0"/>
              <a:t>Exit-Based Indicators</a:t>
            </a:r>
            <a:endParaRPr lang="en-US" dirty="0"/>
          </a:p>
        </p:txBody>
      </p:sp>
      <p:sp>
        <p:nvSpPr>
          <p:cNvPr id="3" name="Slide Number Placeholder 2"/>
          <p:cNvSpPr>
            <a:spLocks noGrp="1"/>
          </p:cNvSpPr>
          <p:nvPr>
            <p:ph type="sldNum" sz="quarter" idx="4"/>
          </p:nvPr>
        </p:nvSpPr>
        <p:spPr/>
        <p:txBody>
          <a:bodyPr/>
          <a:lstStyle/>
          <a:p>
            <a:pPr algn="r"/>
            <a:fld id="{E92A4EC9-B9AB-4187-8E94-080899230DE0}" type="slidenum">
              <a:rPr lang="en-US" smtClean="0"/>
              <a:pPr algn="r"/>
              <a:t>41</a:t>
            </a:fld>
            <a:endParaRPr lang="en-US" dirty="0"/>
          </a:p>
        </p:txBody>
      </p:sp>
    </p:spTree>
    <p:extLst>
      <p:ext uri="{BB962C8B-B14F-4D97-AF65-F5344CB8AC3E}">
        <p14:creationId xmlns:p14="http://schemas.microsoft.com/office/powerpoint/2010/main" val="427878923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Exit-Based Indicators (Table 5)</a:t>
            </a:r>
            <a:endParaRPr lang="en-US" dirty="0"/>
          </a:p>
        </p:txBody>
      </p:sp>
      <p:sp>
        <p:nvSpPr>
          <p:cNvPr id="2" name="Content Placeholder 1"/>
          <p:cNvSpPr>
            <a:spLocks noGrp="1"/>
          </p:cNvSpPr>
          <p:nvPr>
            <p:ph idx="1"/>
          </p:nvPr>
        </p:nvSpPr>
        <p:spPr/>
        <p:txBody>
          <a:bodyPr>
            <a:normAutofit lnSpcReduction="10000"/>
          </a:bodyPr>
          <a:lstStyle/>
          <a:p>
            <a:r>
              <a:rPr lang="en-US" dirty="0" smtClean="0"/>
              <a:t>Has different </a:t>
            </a:r>
            <a:r>
              <a:rPr lang="en-US" dirty="0"/>
              <a:t>time periods and participants </a:t>
            </a:r>
            <a:r>
              <a:rPr lang="en-US" dirty="0" smtClean="0"/>
              <a:t>from those of </a:t>
            </a:r>
            <a:r>
              <a:rPr lang="en-US" dirty="0"/>
              <a:t>other </a:t>
            </a:r>
            <a:r>
              <a:rPr lang="en-US" dirty="0" smtClean="0"/>
              <a:t>tables.</a:t>
            </a:r>
            <a:endParaRPr lang="en-US" dirty="0"/>
          </a:p>
          <a:p>
            <a:pPr lvl="1"/>
            <a:r>
              <a:rPr lang="en-US" dirty="0"/>
              <a:t>Based on exit </a:t>
            </a:r>
            <a:r>
              <a:rPr lang="en-US" dirty="0" smtClean="0"/>
              <a:t>quarter of indicator.</a:t>
            </a:r>
            <a:endParaRPr lang="en-US" dirty="0"/>
          </a:p>
          <a:p>
            <a:pPr>
              <a:spcBef>
                <a:spcPts val="1200"/>
              </a:spcBef>
            </a:pPr>
            <a:r>
              <a:rPr lang="en-US" dirty="0"/>
              <a:t>Will take 3 program years to get full data.</a:t>
            </a:r>
          </a:p>
          <a:p>
            <a:pPr lvl="1"/>
            <a:r>
              <a:rPr lang="en-US" dirty="0"/>
              <a:t>No reporting for Table 5 for Program Year (PY) 2016 (2017 report)</a:t>
            </a:r>
          </a:p>
          <a:p>
            <a:pPr lvl="1"/>
            <a:r>
              <a:rPr lang="en-US" dirty="0"/>
              <a:t>Two quarters (50%) for fourth-quarter employment and credential for PY 2017 (2018 report)</a:t>
            </a:r>
          </a:p>
          <a:p>
            <a:pPr lvl="1"/>
            <a:r>
              <a:rPr lang="en-US" dirty="0"/>
              <a:t>Full data for PY 2018 (2019 report)</a:t>
            </a:r>
          </a:p>
          <a:p>
            <a:pPr>
              <a:spcBef>
                <a:spcPts val="1200"/>
              </a:spcBef>
            </a:pPr>
            <a:r>
              <a:rPr lang="en-US" dirty="0" smtClean="0"/>
              <a:t>Credential measure and fourth quarter employment reported </a:t>
            </a:r>
            <a:r>
              <a:rPr lang="en-US" dirty="0"/>
              <a:t>for a calendar </a:t>
            </a:r>
            <a:r>
              <a:rPr lang="en-US" dirty="0" smtClean="0"/>
              <a:t>year (not program year) starting in 2018.</a:t>
            </a:r>
            <a:endParaRPr lang="en-US" dirty="0"/>
          </a:p>
          <a:p>
            <a:pPr lvl="1"/>
            <a:r>
              <a:rPr lang="en-US" dirty="0"/>
              <a:t>January-December, </a:t>
            </a:r>
            <a:r>
              <a:rPr lang="en-US" dirty="0" smtClean="0"/>
              <a:t>2 years </a:t>
            </a:r>
            <a:r>
              <a:rPr lang="en-US" dirty="0"/>
              <a:t>prior to current program </a:t>
            </a:r>
            <a:r>
              <a:rPr lang="en-US" dirty="0" smtClean="0"/>
              <a:t>year.</a:t>
            </a:r>
          </a:p>
          <a:p>
            <a:pPr lvl="1"/>
            <a:r>
              <a:rPr lang="en-US" dirty="0" smtClean="0"/>
              <a:t>Will include parts of 2 program years.</a:t>
            </a:r>
          </a:p>
        </p:txBody>
      </p:sp>
      <p:sp>
        <p:nvSpPr>
          <p:cNvPr id="4" name="Slide Number Placeholder 3"/>
          <p:cNvSpPr>
            <a:spLocks noGrp="1"/>
          </p:cNvSpPr>
          <p:nvPr>
            <p:ph type="sldNum" sz="quarter" idx="4"/>
          </p:nvPr>
        </p:nvSpPr>
        <p:spPr/>
        <p:txBody>
          <a:bodyPr/>
          <a:lstStyle/>
          <a:p>
            <a:pPr algn="r">
              <a:defRPr/>
            </a:pPr>
            <a:fld id="{5A90BB0D-69F2-4B7E-8D7F-C378C45B9FF1}" type="slidenum">
              <a:rPr lang="en-US" smtClean="0"/>
              <a:pPr algn="r">
                <a:defRPr/>
              </a:pPr>
              <a:t>42</a:t>
            </a:fld>
            <a:endParaRPr lang="en-US" dirty="0"/>
          </a:p>
        </p:txBody>
      </p:sp>
    </p:spTree>
    <p:extLst>
      <p:ext uri="{BB962C8B-B14F-4D97-AF65-F5344CB8AC3E}">
        <p14:creationId xmlns:p14="http://schemas.microsoft.com/office/powerpoint/2010/main" val="385595467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575" y="500280"/>
            <a:ext cx="10972800" cy="722313"/>
          </a:xfrm>
        </p:spPr>
        <p:txBody>
          <a:bodyPr/>
          <a:lstStyle/>
          <a:p>
            <a:r>
              <a:rPr lang="en-US" dirty="0" smtClean="0"/>
              <a:t>Data Coverage, by Reporting Year</a:t>
            </a:r>
            <a:endParaRPr lang="en-US" dirty="0"/>
          </a:p>
        </p:txBody>
      </p:sp>
      <p:pic>
        <p:nvPicPr>
          <p:cNvPr id="1026" name="Picture 2" descr="Screenshot of table showing Annual Report Program Year and Report Delivery Date by program year for the month of October. Percentage of data available on report delivery date is shown with shaded circles in the table for each performance indica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575" y="1222593"/>
            <a:ext cx="11339069" cy="56328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Slide Number Placeholder 11"/>
          <p:cNvSpPr>
            <a:spLocks noGrp="1"/>
          </p:cNvSpPr>
          <p:nvPr>
            <p:ph type="sldNum" sz="quarter" idx="4"/>
          </p:nvPr>
        </p:nvSpPr>
        <p:spPr/>
        <p:txBody>
          <a:bodyPr/>
          <a:lstStyle/>
          <a:p>
            <a:pPr algn="r"/>
            <a:fld id="{CC50292E-328F-4DF3-9059-5EE4617165C7}" type="slidenum">
              <a:rPr lang="en-US" smtClean="0">
                <a:solidFill>
                  <a:srgbClr val="7D3C4A">
                    <a:lumMod val="75000"/>
                  </a:srgbClr>
                </a:solidFill>
              </a:rPr>
              <a:pPr algn="r"/>
              <a:t>43</a:t>
            </a:fld>
            <a:endParaRPr lang="en-US" dirty="0">
              <a:solidFill>
                <a:srgbClr val="7D3C4A">
                  <a:lumMod val="75000"/>
                </a:srgbClr>
              </a:solidFill>
            </a:endParaRPr>
          </a:p>
        </p:txBody>
      </p:sp>
    </p:spTree>
    <p:extLst>
      <p:ext uri="{BB962C8B-B14F-4D97-AF65-F5344CB8AC3E}">
        <p14:creationId xmlns:p14="http://schemas.microsoft.com/office/powerpoint/2010/main" val="423609327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90525"/>
            <a:ext cx="10972800" cy="846138"/>
          </a:xfrm>
        </p:spPr>
        <p:txBody>
          <a:bodyPr>
            <a:noAutofit/>
          </a:bodyPr>
          <a:lstStyle/>
          <a:p>
            <a:r>
              <a:rPr lang="en-US" sz="3600" dirty="0" smtClean="0"/>
              <a:t>NRS Table 5. Coverage Dates for Annual Report</a:t>
            </a:r>
            <a:endParaRPr lang="en-US" sz="3600" dirty="0"/>
          </a:p>
        </p:txBody>
      </p:sp>
      <p:pic>
        <p:nvPicPr>
          <p:cNvPr id="3" name="Picture 2" descr="Screenshot of table 5 showing the dates that are covered for the core follow-up outcome measur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36663"/>
            <a:ext cx="12192000" cy="5077968"/>
          </a:xfrm>
          <a:prstGeom prst="rect">
            <a:avLst/>
          </a:prstGeom>
        </p:spPr>
      </p:pic>
      <p:sp>
        <p:nvSpPr>
          <p:cNvPr id="4" name="Slide Number Placeholder 3"/>
          <p:cNvSpPr>
            <a:spLocks noGrp="1"/>
          </p:cNvSpPr>
          <p:nvPr>
            <p:ph type="sldNum" sz="quarter" idx="4"/>
          </p:nvPr>
        </p:nvSpPr>
        <p:spPr/>
        <p:txBody>
          <a:bodyPr/>
          <a:lstStyle/>
          <a:p>
            <a:pPr algn="r"/>
            <a:fld id="{CC50292E-328F-4DF3-9059-5EE4617165C7}" type="slidenum">
              <a:rPr lang="en-US" smtClean="0">
                <a:solidFill>
                  <a:srgbClr val="7D3C4A">
                    <a:lumMod val="75000"/>
                  </a:srgbClr>
                </a:solidFill>
              </a:rPr>
              <a:pPr algn="r"/>
              <a:t>44</a:t>
            </a:fld>
            <a:endParaRPr lang="en-US" dirty="0">
              <a:solidFill>
                <a:srgbClr val="7D3C4A">
                  <a:lumMod val="75000"/>
                </a:srgbClr>
              </a:solidFill>
            </a:endParaRPr>
          </a:p>
        </p:txBody>
      </p:sp>
    </p:spTree>
    <p:extLst>
      <p:ext uri="{BB962C8B-B14F-4D97-AF65-F5344CB8AC3E}">
        <p14:creationId xmlns:p14="http://schemas.microsoft.com/office/powerpoint/2010/main" val="25131209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Reporting Quarters</a:t>
            </a:r>
            <a:endParaRPr lang="en-US" dirty="0"/>
          </a:p>
        </p:txBody>
      </p:sp>
      <p:pic>
        <p:nvPicPr>
          <p:cNvPr id="4" name="Picture 3" descr="Timeline showing how the 4 quarters are boken down by month. Quarter 1: July to the beginning of October, Quarter 2: October to the beginning of January, Quarter 3: January to the beginning of April, and Quarter 4: April to the beginning of Jul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504" y="1730148"/>
            <a:ext cx="10222992" cy="3486912"/>
          </a:xfrm>
          <a:prstGeom prst="rect">
            <a:avLst/>
          </a:prstGeom>
        </p:spPr>
      </p:pic>
      <p:sp>
        <p:nvSpPr>
          <p:cNvPr id="2" name="Slide Number Placeholder 1"/>
          <p:cNvSpPr>
            <a:spLocks noGrp="1"/>
          </p:cNvSpPr>
          <p:nvPr>
            <p:ph type="sldNum" sz="quarter" idx="4"/>
          </p:nvPr>
        </p:nvSpPr>
        <p:spPr/>
        <p:txBody>
          <a:bodyPr/>
          <a:lstStyle/>
          <a:p>
            <a:pPr algn="r"/>
            <a:fld id="{CC50292E-328F-4DF3-9059-5EE4617165C7}" type="slidenum">
              <a:rPr lang="en-US" smtClean="0">
                <a:solidFill>
                  <a:srgbClr val="7D3C4A">
                    <a:lumMod val="75000"/>
                  </a:srgbClr>
                </a:solidFill>
              </a:rPr>
              <a:pPr algn="r"/>
              <a:t>45</a:t>
            </a:fld>
            <a:endParaRPr lang="en-US" dirty="0">
              <a:solidFill>
                <a:srgbClr val="7D3C4A">
                  <a:lumMod val="75000"/>
                </a:srgbClr>
              </a:solidFill>
            </a:endParaRPr>
          </a:p>
        </p:txBody>
      </p:sp>
    </p:spTree>
    <p:extLst>
      <p:ext uri="{BB962C8B-B14F-4D97-AF65-F5344CB8AC3E}">
        <p14:creationId xmlns:p14="http://schemas.microsoft.com/office/powerpoint/2010/main" val="33176695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b" anchorCtr="0"/>
          <a:lstStyle/>
          <a:p>
            <a:r>
              <a:rPr lang="en-US" dirty="0">
                <a:solidFill>
                  <a:srgbClr val="105766"/>
                </a:solidFill>
              </a:rPr>
              <a:t>Employment</a:t>
            </a:r>
            <a:r>
              <a:rPr lang="en-US" dirty="0"/>
              <a:t> Measure Time </a:t>
            </a:r>
            <a:r>
              <a:rPr lang="en-US" dirty="0" smtClean="0"/>
              <a:t>Line</a:t>
            </a:r>
            <a:endParaRPr lang="en-US" sz="1800" dirty="0"/>
          </a:p>
        </p:txBody>
      </p:sp>
      <p:sp>
        <p:nvSpPr>
          <p:cNvPr id="58" name="TextBox 57"/>
          <p:cNvSpPr txBox="1"/>
          <p:nvPr/>
        </p:nvSpPr>
        <p:spPr>
          <a:xfrm>
            <a:off x="609600" y="1432560"/>
            <a:ext cx="10972800" cy="369332"/>
          </a:xfrm>
          <a:prstGeom prst="rect">
            <a:avLst/>
          </a:prstGeom>
          <a:noFill/>
        </p:spPr>
        <p:txBody>
          <a:bodyPr wrap="square" rtlCol="0">
            <a:spAutoFit/>
          </a:bodyPr>
          <a:lstStyle/>
          <a:p>
            <a:r>
              <a:rPr lang="en-US" b="1" dirty="0">
                <a:solidFill>
                  <a:srgbClr val="105766"/>
                </a:solidFill>
              </a:rPr>
              <a:t>For a Learner Exiting in the First Quarter</a:t>
            </a:r>
          </a:p>
        </p:txBody>
      </p:sp>
      <p:pic>
        <p:nvPicPr>
          <p:cNvPr id="3" name="Picture 2" descr="Timeline showing that, for a learner exiting in the first quarter of program year 2016, a participant exits the program by September 30, 20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 y="2122988"/>
            <a:ext cx="11704320" cy="3249168"/>
          </a:xfrm>
          <a:prstGeom prst="rect">
            <a:avLst/>
          </a:prstGeom>
        </p:spPr>
      </p:pic>
      <p:sp>
        <p:nvSpPr>
          <p:cNvPr id="2" name="Slide Number Placeholder 1"/>
          <p:cNvSpPr>
            <a:spLocks noGrp="1"/>
          </p:cNvSpPr>
          <p:nvPr>
            <p:ph type="sldNum" sz="quarter" idx="4"/>
          </p:nvPr>
        </p:nvSpPr>
        <p:spPr/>
        <p:txBody>
          <a:bodyPr/>
          <a:lstStyle/>
          <a:p>
            <a:pPr algn="r"/>
            <a:fld id="{CC50292E-328F-4DF3-9059-5EE4617165C7}" type="slidenum">
              <a:rPr lang="en-US" smtClean="0">
                <a:solidFill>
                  <a:srgbClr val="7D3C4A">
                    <a:lumMod val="75000"/>
                  </a:srgbClr>
                </a:solidFill>
              </a:rPr>
              <a:pPr algn="r"/>
              <a:t>46</a:t>
            </a:fld>
            <a:endParaRPr lang="en-US" dirty="0">
              <a:solidFill>
                <a:srgbClr val="7D3C4A">
                  <a:lumMod val="75000"/>
                </a:srgbClr>
              </a:solidFill>
            </a:endParaRPr>
          </a:p>
        </p:txBody>
      </p:sp>
    </p:spTree>
    <p:extLst>
      <p:ext uri="{BB962C8B-B14F-4D97-AF65-F5344CB8AC3E}">
        <p14:creationId xmlns:p14="http://schemas.microsoft.com/office/powerpoint/2010/main" val="3405310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itle 2"/>
          <p:cNvSpPr>
            <a:spLocks noGrp="1"/>
          </p:cNvSpPr>
          <p:nvPr>
            <p:ph type="title"/>
          </p:nvPr>
        </p:nvSpPr>
        <p:spPr>
          <a:xfrm>
            <a:off x="609600" y="335760"/>
            <a:ext cx="10972800" cy="1143000"/>
          </a:xfrm>
        </p:spPr>
        <p:txBody>
          <a:bodyPr/>
          <a:lstStyle/>
          <a:p>
            <a:r>
              <a:rPr lang="en-US" dirty="0" smtClean="0"/>
              <a:t>Employment Measure Time Line</a:t>
            </a:r>
            <a:endParaRPr lang="en-US" sz="1800" dirty="0"/>
          </a:p>
        </p:txBody>
      </p:sp>
      <p:sp>
        <p:nvSpPr>
          <p:cNvPr id="62" name="TextBox 61"/>
          <p:cNvSpPr txBox="1"/>
          <p:nvPr/>
        </p:nvSpPr>
        <p:spPr>
          <a:xfrm>
            <a:off x="609600" y="1432560"/>
            <a:ext cx="10972800" cy="369332"/>
          </a:xfrm>
          <a:prstGeom prst="rect">
            <a:avLst/>
          </a:prstGeom>
          <a:noFill/>
        </p:spPr>
        <p:txBody>
          <a:bodyPr wrap="square" rtlCol="0">
            <a:spAutoFit/>
          </a:bodyPr>
          <a:lstStyle/>
          <a:p>
            <a:r>
              <a:rPr lang="en-US" b="1" dirty="0">
                <a:solidFill>
                  <a:srgbClr val="105766"/>
                </a:solidFill>
              </a:rPr>
              <a:t>For a Learner Exiting in the First Quarter</a:t>
            </a:r>
          </a:p>
        </p:txBody>
      </p:sp>
      <p:pic>
        <p:nvPicPr>
          <p:cNvPr id="4" name="Picture 3" descr="Timeline showing that, for a learner exiting in the first quarter of program year 2016, a participant exits the program by September 30, 2016 and second-quarter employment and median earnings should be measured by March 31, 20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408" y="1987286"/>
            <a:ext cx="11759184" cy="3797808"/>
          </a:xfrm>
          <a:prstGeom prst="rect">
            <a:avLst/>
          </a:prstGeom>
        </p:spPr>
      </p:pic>
      <p:sp>
        <p:nvSpPr>
          <p:cNvPr id="2" name="Slide Number Placeholder 1"/>
          <p:cNvSpPr>
            <a:spLocks noGrp="1"/>
          </p:cNvSpPr>
          <p:nvPr>
            <p:ph type="sldNum" sz="quarter" idx="4"/>
          </p:nvPr>
        </p:nvSpPr>
        <p:spPr/>
        <p:txBody>
          <a:bodyPr/>
          <a:lstStyle/>
          <a:p>
            <a:pPr algn="r"/>
            <a:fld id="{CC50292E-328F-4DF3-9059-5EE4617165C7}" type="slidenum">
              <a:rPr lang="en-US" smtClean="0">
                <a:solidFill>
                  <a:srgbClr val="7D3C4A">
                    <a:lumMod val="75000"/>
                  </a:srgbClr>
                </a:solidFill>
              </a:rPr>
              <a:pPr algn="r"/>
              <a:t>47</a:t>
            </a:fld>
            <a:endParaRPr lang="en-US" dirty="0">
              <a:solidFill>
                <a:srgbClr val="7D3C4A">
                  <a:lumMod val="75000"/>
                </a:srgbClr>
              </a:solidFill>
            </a:endParaRPr>
          </a:p>
        </p:txBody>
      </p:sp>
    </p:spTree>
    <p:extLst>
      <p:ext uri="{BB962C8B-B14F-4D97-AF65-F5344CB8AC3E}">
        <p14:creationId xmlns:p14="http://schemas.microsoft.com/office/powerpoint/2010/main" val="1077780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Employment Measure Time Line</a:t>
            </a:r>
            <a:endParaRPr lang="en-US" sz="1800" dirty="0"/>
          </a:p>
        </p:txBody>
      </p:sp>
      <p:sp>
        <p:nvSpPr>
          <p:cNvPr id="65" name="TextBox 64"/>
          <p:cNvSpPr txBox="1"/>
          <p:nvPr/>
        </p:nvSpPr>
        <p:spPr>
          <a:xfrm>
            <a:off x="609600" y="1432560"/>
            <a:ext cx="10972800" cy="369332"/>
          </a:xfrm>
          <a:prstGeom prst="rect">
            <a:avLst/>
          </a:prstGeom>
          <a:noFill/>
        </p:spPr>
        <p:txBody>
          <a:bodyPr wrap="square" rtlCol="0">
            <a:spAutoFit/>
          </a:bodyPr>
          <a:lstStyle/>
          <a:p>
            <a:r>
              <a:rPr lang="en-US" b="1" dirty="0">
                <a:solidFill>
                  <a:srgbClr val="105766"/>
                </a:solidFill>
              </a:rPr>
              <a:t>For a Learner Exiting in the First Quarter</a:t>
            </a:r>
          </a:p>
        </p:txBody>
      </p:sp>
      <p:pic>
        <p:nvPicPr>
          <p:cNvPr id="5" name="Picture 4" descr="Timeline showing that, for a learner exiting in the first quarter of program year 2016, a participant exits the program by September 30, 2016, and second-quarter employment and median earnings should be measured by March 31, 2017. Fourth quarter employment should be measured by September 30, 20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744" y="1949678"/>
            <a:ext cx="11716512" cy="3895344"/>
          </a:xfrm>
          <a:prstGeom prst="rect">
            <a:avLst/>
          </a:prstGeom>
        </p:spPr>
      </p:pic>
      <p:sp>
        <p:nvSpPr>
          <p:cNvPr id="4" name="Slide Number Placeholder 3"/>
          <p:cNvSpPr>
            <a:spLocks noGrp="1"/>
          </p:cNvSpPr>
          <p:nvPr>
            <p:ph type="sldNum" sz="quarter" idx="4"/>
          </p:nvPr>
        </p:nvSpPr>
        <p:spPr/>
        <p:txBody>
          <a:bodyPr/>
          <a:lstStyle/>
          <a:p>
            <a:pPr algn="r"/>
            <a:fld id="{CC50292E-328F-4DF3-9059-5EE4617165C7}" type="slidenum">
              <a:rPr lang="en-US" smtClean="0">
                <a:solidFill>
                  <a:srgbClr val="7D3C4A">
                    <a:lumMod val="75000"/>
                  </a:srgbClr>
                </a:solidFill>
              </a:rPr>
              <a:pPr algn="r"/>
              <a:t>48</a:t>
            </a:fld>
            <a:endParaRPr lang="en-US" dirty="0">
              <a:solidFill>
                <a:srgbClr val="7D3C4A">
                  <a:lumMod val="75000"/>
                </a:srgbClr>
              </a:solidFill>
            </a:endParaRPr>
          </a:p>
        </p:txBody>
      </p:sp>
    </p:spTree>
    <p:extLst>
      <p:ext uri="{BB962C8B-B14F-4D97-AF65-F5344CB8AC3E}">
        <p14:creationId xmlns:p14="http://schemas.microsoft.com/office/powerpoint/2010/main" val="7382394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Reporting Second-Quarter </a:t>
            </a:r>
            <a:r>
              <a:rPr lang="en-US" dirty="0" smtClean="0"/>
              <a:t>Employment</a:t>
            </a:r>
            <a:br>
              <a:rPr lang="en-US" dirty="0" smtClean="0"/>
            </a:br>
            <a:r>
              <a:rPr lang="en-US" dirty="0" smtClean="0"/>
              <a:t>and </a:t>
            </a:r>
            <a:r>
              <a:rPr lang="en-US" dirty="0"/>
              <a:t>Median </a:t>
            </a:r>
            <a:r>
              <a:rPr lang="en-US" dirty="0" smtClean="0"/>
              <a:t>Earnings</a:t>
            </a:r>
            <a:endParaRPr lang="en-US" sz="1800" dirty="0"/>
          </a:p>
        </p:txBody>
      </p:sp>
      <p:sp>
        <p:nvSpPr>
          <p:cNvPr id="75" name="TextBox 74"/>
          <p:cNvSpPr txBox="1"/>
          <p:nvPr/>
        </p:nvSpPr>
        <p:spPr>
          <a:xfrm>
            <a:off x="609600" y="1432560"/>
            <a:ext cx="10972800" cy="369332"/>
          </a:xfrm>
          <a:prstGeom prst="rect">
            <a:avLst/>
          </a:prstGeom>
          <a:noFill/>
        </p:spPr>
        <p:txBody>
          <a:bodyPr wrap="square" rtlCol="0">
            <a:spAutoFit/>
          </a:bodyPr>
          <a:lstStyle/>
          <a:p>
            <a:r>
              <a:rPr lang="en-US" b="1" dirty="0">
                <a:solidFill>
                  <a:srgbClr val="105766"/>
                </a:solidFill>
              </a:rPr>
              <a:t>For </a:t>
            </a:r>
            <a:r>
              <a:rPr lang="en-US" b="1" dirty="0" smtClean="0">
                <a:solidFill>
                  <a:srgbClr val="105766"/>
                </a:solidFill>
              </a:rPr>
              <a:t>Program Year 2016</a:t>
            </a:r>
          </a:p>
        </p:txBody>
      </p:sp>
      <p:pic>
        <p:nvPicPr>
          <p:cNvPr id="5" name="Picture 4" descr="Timeline showing that, for program year 2016, second-quarter employment and median earnings should be reported by March 31, 2017, if the learner left the program in Quarter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537" y="1896270"/>
            <a:ext cx="11709034" cy="3764273"/>
          </a:xfrm>
          <a:prstGeom prst="rect">
            <a:avLst/>
          </a:prstGeom>
        </p:spPr>
      </p:pic>
      <p:sp>
        <p:nvSpPr>
          <p:cNvPr id="4" name="Slide Number Placeholder 3"/>
          <p:cNvSpPr>
            <a:spLocks noGrp="1"/>
          </p:cNvSpPr>
          <p:nvPr>
            <p:ph type="sldNum" sz="quarter" idx="4"/>
          </p:nvPr>
        </p:nvSpPr>
        <p:spPr/>
        <p:txBody>
          <a:bodyPr/>
          <a:lstStyle/>
          <a:p>
            <a:pPr algn="r"/>
            <a:fld id="{CC50292E-328F-4DF3-9059-5EE4617165C7}" type="slidenum">
              <a:rPr lang="en-US" smtClean="0">
                <a:solidFill>
                  <a:srgbClr val="7D3C4A">
                    <a:lumMod val="75000"/>
                  </a:srgbClr>
                </a:solidFill>
              </a:rPr>
              <a:pPr algn="r"/>
              <a:t>49</a:t>
            </a:fld>
            <a:endParaRPr lang="en-US" dirty="0">
              <a:solidFill>
                <a:srgbClr val="7D3C4A">
                  <a:lumMod val="75000"/>
                </a:srgbClr>
              </a:solidFill>
            </a:endParaRPr>
          </a:p>
        </p:txBody>
      </p:sp>
    </p:spTree>
    <p:extLst>
      <p:ext uri="{BB962C8B-B14F-4D97-AF65-F5344CB8AC3E}">
        <p14:creationId xmlns:p14="http://schemas.microsoft.com/office/powerpoint/2010/main" val="829681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solidFill>
                  <a:schemeClr val="tx2"/>
                </a:solidFill>
              </a:rPr>
              <a:t>Table </a:t>
            </a:r>
            <a:r>
              <a:rPr lang="en-US" sz="3000" dirty="0" smtClean="0">
                <a:solidFill>
                  <a:schemeClr val="tx2"/>
                </a:solidFill>
              </a:rPr>
              <a:t>4. Measurable Skill Gains, </a:t>
            </a:r>
            <a:r>
              <a:rPr lang="en-US" sz="3000" dirty="0">
                <a:solidFill>
                  <a:schemeClr val="tx2"/>
                </a:solidFill>
              </a:rPr>
              <a:t>by Entry Level</a:t>
            </a:r>
            <a:endParaRPr lang="en-US" dirty="0">
              <a:solidFill>
                <a:schemeClr val="tx2"/>
              </a:solidFill>
            </a:endParaRPr>
          </a:p>
        </p:txBody>
      </p:sp>
      <p:sp>
        <p:nvSpPr>
          <p:cNvPr id="2" name="Content Placeholder 1"/>
          <p:cNvSpPr>
            <a:spLocks noGrp="1"/>
          </p:cNvSpPr>
          <p:nvPr>
            <p:ph idx="1"/>
          </p:nvPr>
        </p:nvSpPr>
        <p:spPr/>
        <p:txBody>
          <a:bodyPr>
            <a:normAutofit/>
          </a:bodyPr>
          <a:lstStyle/>
          <a:p>
            <a:r>
              <a:rPr lang="en-US" b="1" dirty="0" smtClean="0"/>
              <a:t>Purpose: </a:t>
            </a:r>
            <a:r>
              <a:rPr lang="en-US" dirty="0" smtClean="0"/>
              <a:t>Provides participant numbers and rates of MSG, broken down by EFL </a:t>
            </a:r>
            <a:r>
              <a:rPr lang="en-US" i="1" dirty="0" smtClean="0"/>
              <a:t>and</a:t>
            </a:r>
            <a:r>
              <a:rPr lang="en-US" dirty="0" smtClean="0"/>
              <a:t> for periods of participation.</a:t>
            </a:r>
          </a:p>
          <a:p>
            <a:pPr lvl="1"/>
            <a:r>
              <a:rPr lang="en-US" dirty="0" smtClean="0"/>
              <a:t>MSG is broken down into educational functioning–level gain and secondary credential.</a:t>
            </a:r>
          </a:p>
          <a:p>
            <a:pPr lvl="1"/>
            <a:r>
              <a:rPr lang="en-US" dirty="0" smtClean="0"/>
              <a:t>Provides participant retention (number separated and remaining), broken down by EFL.</a:t>
            </a:r>
          </a:p>
          <a:p>
            <a:pPr>
              <a:spcBef>
                <a:spcPts val="1200"/>
              </a:spcBef>
            </a:pPr>
            <a:r>
              <a:rPr lang="en-US" b="1" dirty="0" smtClean="0"/>
              <a:t>Use</a:t>
            </a:r>
            <a:r>
              <a:rPr lang="en-US" dirty="0" smtClean="0"/>
              <a:t>: Provides performance data on </a:t>
            </a:r>
            <a:r>
              <a:rPr lang="en-US" i="1" dirty="0" smtClean="0"/>
              <a:t>MSG by type, and by EFL level </a:t>
            </a:r>
            <a:br>
              <a:rPr lang="en-US" i="1" dirty="0" smtClean="0"/>
            </a:br>
            <a:r>
              <a:rPr lang="en-US" i="1" dirty="0" smtClean="0"/>
              <a:t>and period of participation;</a:t>
            </a:r>
            <a:r>
              <a:rPr lang="en-US" dirty="0" smtClean="0"/>
              <a:t> </a:t>
            </a:r>
            <a:r>
              <a:rPr lang="en-US" i="1" dirty="0" smtClean="0"/>
              <a:t>allows examination of participant flow </a:t>
            </a:r>
            <a:br>
              <a:rPr lang="en-US" i="1" dirty="0" smtClean="0"/>
            </a:br>
            <a:r>
              <a:rPr lang="en-US" i="1" dirty="0" smtClean="0"/>
              <a:t>by level.</a:t>
            </a:r>
          </a:p>
        </p:txBody>
      </p:sp>
      <p:sp>
        <p:nvSpPr>
          <p:cNvPr id="3" name="Slide Number Placeholder 2"/>
          <p:cNvSpPr>
            <a:spLocks noGrp="1"/>
          </p:cNvSpPr>
          <p:nvPr>
            <p:ph type="sldNum" sz="quarter" idx="4"/>
          </p:nvPr>
        </p:nvSpPr>
        <p:spPr>
          <a:ln>
            <a:noFill/>
          </a:ln>
        </p:spPr>
        <p:txBody>
          <a:bodyPr/>
          <a:lstStyle/>
          <a:p>
            <a:pPr algn="r"/>
            <a:fld id="{1DAE2B33-0E29-4739-8433-4E8F3D9CF9EA}" type="slidenum">
              <a:rPr lang="en-US" smtClean="0">
                <a:solidFill>
                  <a:prstClr val="black"/>
                </a:solidFill>
              </a:rPr>
              <a:pPr algn="r"/>
              <a:t>5</a:t>
            </a:fld>
            <a:endParaRPr lang="en-US" dirty="0">
              <a:solidFill>
                <a:prstClr val="black"/>
              </a:solidFill>
            </a:endParaRPr>
          </a:p>
        </p:txBody>
      </p:sp>
    </p:spTree>
    <p:extLst>
      <p:ext uri="{BB962C8B-B14F-4D97-AF65-F5344CB8AC3E}">
        <p14:creationId xmlns:p14="http://schemas.microsoft.com/office/powerpoint/2010/main" val="155748462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itle 2"/>
          <p:cNvSpPr>
            <a:spLocks noGrp="1"/>
          </p:cNvSpPr>
          <p:nvPr>
            <p:ph type="title"/>
          </p:nvPr>
        </p:nvSpPr>
        <p:spPr/>
        <p:txBody>
          <a:bodyPr>
            <a:normAutofit fontScale="90000"/>
          </a:bodyPr>
          <a:lstStyle/>
          <a:p>
            <a:r>
              <a:rPr lang="en-US" dirty="0" smtClean="0"/>
              <a:t>Reporting Second-Quarter Employment</a:t>
            </a:r>
            <a:br>
              <a:rPr lang="en-US" dirty="0" smtClean="0"/>
            </a:br>
            <a:r>
              <a:rPr lang="en-US" dirty="0" smtClean="0"/>
              <a:t>and Median Earnings</a:t>
            </a:r>
            <a:endParaRPr lang="en-US" dirty="0"/>
          </a:p>
        </p:txBody>
      </p:sp>
      <p:sp>
        <p:nvSpPr>
          <p:cNvPr id="82" name="TextBox 81"/>
          <p:cNvSpPr txBox="1"/>
          <p:nvPr/>
        </p:nvSpPr>
        <p:spPr>
          <a:xfrm>
            <a:off x="609600" y="1432560"/>
            <a:ext cx="10972800" cy="369332"/>
          </a:xfrm>
          <a:prstGeom prst="rect">
            <a:avLst/>
          </a:prstGeom>
          <a:noFill/>
        </p:spPr>
        <p:txBody>
          <a:bodyPr wrap="square" rtlCol="0">
            <a:spAutoFit/>
          </a:bodyPr>
          <a:lstStyle/>
          <a:p>
            <a:r>
              <a:rPr lang="en-US" b="1" dirty="0">
                <a:solidFill>
                  <a:srgbClr val="105766"/>
                </a:solidFill>
              </a:rPr>
              <a:t>For </a:t>
            </a:r>
            <a:r>
              <a:rPr lang="en-US" b="1" dirty="0" smtClean="0">
                <a:solidFill>
                  <a:srgbClr val="105766"/>
                </a:solidFill>
              </a:rPr>
              <a:t>Program Year 2016</a:t>
            </a:r>
            <a:endParaRPr lang="en-US" b="1" dirty="0">
              <a:solidFill>
                <a:srgbClr val="105766"/>
              </a:solidFill>
            </a:endParaRPr>
          </a:p>
        </p:txBody>
      </p:sp>
      <p:pic>
        <p:nvPicPr>
          <p:cNvPr id="4" name="Picture 3" descr="Timeline showing that, for program year 2016, second-quarter employment and median earnings should be reported by June 30, 2017, if the learner left the program in Quarter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053" y="1956399"/>
            <a:ext cx="11704320" cy="3858768"/>
          </a:xfrm>
          <a:prstGeom prst="rect">
            <a:avLst/>
          </a:prstGeom>
        </p:spPr>
      </p:pic>
      <p:sp>
        <p:nvSpPr>
          <p:cNvPr id="2" name="Slide Number Placeholder 1"/>
          <p:cNvSpPr>
            <a:spLocks noGrp="1"/>
          </p:cNvSpPr>
          <p:nvPr>
            <p:ph type="sldNum" sz="quarter" idx="4"/>
          </p:nvPr>
        </p:nvSpPr>
        <p:spPr/>
        <p:txBody>
          <a:bodyPr/>
          <a:lstStyle/>
          <a:p>
            <a:pPr algn="r"/>
            <a:fld id="{CC50292E-328F-4DF3-9059-5EE4617165C7}" type="slidenum">
              <a:rPr lang="en-US" smtClean="0">
                <a:solidFill>
                  <a:srgbClr val="7D3C4A">
                    <a:lumMod val="75000"/>
                  </a:srgbClr>
                </a:solidFill>
              </a:rPr>
              <a:pPr algn="r"/>
              <a:t>50</a:t>
            </a:fld>
            <a:endParaRPr lang="en-US" dirty="0">
              <a:solidFill>
                <a:srgbClr val="7D3C4A">
                  <a:lumMod val="75000"/>
                </a:srgbClr>
              </a:solidFill>
            </a:endParaRPr>
          </a:p>
        </p:txBody>
      </p:sp>
    </p:spTree>
    <p:extLst>
      <p:ext uri="{BB962C8B-B14F-4D97-AF65-F5344CB8AC3E}">
        <p14:creationId xmlns:p14="http://schemas.microsoft.com/office/powerpoint/2010/main" val="26369420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itle 2"/>
          <p:cNvSpPr>
            <a:spLocks noGrp="1"/>
          </p:cNvSpPr>
          <p:nvPr>
            <p:ph type="title"/>
          </p:nvPr>
        </p:nvSpPr>
        <p:spPr/>
        <p:txBody>
          <a:bodyPr>
            <a:normAutofit fontScale="90000"/>
          </a:bodyPr>
          <a:lstStyle/>
          <a:p>
            <a:r>
              <a:rPr lang="en-US" dirty="0" smtClean="0"/>
              <a:t>Reporting Second-Quarter Employment</a:t>
            </a:r>
            <a:br>
              <a:rPr lang="en-US" dirty="0" smtClean="0"/>
            </a:br>
            <a:r>
              <a:rPr lang="en-US" dirty="0" smtClean="0"/>
              <a:t>and Median Earnings</a:t>
            </a:r>
            <a:endParaRPr lang="en-US" dirty="0"/>
          </a:p>
        </p:txBody>
      </p:sp>
      <p:sp>
        <p:nvSpPr>
          <p:cNvPr id="83" name="TextBox 82"/>
          <p:cNvSpPr txBox="1"/>
          <p:nvPr/>
        </p:nvSpPr>
        <p:spPr>
          <a:xfrm>
            <a:off x="609600" y="1432560"/>
            <a:ext cx="10972800" cy="369332"/>
          </a:xfrm>
          <a:prstGeom prst="rect">
            <a:avLst/>
          </a:prstGeom>
          <a:noFill/>
        </p:spPr>
        <p:txBody>
          <a:bodyPr wrap="square" rtlCol="0">
            <a:spAutoFit/>
          </a:bodyPr>
          <a:lstStyle/>
          <a:p>
            <a:r>
              <a:rPr lang="en-US" b="1" dirty="0">
                <a:solidFill>
                  <a:srgbClr val="105766"/>
                </a:solidFill>
              </a:rPr>
              <a:t>For </a:t>
            </a:r>
            <a:r>
              <a:rPr lang="en-US" b="1" dirty="0" smtClean="0">
                <a:solidFill>
                  <a:srgbClr val="105766"/>
                </a:solidFill>
              </a:rPr>
              <a:t>Program Year 2016</a:t>
            </a:r>
            <a:endParaRPr lang="en-US" b="1" dirty="0">
              <a:solidFill>
                <a:srgbClr val="105766"/>
              </a:solidFill>
            </a:endParaRPr>
          </a:p>
        </p:txBody>
      </p:sp>
      <p:pic>
        <p:nvPicPr>
          <p:cNvPr id="4" name="Picture 3" descr="Timeline showing that, for program year 2016, second-quarter employment and median earnings should be reported by September 30, 2017, if the learner left the program in Quart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657" y="2261843"/>
            <a:ext cx="11332464" cy="3450336"/>
          </a:xfrm>
          <a:prstGeom prst="rect">
            <a:avLst/>
          </a:prstGeom>
        </p:spPr>
      </p:pic>
      <p:sp>
        <p:nvSpPr>
          <p:cNvPr id="3" name="Slide Number Placeholder 2"/>
          <p:cNvSpPr>
            <a:spLocks noGrp="1"/>
          </p:cNvSpPr>
          <p:nvPr>
            <p:ph type="sldNum" sz="quarter" idx="4"/>
          </p:nvPr>
        </p:nvSpPr>
        <p:spPr/>
        <p:txBody>
          <a:bodyPr/>
          <a:lstStyle/>
          <a:p>
            <a:pPr algn="r"/>
            <a:fld id="{CC50292E-328F-4DF3-9059-5EE4617165C7}" type="slidenum">
              <a:rPr lang="en-US" smtClean="0">
                <a:solidFill>
                  <a:srgbClr val="7D3C4A">
                    <a:lumMod val="75000"/>
                  </a:srgbClr>
                </a:solidFill>
              </a:rPr>
              <a:pPr algn="r"/>
              <a:t>51</a:t>
            </a:fld>
            <a:endParaRPr lang="en-US" dirty="0">
              <a:solidFill>
                <a:srgbClr val="7D3C4A">
                  <a:lumMod val="75000"/>
                </a:srgbClr>
              </a:solidFill>
            </a:endParaRPr>
          </a:p>
        </p:txBody>
      </p:sp>
    </p:spTree>
    <p:extLst>
      <p:ext uri="{BB962C8B-B14F-4D97-AF65-F5344CB8AC3E}">
        <p14:creationId xmlns:p14="http://schemas.microsoft.com/office/powerpoint/2010/main" val="19968259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Reporting Second-Quarter Employment</a:t>
            </a:r>
            <a:br>
              <a:rPr lang="en-US" dirty="0" smtClean="0"/>
            </a:br>
            <a:r>
              <a:rPr lang="en-US" dirty="0" smtClean="0"/>
              <a:t>and Median Earnings</a:t>
            </a:r>
            <a:endParaRPr lang="en-US" dirty="0"/>
          </a:p>
        </p:txBody>
      </p:sp>
      <p:sp>
        <p:nvSpPr>
          <p:cNvPr id="85" name="TextBox 84"/>
          <p:cNvSpPr txBox="1"/>
          <p:nvPr/>
        </p:nvSpPr>
        <p:spPr>
          <a:xfrm>
            <a:off x="609600" y="1432560"/>
            <a:ext cx="10972800" cy="369332"/>
          </a:xfrm>
          <a:prstGeom prst="rect">
            <a:avLst/>
          </a:prstGeom>
          <a:noFill/>
        </p:spPr>
        <p:txBody>
          <a:bodyPr wrap="square" rtlCol="0">
            <a:spAutoFit/>
          </a:bodyPr>
          <a:lstStyle/>
          <a:p>
            <a:r>
              <a:rPr lang="en-US" b="1" dirty="0">
                <a:solidFill>
                  <a:srgbClr val="105766"/>
                </a:solidFill>
              </a:rPr>
              <a:t>For </a:t>
            </a:r>
            <a:r>
              <a:rPr lang="en-US" b="1" dirty="0" smtClean="0">
                <a:solidFill>
                  <a:srgbClr val="105766"/>
                </a:solidFill>
              </a:rPr>
              <a:t>Program Year 2016</a:t>
            </a:r>
            <a:endParaRPr lang="en-US" b="1" dirty="0">
              <a:solidFill>
                <a:srgbClr val="105766"/>
              </a:solidFill>
            </a:endParaRPr>
          </a:p>
        </p:txBody>
      </p:sp>
      <p:pic>
        <p:nvPicPr>
          <p:cNvPr id="5" name="Picture 4" descr="Timeline showing that, for program year 2016, second-quarter employment and median earnings should be reported by December 31, 2017, if the learner left the program in Quart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128" y="2257033"/>
            <a:ext cx="11405616" cy="3523488"/>
          </a:xfrm>
          <a:prstGeom prst="rect">
            <a:avLst/>
          </a:prstGeom>
        </p:spPr>
      </p:pic>
      <p:sp>
        <p:nvSpPr>
          <p:cNvPr id="3" name="Slide Number Placeholder 2"/>
          <p:cNvSpPr>
            <a:spLocks noGrp="1"/>
          </p:cNvSpPr>
          <p:nvPr>
            <p:ph type="sldNum" sz="quarter" idx="4"/>
          </p:nvPr>
        </p:nvSpPr>
        <p:spPr/>
        <p:txBody>
          <a:bodyPr/>
          <a:lstStyle/>
          <a:p>
            <a:pPr algn="r"/>
            <a:fld id="{CC50292E-328F-4DF3-9059-5EE4617165C7}" type="slidenum">
              <a:rPr lang="en-US" smtClean="0">
                <a:solidFill>
                  <a:srgbClr val="7D3C4A">
                    <a:lumMod val="75000"/>
                  </a:srgbClr>
                </a:solidFill>
              </a:rPr>
              <a:pPr algn="r"/>
              <a:t>52</a:t>
            </a:fld>
            <a:endParaRPr lang="en-US" dirty="0">
              <a:solidFill>
                <a:srgbClr val="7D3C4A">
                  <a:lumMod val="75000"/>
                </a:srgbClr>
              </a:solidFill>
            </a:endParaRPr>
          </a:p>
        </p:txBody>
      </p:sp>
    </p:spTree>
    <p:extLst>
      <p:ext uri="{BB962C8B-B14F-4D97-AF65-F5344CB8AC3E}">
        <p14:creationId xmlns:p14="http://schemas.microsoft.com/office/powerpoint/2010/main" val="7152190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Title 2"/>
          <p:cNvSpPr>
            <a:spLocks noGrp="1"/>
          </p:cNvSpPr>
          <p:nvPr>
            <p:ph type="title"/>
          </p:nvPr>
        </p:nvSpPr>
        <p:spPr/>
        <p:txBody>
          <a:bodyPr>
            <a:normAutofit fontScale="90000"/>
          </a:bodyPr>
          <a:lstStyle/>
          <a:p>
            <a:r>
              <a:rPr lang="en-US" dirty="0"/>
              <a:t>Second-Quarter Employment and Median Earnings Reporting Time Lines</a:t>
            </a:r>
          </a:p>
        </p:txBody>
      </p:sp>
      <p:sp>
        <p:nvSpPr>
          <p:cNvPr id="85" name="TextBox 84"/>
          <p:cNvSpPr txBox="1"/>
          <p:nvPr/>
        </p:nvSpPr>
        <p:spPr>
          <a:xfrm>
            <a:off x="609600" y="1432560"/>
            <a:ext cx="10972800" cy="369332"/>
          </a:xfrm>
          <a:prstGeom prst="rect">
            <a:avLst/>
          </a:prstGeom>
          <a:noFill/>
        </p:spPr>
        <p:txBody>
          <a:bodyPr wrap="square" rtlCol="0">
            <a:spAutoFit/>
          </a:bodyPr>
          <a:lstStyle/>
          <a:p>
            <a:r>
              <a:rPr lang="en-US" b="1" dirty="0">
                <a:solidFill>
                  <a:srgbClr val="105766"/>
                </a:solidFill>
              </a:rPr>
              <a:t>For </a:t>
            </a:r>
            <a:r>
              <a:rPr lang="en-US" b="1" dirty="0" smtClean="0">
                <a:solidFill>
                  <a:srgbClr val="105766"/>
                </a:solidFill>
              </a:rPr>
              <a:t>Program Years 2016 and 2017</a:t>
            </a:r>
            <a:endParaRPr lang="en-US" b="1" dirty="0">
              <a:solidFill>
                <a:srgbClr val="105766"/>
              </a:solidFill>
            </a:endParaRPr>
          </a:p>
        </p:txBody>
      </p:sp>
      <p:pic>
        <p:nvPicPr>
          <p:cNvPr id="2" name="Picture 1" descr="Timeline showing that, for program year 2016 (July 1, 2016, to June 30, 2017), the date for the Annual Report is October 2018. For program year 2017 (July 1, 2017, to June 30, 2018), the date for the Annual Report is October 20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566" y="1963737"/>
            <a:ext cx="11349813" cy="4303420"/>
          </a:xfrm>
          <a:prstGeom prst="rect">
            <a:avLst/>
          </a:prstGeom>
        </p:spPr>
      </p:pic>
      <p:sp>
        <p:nvSpPr>
          <p:cNvPr id="4" name="Slide Number Placeholder 3"/>
          <p:cNvSpPr>
            <a:spLocks noGrp="1"/>
          </p:cNvSpPr>
          <p:nvPr>
            <p:ph type="sldNum" sz="quarter" idx="4"/>
          </p:nvPr>
        </p:nvSpPr>
        <p:spPr>
          <a:xfrm>
            <a:off x="11317864" y="6534497"/>
            <a:ext cx="812800" cy="192587"/>
          </a:xfrm>
        </p:spPr>
        <p:txBody>
          <a:bodyPr/>
          <a:lstStyle/>
          <a:p>
            <a:fld id="{CC50292E-328F-4DF3-9059-5EE4617165C7}" type="slidenum">
              <a:rPr lang="en-US" smtClean="0">
                <a:solidFill>
                  <a:srgbClr val="7D3C4A">
                    <a:lumMod val="75000"/>
                  </a:srgbClr>
                </a:solidFill>
              </a:rPr>
              <a:pPr/>
              <a:t>53</a:t>
            </a:fld>
            <a:endParaRPr lang="en-US" dirty="0">
              <a:solidFill>
                <a:srgbClr val="7D3C4A">
                  <a:lumMod val="75000"/>
                </a:srgbClr>
              </a:solidFill>
            </a:endParaRPr>
          </a:p>
        </p:txBody>
      </p:sp>
    </p:spTree>
    <p:extLst>
      <p:ext uri="{BB962C8B-B14F-4D97-AF65-F5344CB8AC3E}">
        <p14:creationId xmlns:p14="http://schemas.microsoft.com/office/powerpoint/2010/main" val="32935063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Second-Quarter Employment and Median Earnings Reporting Time Lines</a:t>
            </a:r>
            <a:endParaRPr lang="en-US" dirty="0"/>
          </a:p>
        </p:txBody>
      </p:sp>
      <p:sp>
        <p:nvSpPr>
          <p:cNvPr id="85" name="TextBox 84"/>
          <p:cNvSpPr txBox="1"/>
          <p:nvPr/>
        </p:nvSpPr>
        <p:spPr>
          <a:xfrm>
            <a:off x="609600" y="1432560"/>
            <a:ext cx="10972800" cy="369332"/>
          </a:xfrm>
          <a:prstGeom prst="rect">
            <a:avLst/>
          </a:prstGeom>
          <a:noFill/>
        </p:spPr>
        <p:txBody>
          <a:bodyPr wrap="square" rtlCol="0">
            <a:spAutoFit/>
          </a:bodyPr>
          <a:lstStyle/>
          <a:p>
            <a:r>
              <a:rPr lang="en-US" b="1" dirty="0">
                <a:solidFill>
                  <a:srgbClr val="105766"/>
                </a:solidFill>
              </a:rPr>
              <a:t>For </a:t>
            </a:r>
            <a:r>
              <a:rPr lang="en-US" b="1" dirty="0" smtClean="0">
                <a:solidFill>
                  <a:srgbClr val="105766"/>
                </a:solidFill>
              </a:rPr>
              <a:t>Program Years 2018 and 2019</a:t>
            </a:r>
            <a:endParaRPr lang="en-US" b="1" dirty="0">
              <a:solidFill>
                <a:srgbClr val="105766"/>
              </a:solidFill>
            </a:endParaRPr>
          </a:p>
        </p:txBody>
      </p:sp>
      <p:pic>
        <p:nvPicPr>
          <p:cNvPr id="5" name="Picture 4" descr="Timeline showing that, for program year 2018 (July 1, 2018, to June 30, 2019), the date for the Annual Report is October 2020. For program year 2019 (July 1, 2019, to June 30, 2020), the date for the Annual Report is October 20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976" y="1747397"/>
            <a:ext cx="11364271" cy="4568381"/>
          </a:xfrm>
          <a:prstGeom prst="rect">
            <a:avLst/>
          </a:prstGeom>
        </p:spPr>
      </p:pic>
      <p:sp>
        <p:nvSpPr>
          <p:cNvPr id="4" name="Slide Number Placeholder 3"/>
          <p:cNvSpPr>
            <a:spLocks noGrp="1"/>
          </p:cNvSpPr>
          <p:nvPr>
            <p:ph type="sldNum" sz="quarter" idx="4"/>
          </p:nvPr>
        </p:nvSpPr>
        <p:spPr>
          <a:xfrm>
            <a:off x="11358418" y="6534496"/>
            <a:ext cx="812800" cy="192587"/>
          </a:xfrm>
        </p:spPr>
        <p:txBody>
          <a:bodyPr/>
          <a:lstStyle/>
          <a:p>
            <a:fld id="{CC50292E-328F-4DF3-9059-5EE4617165C7}" type="slidenum">
              <a:rPr lang="en-US" smtClean="0">
                <a:solidFill>
                  <a:srgbClr val="7D3C4A">
                    <a:lumMod val="75000"/>
                  </a:srgbClr>
                </a:solidFill>
              </a:rPr>
              <a:pPr/>
              <a:t>54</a:t>
            </a:fld>
            <a:endParaRPr lang="en-US" dirty="0">
              <a:solidFill>
                <a:srgbClr val="7D3C4A">
                  <a:lumMod val="75000"/>
                </a:srgbClr>
              </a:solidFill>
            </a:endParaRPr>
          </a:p>
        </p:txBody>
      </p:sp>
    </p:spTree>
    <p:extLst>
      <p:ext uri="{BB962C8B-B14F-4D97-AF65-F5344CB8AC3E}">
        <p14:creationId xmlns:p14="http://schemas.microsoft.com/office/powerpoint/2010/main" val="33571664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Reporting Fourth-Quarter </a:t>
            </a:r>
            <a:r>
              <a:rPr lang="en-US" dirty="0" smtClean="0"/>
              <a:t>Employment</a:t>
            </a:r>
            <a:br>
              <a:rPr lang="en-US" dirty="0" smtClean="0"/>
            </a:br>
            <a:r>
              <a:rPr lang="en-US" dirty="0" smtClean="0"/>
              <a:t>and </a:t>
            </a:r>
            <a:r>
              <a:rPr lang="en-US" dirty="0"/>
              <a:t>Credential </a:t>
            </a:r>
            <a:r>
              <a:rPr lang="en-US" dirty="0" smtClean="0"/>
              <a:t>Indicator</a:t>
            </a:r>
            <a:endParaRPr lang="en-US" dirty="0"/>
          </a:p>
        </p:txBody>
      </p:sp>
      <p:sp>
        <p:nvSpPr>
          <p:cNvPr id="73" name="TextBox 72"/>
          <p:cNvSpPr txBox="1"/>
          <p:nvPr/>
        </p:nvSpPr>
        <p:spPr>
          <a:xfrm>
            <a:off x="609600" y="1432560"/>
            <a:ext cx="10972800" cy="369332"/>
          </a:xfrm>
          <a:prstGeom prst="rect">
            <a:avLst/>
          </a:prstGeom>
          <a:noFill/>
        </p:spPr>
        <p:txBody>
          <a:bodyPr wrap="square" rtlCol="0">
            <a:spAutoFit/>
          </a:bodyPr>
          <a:lstStyle/>
          <a:p>
            <a:r>
              <a:rPr lang="en-US" b="1" dirty="0">
                <a:solidFill>
                  <a:srgbClr val="105766"/>
                </a:solidFill>
              </a:rPr>
              <a:t>For </a:t>
            </a:r>
            <a:r>
              <a:rPr lang="en-US" b="1" dirty="0" smtClean="0">
                <a:solidFill>
                  <a:srgbClr val="105766"/>
                </a:solidFill>
              </a:rPr>
              <a:t>Program Year 2016</a:t>
            </a:r>
            <a:endParaRPr lang="en-US" b="1" dirty="0">
              <a:solidFill>
                <a:srgbClr val="105766"/>
              </a:solidFill>
            </a:endParaRPr>
          </a:p>
        </p:txBody>
      </p:sp>
      <p:pic>
        <p:nvPicPr>
          <p:cNvPr id="5" name="Picture 4" descr="Timeline showing that, for program year 2016, fourth-quarter employment and the credential indicator should be reported by September 30, 2017, if the learner left the program in Quarter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 y="1857977"/>
            <a:ext cx="11369040" cy="3834384"/>
          </a:xfrm>
          <a:prstGeom prst="rect">
            <a:avLst/>
          </a:prstGeom>
        </p:spPr>
      </p:pic>
      <p:sp>
        <p:nvSpPr>
          <p:cNvPr id="3" name="Slide Number Placeholder 2"/>
          <p:cNvSpPr>
            <a:spLocks noGrp="1"/>
          </p:cNvSpPr>
          <p:nvPr>
            <p:ph type="sldNum" sz="quarter" idx="4"/>
          </p:nvPr>
        </p:nvSpPr>
        <p:spPr/>
        <p:txBody>
          <a:bodyPr/>
          <a:lstStyle/>
          <a:p>
            <a:pPr algn="r"/>
            <a:fld id="{CC50292E-328F-4DF3-9059-5EE4617165C7}" type="slidenum">
              <a:rPr lang="en-US" smtClean="0">
                <a:solidFill>
                  <a:srgbClr val="7D3C4A">
                    <a:lumMod val="75000"/>
                  </a:srgbClr>
                </a:solidFill>
              </a:rPr>
              <a:pPr algn="r"/>
              <a:t>55</a:t>
            </a:fld>
            <a:endParaRPr lang="en-US" dirty="0">
              <a:solidFill>
                <a:srgbClr val="7D3C4A">
                  <a:lumMod val="75000"/>
                </a:srgbClr>
              </a:solidFill>
            </a:endParaRPr>
          </a:p>
        </p:txBody>
      </p:sp>
    </p:spTree>
    <p:extLst>
      <p:ext uri="{BB962C8B-B14F-4D97-AF65-F5344CB8AC3E}">
        <p14:creationId xmlns:p14="http://schemas.microsoft.com/office/powerpoint/2010/main" val="38090513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Reporting Fourth-Quarter Employment and Credential </a:t>
            </a:r>
            <a:r>
              <a:rPr lang="en-US" dirty="0" smtClean="0"/>
              <a:t>Indicator</a:t>
            </a:r>
            <a:endParaRPr lang="en-US" dirty="0"/>
          </a:p>
        </p:txBody>
      </p:sp>
      <p:sp>
        <p:nvSpPr>
          <p:cNvPr id="82" name="TextBox 81"/>
          <p:cNvSpPr txBox="1"/>
          <p:nvPr/>
        </p:nvSpPr>
        <p:spPr>
          <a:xfrm>
            <a:off x="609600" y="1432560"/>
            <a:ext cx="10972800" cy="369332"/>
          </a:xfrm>
          <a:prstGeom prst="rect">
            <a:avLst/>
          </a:prstGeom>
          <a:noFill/>
        </p:spPr>
        <p:txBody>
          <a:bodyPr wrap="square" rtlCol="0">
            <a:spAutoFit/>
          </a:bodyPr>
          <a:lstStyle/>
          <a:p>
            <a:r>
              <a:rPr lang="en-US" b="1" dirty="0">
                <a:solidFill>
                  <a:srgbClr val="105766"/>
                </a:solidFill>
              </a:rPr>
              <a:t>For </a:t>
            </a:r>
            <a:r>
              <a:rPr lang="en-US" b="1" dirty="0" smtClean="0">
                <a:solidFill>
                  <a:srgbClr val="105766"/>
                </a:solidFill>
              </a:rPr>
              <a:t>Program Year 2016</a:t>
            </a:r>
            <a:endParaRPr lang="en-US" b="1" dirty="0">
              <a:solidFill>
                <a:srgbClr val="105766"/>
              </a:solidFill>
            </a:endParaRPr>
          </a:p>
        </p:txBody>
      </p:sp>
      <p:pic>
        <p:nvPicPr>
          <p:cNvPr id="6" name="Picture 5" descr="Timeline showing that, for program year 2016, fourth-quarter employment and the credential indicator should be reported by December 31, 2017, if the learner left the program in Quarter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597" y="1899525"/>
            <a:ext cx="11692128" cy="3730752"/>
          </a:xfrm>
          <a:prstGeom prst="rect">
            <a:avLst/>
          </a:prstGeom>
        </p:spPr>
      </p:pic>
      <p:sp>
        <p:nvSpPr>
          <p:cNvPr id="3" name="Slide Number Placeholder 2"/>
          <p:cNvSpPr>
            <a:spLocks noGrp="1"/>
          </p:cNvSpPr>
          <p:nvPr>
            <p:ph type="sldNum" sz="quarter" idx="4"/>
          </p:nvPr>
        </p:nvSpPr>
        <p:spPr/>
        <p:txBody>
          <a:bodyPr/>
          <a:lstStyle/>
          <a:p>
            <a:pPr algn="r"/>
            <a:fld id="{CC50292E-328F-4DF3-9059-5EE4617165C7}" type="slidenum">
              <a:rPr lang="en-US" smtClean="0">
                <a:solidFill>
                  <a:srgbClr val="7D3C4A">
                    <a:lumMod val="75000"/>
                  </a:srgbClr>
                </a:solidFill>
              </a:rPr>
              <a:pPr algn="r"/>
              <a:t>56</a:t>
            </a:fld>
            <a:endParaRPr lang="en-US" dirty="0">
              <a:solidFill>
                <a:srgbClr val="7D3C4A">
                  <a:lumMod val="75000"/>
                </a:srgbClr>
              </a:solidFill>
            </a:endParaRPr>
          </a:p>
        </p:txBody>
      </p:sp>
    </p:spTree>
    <p:extLst>
      <p:ext uri="{BB962C8B-B14F-4D97-AF65-F5344CB8AC3E}">
        <p14:creationId xmlns:p14="http://schemas.microsoft.com/office/powerpoint/2010/main" val="16061621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Reporting Fourth-Quarter Employment and Credential </a:t>
            </a:r>
            <a:r>
              <a:rPr lang="en-US" dirty="0" smtClean="0"/>
              <a:t>Indicator</a:t>
            </a:r>
            <a:endParaRPr lang="en-US" dirty="0"/>
          </a:p>
        </p:txBody>
      </p:sp>
      <p:sp>
        <p:nvSpPr>
          <p:cNvPr id="82" name="TextBox 81"/>
          <p:cNvSpPr txBox="1"/>
          <p:nvPr/>
        </p:nvSpPr>
        <p:spPr>
          <a:xfrm>
            <a:off x="609600" y="1432560"/>
            <a:ext cx="10972800" cy="369332"/>
          </a:xfrm>
          <a:prstGeom prst="rect">
            <a:avLst/>
          </a:prstGeom>
          <a:noFill/>
        </p:spPr>
        <p:txBody>
          <a:bodyPr wrap="square" rtlCol="0">
            <a:spAutoFit/>
          </a:bodyPr>
          <a:lstStyle/>
          <a:p>
            <a:r>
              <a:rPr lang="en-US" b="1" dirty="0">
                <a:solidFill>
                  <a:srgbClr val="105766"/>
                </a:solidFill>
              </a:rPr>
              <a:t>For </a:t>
            </a:r>
            <a:r>
              <a:rPr lang="en-US" b="1" dirty="0" smtClean="0">
                <a:solidFill>
                  <a:srgbClr val="105766"/>
                </a:solidFill>
              </a:rPr>
              <a:t>Program Year 2016</a:t>
            </a:r>
            <a:endParaRPr lang="en-US" b="1" dirty="0">
              <a:solidFill>
                <a:srgbClr val="105766"/>
              </a:solidFill>
            </a:endParaRPr>
          </a:p>
        </p:txBody>
      </p:sp>
      <p:pic>
        <p:nvPicPr>
          <p:cNvPr id="5" name="Picture 4" descr="Timeline showing that, for program year 2016, fourth-quarter employment and the credential indicator should be reported by March 31, 2018, if the learner left the program in Quart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366" y="2040677"/>
            <a:ext cx="11442192" cy="3694176"/>
          </a:xfrm>
          <a:prstGeom prst="rect">
            <a:avLst/>
          </a:prstGeom>
        </p:spPr>
      </p:pic>
      <p:sp>
        <p:nvSpPr>
          <p:cNvPr id="4" name="Slide Number Placeholder 3"/>
          <p:cNvSpPr>
            <a:spLocks noGrp="1"/>
          </p:cNvSpPr>
          <p:nvPr>
            <p:ph type="sldNum" sz="quarter" idx="4"/>
          </p:nvPr>
        </p:nvSpPr>
        <p:spPr/>
        <p:txBody>
          <a:bodyPr/>
          <a:lstStyle/>
          <a:p>
            <a:pPr algn="r"/>
            <a:fld id="{CC50292E-328F-4DF3-9059-5EE4617165C7}" type="slidenum">
              <a:rPr lang="en-US" smtClean="0">
                <a:solidFill>
                  <a:srgbClr val="7D3C4A">
                    <a:lumMod val="75000"/>
                  </a:srgbClr>
                </a:solidFill>
              </a:rPr>
              <a:pPr algn="r"/>
              <a:t>57</a:t>
            </a:fld>
            <a:endParaRPr lang="en-US" dirty="0">
              <a:solidFill>
                <a:srgbClr val="7D3C4A">
                  <a:lumMod val="75000"/>
                </a:srgbClr>
              </a:solidFill>
            </a:endParaRPr>
          </a:p>
        </p:txBody>
      </p:sp>
    </p:spTree>
    <p:extLst>
      <p:ext uri="{BB962C8B-B14F-4D97-AF65-F5344CB8AC3E}">
        <p14:creationId xmlns:p14="http://schemas.microsoft.com/office/powerpoint/2010/main" val="32040943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Reporting Fourth-Quarter Employment and Credential Indicator</a:t>
            </a:r>
          </a:p>
        </p:txBody>
      </p:sp>
      <p:sp>
        <p:nvSpPr>
          <p:cNvPr id="82" name="TextBox 81"/>
          <p:cNvSpPr txBox="1"/>
          <p:nvPr/>
        </p:nvSpPr>
        <p:spPr>
          <a:xfrm>
            <a:off x="609600" y="1432560"/>
            <a:ext cx="10972800" cy="369332"/>
          </a:xfrm>
          <a:prstGeom prst="rect">
            <a:avLst/>
          </a:prstGeom>
          <a:noFill/>
        </p:spPr>
        <p:txBody>
          <a:bodyPr wrap="square" rtlCol="0">
            <a:spAutoFit/>
          </a:bodyPr>
          <a:lstStyle/>
          <a:p>
            <a:r>
              <a:rPr lang="en-US" b="1" dirty="0">
                <a:solidFill>
                  <a:srgbClr val="105766"/>
                </a:solidFill>
              </a:rPr>
              <a:t>For </a:t>
            </a:r>
            <a:r>
              <a:rPr lang="en-US" b="1" dirty="0" smtClean="0">
                <a:solidFill>
                  <a:srgbClr val="105766"/>
                </a:solidFill>
              </a:rPr>
              <a:t>Program Year 2016</a:t>
            </a:r>
            <a:endParaRPr lang="en-US" b="1" dirty="0">
              <a:solidFill>
                <a:srgbClr val="105766"/>
              </a:solidFill>
            </a:endParaRPr>
          </a:p>
        </p:txBody>
      </p:sp>
      <p:pic>
        <p:nvPicPr>
          <p:cNvPr id="5" name="Picture 4" descr="Timeline showing that, for program year 2016, fourth-quarter employment and the credential indicator should be reported by June 30, 2018, if the learner left the program in Quart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1853945"/>
            <a:ext cx="11442192" cy="3797808"/>
          </a:xfrm>
          <a:prstGeom prst="rect">
            <a:avLst/>
          </a:prstGeom>
        </p:spPr>
      </p:pic>
      <p:sp>
        <p:nvSpPr>
          <p:cNvPr id="4" name="Slide Number Placeholder 3"/>
          <p:cNvSpPr>
            <a:spLocks noGrp="1"/>
          </p:cNvSpPr>
          <p:nvPr>
            <p:ph type="sldNum" sz="quarter" idx="4"/>
          </p:nvPr>
        </p:nvSpPr>
        <p:spPr/>
        <p:txBody>
          <a:bodyPr/>
          <a:lstStyle/>
          <a:p>
            <a:pPr algn="r"/>
            <a:fld id="{CC50292E-328F-4DF3-9059-5EE4617165C7}" type="slidenum">
              <a:rPr lang="en-US" smtClean="0">
                <a:solidFill>
                  <a:srgbClr val="7D3C4A">
                    <a:lumMod val="75000"/>
                  </a:srgbClr>
                </a:solidFill>
              </a:rPr>
              <a:pPr algn="r"/>
              <a:t>58</a:t>
            </a:fld>
            <a:endParaRPr lang="en-US" dirty="0">
              <a:solidFill>
                <a:srgbClr val="7D3C4A">
                  <a:lumMod val="75000"/>
                </a:srgbClr>
              </a:solidFill>
            </a:endParaRPr>
          </a:p>
        </p:txBody>
      </p:sp>
    </p:spTree>
    <p:extLst>
      <p:ext uri="{BB962C8B-B14F-4D97-AF65-F5344CB8AC3E}">
        <p14:creationId xmlns:p14="http://schemas.microsoft.com/office/powerpoint/2010/main" val="19522589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US" dirty="0"/>
              <a:t>Fourth-Quarter Employment and Credential Indicator Reporting Time </a:t>
            </a:r>
            <a:r>
              <a:rPr lang="en-US" dirty="0" smtClean="0"/>
              <a:t>Lines</a:t>
            </a:r>
            <a:endParaRPr lang="en-US" dirty="0"/>
          </a:p>
        </p:txBody>
      </p:sp>
      <p:sp>
        <p:nvSpPr>
          <p:cNvPr id="115" name="TextBox 114"/>
          <p:cNvSpPr txBox="1"/>
          <p:nvPr/>
        </p:nvSpPr>
        <p:spPr>
          <a:xfrm>
            <a:off x="609600" y="1432560"/>
            <a:ext cx="10972800" cy="369332"/>
          </a:xfrm>
          <a:prstGeom prst="rect">
            <a:avLst/>
          </a:prstGeom>
          <a:noFill/>
        </p:spPr>
        <p:txBody>
          <a:bodyPr wrap="square" rtlCol="0">
            <a:spAutoFit/>
          </a:bodyPr>
          <a:lstStyle/>
          <a:p>
            <a:r>
              <a:rPr lang="en-US" b="1" dirty="0">
                <a:solidFill>
                  <a:srgbClr val="105766"/>
                </a:solidFill>
              </a:rPr>
              <a:t>For </a:t>
            </a:r>
            <a:r>
              <a:rPr lang="en-US" b="1" dirty="0" smtClean="0">
                <a:solidFill>
                  <a:srgbClr val="105766"/>
                </a:solidFill>
              </a:rPr>
              <a:t>Program Years 2016 and 2017</a:t>
            </a:r>
            <a:endParaRPr lang="en-US" b="1" dirty="0">
              <a:solidFill>
                <a:srgbClr val="105766"/>
              </a:solidFill>
            </a:endParaRPr>
          </a:p>
        </p:txBody>
      </p:sp>
      <p:pic>
        <p:nvPicPr>
          <p:cNvPr id="4" name="Picture 3" descr="Timeline showing that, for Quarter 1 and Quarter 2 of Program Year 2016 (July 1, 2016, to December 31, 2017), the date for the Annual Report is October 2018. For Quarter 3 and Quarter 4 of Program Year 2016 and Quarter 1 and Quarter 2 of Program Year 2017 (January 1, 2017, to December 31, 2017), the date for the Annual Report is October 2019. For Quarter 3 and Quarter 4 of Program Year 2017 (January 1, 2018, to December 31, 2018), the date for the Annual Report is October 20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274" y="1865555"/>
            <a:ext cx="11026752" cy="4346089"/>
          </a:xfrm>
          <a:prstGeom prst="rect">
            <a:avLst/>
          </a:prstGeom>
        </p:spPr>
      </p:pic>
      <p:sp>
        <p:nvSpPr>
          <p:cNvPr id="7" name="Slide Number Placeholder 6"/>
          <p:cNvSpPr>
            <a:spLocks noGrp="1"/>
          </p:cNvSpPr>
          <p:nvPr>
            <p:ph type="sldNum" sz="quarter" idx="4"/>
          </p:nvPr>
        </p:nvSpPr>
        <p:spPr/>
        <p:txBody>
          <a:bodyPr/>
          <a:lstStyle/>
          <a:p>
            <a:pPr algn="r"/>
            <a:fld id="{CC50292E-328F-4DF3-9059-5EE4617165C7}" type="slidenum">
              <a:rPr lang="en-US" smtClean="0">
                <a:solidFill>
                  <a:srgbClr val="7D3C4A">
                    <a:lumMod val="75000"/>
                  </a:srgbClr>
                </a:solidFill>
              </a:rPr>
              <a:pPr algn="r"/>
              <a:t>59</a:t>
            </a:fld>
            <a:endParaRPr lang="en-US" dirty="0">
              <a:solidFill>
                <a:srgbClr val="7D3C4A">
                  <a:lumMod val="75000"/>
                </a:srgbClr>
              </a:solidFill>
            </a:endParaRPr>
          </a:p>
        </p:txBody>
      </p:sp>
    </p:spTree>
    <p:extLst>
      <p:ext uri="{BB962C8B-B14F-4D97-AF65-F5344CB8AC3E}">
        <p14:creationId xmlns:p14="http://schemas.microsoft.com/office/powerpoint/2010/main" val="14057146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solidFill>
                  <a:schemeClr val="tx2"/>
                </a:solidFill>
              </a:rPr>
              <a:t>Table 4, cont’d</a:t>
            </a:r>
            <a:endParaRPr lang="en-US" dirty="0">
              <a:solidFill>
                <a:schemeClr val="tx2"/>
              </a:solidFill>
            </a:endParaRPr>
          </a:p>
        </p:txBody>
      </p:sp>
      <p:sp>
        <p:nvSpPr>
          <p:cNvPr id="2" name="Content Placeholder 1"/>
          <p:cNvSpPr>
            <a:spLocks noGrp="1"/>
          </p:cNvSpPr>
          <p:nvPr>
            <p:ph idx="1"/>
          </p:nvPr>
        </p:nvSpPr>
        <p:spPr/>
        <p:txBody>
          <a:bodyPr>
            <a:normAutofit/>
          </a:bodyPr>
          <a:lstStyle/>
          <a:p>
            <a:pPr marL="109728" indent="0">
              <a:buNone/>
            </a:pPr>
            <a:r>
              <a:rPr lang="en-US" b="1" dirty="0" smtClean="0"/>
              <a:t>How to complete the table:</a:t>
            </a:r>
          </a:p>
          <a:p>
            <a:pPr>
              <a:spcBef>
                <a:spcPts val="1200"/>
              </a:spcBef>
            </a:pPr>
            <a:r>
              <a:rPr lang="en-US" dirty="0" smtClean="0"/>
              <a:t>Use </a:t>
            </a:r>
            <a:r>
              <a:rPr lang="en-US" dirty="0"/>
              <a:t>participants’ EFL at </a:t>
            </a:r>
            <a:r>
              <a:rPr lang="en-US" i="1" dirty="0"/>
              <a:t>initial</a:t>
            </a:r>
            <a:r>
              <a:rPr lang="en-US" dirty="0"/>
              <a:t> </a:t>
            </a:r>
            <a:r>
              <a:rPr lang="en-US" dirty="0" smtClean="0"/>
              <a:t>period of participation.</a:t>
            </a:r>
          </a:p>
          <a:p>
            <a:pPr>
              <a:spcBef>
                <a:spcPts val="1200"/>
              </a:spcBef>
            </a:pPr>
            <a:r>
              <a:rPr lang="en-US" dirty="0" smtClean="0"/>
              <a:t>Record in the EFL column the number </a:t>
            </a:r>
            <a:r>
              <a:rPr lang="en-US" dirty="0"/>
              <a:t>of participants </a:t>
            </a:r>
            <a:r>
              <a:rPr lang="en-US" dirty="0" smtClean="0"/>
              <a:t>with the following:</a:t>
            </a:r>
            <a:endParaRPr lang="en-US" dirty="0"/>
          </a:p>
          <a:p>
            <a:pPr lvl="1"/>
            <a:r>
              <a:rPr lang="en-US" dirty="0" smtClean="0"/>
              <a:t>Pre-posttesting gains</a:t>
            </a:r>
            <a:endParaRPr lang="en-US" dirty="0"/>
          </a:p>
          <a:p>
            <a:pPr lvl="1"/>
            <a:r>
              <a:rPr lang="en-US" dirty="0" smtClean="0"/>
              <a:t>Completion </a:t>
            </a:r>
            <a:r>
              <a:rPr lang="en-US" dirty="0"/>
              <a:t>of Carnegie </a:t>
            </a:r>
            <a:r>
              <a:rPr lang="en-US" dirty="0" smtClean="0"/>
              <a:t>Units, entered </a:t>
            </a:r>
            <a:r>
              <a:rPr lang="en-US" dirty="0"/>
              <a:t>postsecondary education or training after </a:t>
            </a:r>
            <a:r>
              <a:rPr lang="en-US" dirty="0" smtClean="0"/>
              <a:t>exit</a:t>
            </a:r>
            <a:endParaRPr lang="en-US" dirty="0"/>
          </a:p>
        </p:txBody>
      </p:sp>
      <p:sp>
        <p:nvSpPr>
          <p:cNvPr id="3" name="Slide Number Placeholder 2"/>
          <p:cNvSpPr>
            <a:spLocks noGrp="1"/>
          </p:cNvSpPr>
          <p:nvPr>
            <p:ph type="sldNum" sz="quarter" idx="4"/>
          </p:nvPr>
        </p:nvSpPr>
        <p:spPr>
          <a:ln>
            <a:noFill/>
          </a:ln>
        </p:spPr>
        <p:txBody>
          <a:bodyPr/>
          <a:lstStyle/>
          <a:p>
            <a:pPr algn="r"/>
            <a:fld id="{1DAE2B33-0E29-4739-8433-4E8F3D9CF9EA}" type="slidenum">
              <a:rPr lang="en-US" smtClean="0">
                <a:solidFill>
                  <a:prstClr val="black"/>
                </a:solidFill>
              </a:rPr>
              <a:pPr algn="r"/>
              <a:t>6</a:t>
            </a:fld>
            <a:endParaRPr lang="en-US" dirty="0">
              <a:solidFill>
                <a:prstClr val="black"/>
              </a:solidFill>
            </a:endParaRPr>
          </a:p>
        </p:txBody>
      </p:sp>
    </p:spTree>
    <p:extLst>
      <p:ext uri="{BB962C8B-B14F-4D97-AF65-F5344CB8AC3E}">
        <p14:creationId xmlns:p14="http://schemas.microsoft.com/office/powerpoint/2010/main" val="316616726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fontScale="90000"/>
          </a:bodyPr>
          <a:lstStyle/>
          <a:p>
            <a:r>
              <a:rPr lang="en-US" dirty="0"/>
              <a:t>Fourth-Quarter Employment and Credential Indicator Reporting Time </a:t>
            </a:r>
            <a:r>
              <a:rPr lang="en-US" dirty="0" smtClean="0"/>
              <a:t>Lines</a:t>
            </a:r>
            <a:endParaRPr lang="en-US" dirty="0"/>
          </a:p>
        </p:txBody>
      </p:sp>
      <p:sp>
        <p:nvSpPr>
          <p:cNvPr id="115" name="TextBox 114"/>
          <p:cNvSpPr txBox="1"/>
          <p:nvPr/>
        </p:nvSpPr>
        <p:spPr>
          <a:xfrm>
            <a:off x="609600" y="1432560"/>
            <a:ext cx="10972800" cy="369332"/>
          </a:xfrm>
          <a:prstGeom prst="rect">
            <a:avLst/>
          </a:prstGeom>
          <a:noFill/>
        </p:spPr>
        <p:txBody>
          <a:bodyPr wrap="square" rtlCol="0">
            <a:spAutoFit/>
          </a:bodyPr>
          <a:lstStyle/>
          <a:p>
            <a:r>
              <a:rPr lang="en-US" b="1" dirty="0">
                <a:solidFill>
                  <a:srgbClr val="105766"/>
                </a:solidFill>
              </a:rPr>
              <a:t>For </a:t>
            </a:r>
            <a:r>
              <a:rPr lang="en-US" b="1" dirty="0" smtClean="0">
                <a:solidFill>
                  <a:srgbClr val="105766"/>
                </a:solidFill>
              </a:rPr>
              <a:t>Program Years 2018 and 2019</a:t>
            </a:r>
            <a:endParaRPr lang="en-US" b="1" dirty="0">
              <a:solidFill>
                <a:srgbClr val="105766"/>
              </a:solidFill>
            </a:endParaRPr>
          </a:p>
        </p:txBody>
      </p:sp>
      <p:pic>
        <p:nvPicPr>
          <p:cNvPr id="10" name="Picture 9" descr="Timeline showing that, for Quarter 1 and Quarter 2 of Program Year 2018 (January 1, 2018, to December 31, 2018), the date for the Annual Report is October 2020. For Quarter 3 and Quarter 4 of Program Year 2019 (January 1, 2019, to December 31, 2019), the date for the Annual Report is October 2021. For Quarter 3 and Quarter 4 of Program Year 2019 (January 1, 2020, to December 31, 2020), the date for the Annual Report is October 20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550" y="1840225"/>
            <a:ext cx="11365085" cy="4459600"/>
          </a:xfrm>
          <a:prstGeom prst="rect">
            <a:avLst/>
          </a:prstGeom>
        </p:spPr>
      </p:pic>
      <p:sp>
        <p:nvSpPr>
          <p:cNvPr id="8" name="Slide Number Placeholder 7"/>
          <p:cNvSpPr>
            <a:spLocks noGrp="1"/>
          </p:cNvSpPr>
          <p:nvPr>
            <p:ph type="sldNum" sz="quarter" idx="4"/>
          </p:nvPr>
        </p:nvSpPr>
        <p:spPr/>
        <p:txBody>
          <a:bodyPr/>
          <a:lstStyle/>
          <a:p>
            <a:pPr algn="r"/>
            <a:fld id="{CC50292E-328F-4DF3-9059-5EE4617165C7}" type="slidenum">
              <a:rPr lang="en-US" smtClean="0">
                <a:solidFill>
                  <a:srgbClr val="7D3C4A">
                    <a:lumMod val="75000"/>
                  </a:srgbClr>
                </a:solidFill>
              </a:rPr>
              <a:pPr algn="r"/>
              <a:t>60</a:t>
            </a:fld>
            <a:endParaRPr lang="en-US" dirty="0">
              <a:solidFill>
                <a:srgbClr val="7D3C4A">
                  <a:lumMod val="75000"/>
                </a:srgbClr>
              </a:solidFill>
            </a:endParaRPr>
          </a:p>
        </p:txBody>
      </p:sp>
    </p:spTree>
    <p:extLst>
      <p:ext uri="{BB962C8B-B14F-4D97-AF65-F5344CB8AC3E}">
        <p14:creationId xmlns:p14="http://schemas.microsoft.com/office/powerpoint/2010/main" val="29408396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Reporting Time Line Activity</a:t>
            </a:r>
            <a:endParaRPr lang="en-US" dirty="0"/>
          </a:p>
        </p:txBody>
      </p:sp>
      <p:pic>
        <p:nvPicPr>
          <p:cNvPr id="2" name="Picture 1" descr="Graphic showing boxes for Carmen, Tony, and Christopher above a program timeline spanning program years 2016 and 2017 (eight quarters with three months represented for each quart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358" y="1663446"/>
            <a:ext cx="11606784" cy="3950208"/>
          </a:xfrm>
          <a:prstGeom prst="rect">
            <a:avLst/>
          </a:prstGeom>
        </p:spPr>
      </p:pic>
      <p:sp>
        <p:nvSpPr>
          <p:cNvPr id="9" name="TextBox 8"/>
          <p:cNvSpPr txBox="1"/>
          <p:nvPr/>
        </p:nvSpPr>
        <p:spPr>
          <a:xfrm>
            <a:off x="7404100" y="5797909"/>
            <a:ext cx="4178300" cy="371038"/>
          </a:xfrm>
          <a:prstGeom prst="rect">
            <a:avLst/>
          </a:prstGeom>
          <a:ln w="57150">
            <a:solidFill>
              <a:srgbClr val="FF9900"/>
            </a:solidFill>
          </a:ln>
        </p:spPr>
        <p:style>
          <a:lnRef idx="1">
            <a:schemeClr val="accent3"/>
          </a:lnRef>
          <a:fillRef idx="2">
            <a:schemeClr val="accent3"/>
          </a:fillRef>
          <a:effectRef idx="1">
            <a:schemeClr val="accent3"/>
          </a:effectRef>
          <a:fontRef idx="minor">
            <a:schemeClr val="dk1"/>
          </a:fontRef>
        </p:style>
        <p:txBody>
          <a:bodyPr wrap="square" rtlCol="0" anchor="ctr" anchorCtr="0">
            <a:spAutoFit/>
          </a:bodyPr>
          <a:lstStyle/>
          <a:p>
            <a:r>
              <a:rPr lang="en-US" dirty="0">
                <a:solidFill>
                  <a:prstClr val="black"/>
                </a:solidFill>
              </a:rPr>
              <a:t>See </a:t>
            </a:r>
            <a:r>
              <a:rPr lang="en-US" dirty="0" smtClean="0">
                <a:solidFill>
                  <a:prstClr val="black"/>
                </a:solidFill>
              </a:rPr>
              <a:t>Handout 7: “Who, What, When.”</a:t>
            </a:r>
            <a:endParaRPr lang="en-US" dirty="0">
              <a:solidFill>
                <a:prstClr val="black"/>
              </a:solidFill>
            </a:endParaRPr>
          </a:p>
        </p:txBody>
      </p:sp>
      <p:sp>
        <p:nvSpPr>
          <p:cNvPr id="3" name="Slide Number Placeholder 2"/>
          <p:cNvSpPr>
            <a:spLocks noGrp="1"/>
          </p:cNvSpPr>
          <p:nvPr>
            <p:ph type="sldNum" sz="quarter" idx="4"/>
          </p:nvPr>
        </p:nvSpPr>
        <p:spPr/>
        <p:txBody>
          <a:bodyPr/>
          <a:lstStyle/>
          <a:p>
            <a:pPr algn="r"/>
            <a:fld id="{1DAE2B33-0E29-4739-8433-4E8F3D9CF9EA}" type="slidenum">
              <a:rPr lang="en-US" smtClean="0"/>
              <a:pPr algn="r"/>
              <a:t>61</a:t>
            </a:fld>
            <a:endParaRPr lang="en-US" dirty="0"/>
          </a:p>
        </p:txBody>
      </p:sp>
    </p:spTree>
    <p:extLst>
      <p:ext uri="{BB962C8B-B14F-4D97-AF65-F5344CB8AC3E}">
        <p14:creationId xmlns:p14="http://schemas.microsoft.com/office/powerpoint/2010/main" val="340712663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Reporting: Carmen</a:t>
            </a:r>
            <a:endParaRPr lang="en-US" dirty="0"/>
          </a:p>
        </p:txBody>
      </p:sp>
      <p:pic>
        <p:nvPicPr>
          <p:cNvPr id="2" name="Picture 1" descr="Timeline for Carmen who leaves the program in November 2016. Second-quarter employment and median earnings are reported in Quarter 4 of Program Year 2016 and fourth-quarter employment is reported in Quarter 2 of Program Year 20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857" y="1715261"/>
            <a:ext cx="11295888" cy="3998976"/>
          </a:xfrm>
          <a:prstGeom prst="rect">
            <a:avLst/>
          </a:prstGeom>
        </p:spPr>
      </p:pic>
      <p:sp>
        <p:nvSpPr>
          <p:cNvPr id="3" name="Slide Number Placeholder 2"/>
          <p:cNvSpPr>
            <a:spLocks noGrp="1"/>
          </p:cNvSpPr>
          <p:nvPr>
            <p:ph type="sldNum" sz="quarter" idx="4"/>
          </p:nvPr>
        </p:nvSpPr>
        <p:spPr/>
        <p:txBody>
          <a:bodyPr/>
          <a:lstStyle/>
          <a:p>
            <a:pPr algn="r"/>
            <a:fld id="{1DAE2B33-0E29-4739-8433-4E8F3D9CF9EA}" type="slidenum">
              <a:rPr lang="en-US" smtClean="0"/>
              <a:pPr algn="r"/>
              <a:t>62</a:t>
            </a:fld>
            <a:endParaRPr lang="en-US" dirty="0"/>
          </a:p>
        </p:txBody>
      </p:sp>
    </p:spTree>
    <p:extLst>
      <p:ext uri="{BB962C8B-B14F-4D97-AF65-F5344CB8AC3E}">
        <p14:creationId xmlns:p14="http://schemas.microsoft.com/office/powerpoint/2010/main" val="188715080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Reporting: Tony, </a:t>
            </a:r>
            <a:r>
              <a:rPr lang="en-US" dirty="0" err="1" smtClean="0"/>
              <a:t>PoP</a:t>
            </a:r>
            <a:r>
              <a:rPr lang="en-US" dirty="0" smtClean="0"/>
              <a:t> #1</a:t>
            </a:r>
            <a:endParaRPr lang="en-US" dirty="0"/>
          </a:p>
        </p:txBody>
      </p:sp>
      <p:pic>
        <p:nvPicPr>
          <p:cNvPr id="11" name="Picture 10" descr="Timeline for Tony (P o P #1) who leaves the program in December 2016. Second quarter employment and median earnings are reported in Quarter 4 of Program Year 2016 and fourth quarter employment is reported in Quarter 2 of Program Year 20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664" y="1742694"/>
            <a:ext cx="11167872" cy="4096512"/>
          </a:xfrm>
          <a:prstGeom prst="rect">
            <a:avLst/>
          </a:prstGeom>
        </p:spPr>
      </p:pic>
      <p:sp>
        <p:nvSpPr>
          <p:cNvPr id="3" name="Slide Number Placeholder 2"/>
          <p:cNvSpPr>
            <a:spLocks noGrp="1"/>
          </p:cNvSpPr>
          <p:nvPr>
            <p:ph type="sldNum" sz="quarter" idx="4"/>
          </p:nvPr>
        </p:nvSpPr>
        <p:spPr/>
        <p:txBody>
          <a:bodyPr/>
          <a:lstStyle/>
          <a:p>
            <a:pPr algn="r"/>
            <a:fld id="{1DAE2B33-0E29-4739-8433-4E8F3D9CF9EA}" type="slidenum">
              <a:rPr lang="en-US" smtClean="0"/>
              <a:pPr algn="r"/>
              <a:t>63</a:t>
            </a:fld>
            <a:endParaRPr lang="en-US" dirty="0"/>
          </a:p>
        </p:txBody>
      </p:sp>
    </p:spTree>
    <p:extLst>
      <p:ext uri="{BB962C8B-B14F-4D97-AF65-F5344CB8AC3E}">
        <p14:creationId xmlns:p14="http://schemas.microsoft.com/office/powerpoint/2010/main" val="129188496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Reporting: Tony, </a:t>
            </a:r>
            <a:r>
              <a:rPr lang="en-US" dirty="0" err="1" smtClean="0"/>
              <a:t>PoP</a:t>
            </a:r>
            <a:r>
              <a:rPr lang="en-US" dirty="0"/>
              <a:t> </a:t>
            </a:r>
            <a:r>
              <a:rPr lang="en-US" dirty="0" smtClean="0"/>
              <a:t>#2</a:t>
            </a:r>
            <a:endParaRPr lang="en-US" dirty="0"/>
          </a:p>
        </p:txBody>
      </p:sp>
      <p:pic>
        <p:nvPicPr>
          <p:cNvPr id="11" name="Picture 10" descr="Timeline for Tony (P o P #2) who leaves the program in June 2017. Second-quarter employment and median earnings are reported in Quarter 2 of Program Year 2017 and fourth-quarter employment is reported in Quarter 4 of Program Year 20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464" y="1848090"/>
            <a:ext cx="11551920" cy="4017264"/>
          </a:xfrm>
          <a:prstGeom prst="rect">
            <a:avLst/>
          </a:prstGeom>
        </p:spPr>
      </p:pic>
      <p:sp>
        <p:nvSpPr>
          <p:cNvPr id="3" name="Slide Number Placeholder 2"/>
          <p:cNvSpPr>
            <a:spLocks noGrp="1"/>
          </p:cNvSpPr>
          <p:nvPr>
            <p:ph type="sldNum" sz="quarter" idx="4"/>
          </p:nvPr>
        </p:nvSpPr>
        <p:spPr/>
        <p:txBody>
          <a:bodyPr/>
          <a:lstStyle/>
          <a:p>
            <a:pPr algn="r"/>
            <a:fld id="{1DAE2B33-0E29-4739-8433-4E8F3D9CF9EA}" type="slidenum">
              <a:rPr lang="en-US" smtClean="0"/>
              <a:pPr algn="r"/>
              <a:t>64</a:t>
            </a:fld>
            <a:endParaRPr lang="en-US" dirty="0"/>
          </a:p>
        </p:txBody>
      </p:sp>
    </p:spTree>
    <p:extLst>
      <p:ext uri="{BB962C8B-B14F-4D97-AF65-F5344CB8AC3E}">
        <p14:creationId xmlns:p14="http://schemas.microsoft.com/office/powerpoint/2010/main" val="301730909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Reporting: Christopher</a:t>
            </a:r>
            <a:endParaRPr lang="en-US" dirty="0"/>
          </a:p>
        </p:txBody>
      </p:sp>
      <p:pic>
        <p:nvPicPr>
          <p:cNvPr id="12" name="Picture 11" descr="Timeline for Christopher who leaves the program in June 2017. Second-quarter employment and median earnings are reported in Quarter 2 of Program Year 2017 and fourth-quarter employment and the credential indicator is reported in Quarter 4 of Program Year 20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986" y="1378457"/>
            <a:ext cx="11692128" cy="4443984"/>
          </a:xfrm>
          <a:prstGeom prst="rect">
            <a:avLst/>
          </a:prstGeom>
        </p:spPr>
      </p:pic>
      <p:sp>
        <p:nvSpPr>
          <p:cNvPr id="3" name="Slide Number Placeholder 2"/>
          <p:cNvSpPr>
            <a:spLocks noGrp="1"/>
          </p:cNvSpPr>
          <p:nvPr>
            <p:ph type="sldNum" sz="quarter" idx="4"/>
          </p:nvPr>
        </p:nvSpPr>
        <p:spPr/>
        <p:txBody>
          <a:bodyPr/>
          <a:lstStyle/>
          <a:p>
            <a:pPr algn="r"/>
            <a:fld id="{1DAE2B33-0E29-4739-8433-4E8F3D9CF9EA}" type="slidenum">
              <a:rPr lang="en-US" smtClean="0"/>
              <a:pPr algn="r"/>
              <a:t>65</a:t>
            </a:fld>
            <a:endParaRPr lang="en-US" dirty="0"/>
          </a:p>
        </p:txBody>
      </p:sp>
    </p:spTree>
    <p:extLst>
      <p:ext uri="{BB962C8B-B14F-4D97-AF65-F5344CB8AC3E}">
        <p14:creationId xmlns:p14="http://schemas.microsoft.com/office/powerpoint/2010/main" val="382719985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Year 2016 Joint Reporting</a:t>
            </a:r>
            <a:endParaRPr lang="en-US" dirty="0"/>
          </a:p>
        </p:txBody>
      </p:sp>
      <p:pic>
        <p:nvPicPr>
          <p:cNvPr id="6" name="Picture 5" descr="Screenshot of timetable for Program Year 2016 Annual Report (July 1, 2016, to June 30, 20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976" y="1904999"/>
            <a:ext cx="11814048" cy="3505200"/>
          </a:xfrm>
          <a:prstGeom prst="rect">
            <a:avLst/>
          </a:prstGeom>
        </p:spPr>
      </p:pic>
      <p:sp>
        <p:nvSpPr>
          <p:cNvPr id="3" name="Slide Number Placeholder 2"/>
          <p:cNvSpPr>
            <a:spLocks noGrp="1"/>
          </p:cNvSpPr>
          <p:nvPr>
            <p:ph type="sldNum" sz="quarter" idx="4"/>
          </p:nvPr>
        </p:nvSpPr>
        <p:spPr/>
        <p:txBody>
          <a:bodyPr/>
          <a:lstStyle/>
          <a:p>
            <a:pPr algn="r"/>
            <a:fld id="{78AA01C3-3C10-483B-A8AE-B2BFB5C7843F}" type="slidenum">
              <a:rPr lang="en-US" smtClean="0"/>
              <a:pPr algn="r"/>
              <a:t>66</a:t>
            </a:fld>
            <a:endParaRPr lang="en-US" dirty="0"/>
          </a:p>
        </p:txBody>
      </p:sp>
    </p:spTree>
    <p:extLst>
      <p:ext uri="{BB962C8B-B14F-4D97-AF65-F5344CB8AC3E}">
        <p14:creationId xmlns:p14="http://schemas.microsoft.com/office/powerpoint/2010/main" val="70605547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Year 2017 Joint Reporting</a:t>
            </a:r>
            <a:endParaRPr lang="en-US" dirty="0"/>
          </a:p>
        </p:txBody>
      </p:sp>
      <p:pic>
        <p:nvPicPr>
          <p:cNvPr id="4" name="Picture 3" descr="Screenshot of timetable for Program Year 2017 Annual Report (July 1, 2017, to June 30, 20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976" y="1653539"/>
            <a:ext cx="11814048" cy="3779520"/>
          </a:xfrm>
          <a:prstGeom prst="rect">
            <a:avLst/>
          </a:prstGeom>
        </p:spPr>
      </p:pic>
      <p:sp>
        <p:nvSpPr>
          <p:cNvPr id="3" name="Slide Number Placeholder 2"/>
          <p:cNvSpPr>
            <a:spLocks noGrp="1"/>
          </p:cNvSpPr>
          <p:nvPr>
            <p:ph type="sldNum" sz="quarter" idx="4"/>
          </p:nvPr>
        </p:nvSpPr>
        <p:spPr/>
        <p:txBody>
          <a:bodyPr/>
          <a:lstStyle/>
          <a:p>
            <a:pPr algn="r"/>
            <a:fld id="{78AA01C3-3C10-483B-A8AE-B2BFB5C7843F}" type="slidenum">
              <a:rPr lang="en-US" smtClean="0"/>
              <a:pPr algn="r"/>
              <a:t>67</a:t>
            </a:fld>
            <a:endParaRPr lang="en-US" dirty="0"/>
          </a:p>
        </p:txBody>
      </p:sp>
    </p:spTree>
    <p:extLst>
      <p:ext uri="{BB962C8B-B14F-4D97-AF65-F5344CB8AC3E}">
        <p14:creationId xmlns:p14="http://schemas.microsoft.com/office/powerpoint/2010/main" val="351913713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Year 2018 Joint Reporting</a:t>
            </a:r>
            <a:endParaRPr lang="en-US" dirty="0"/>
          </a:p>
        </p:txBody>
      </p:sp>
      <p:pic>
        <p:nvPicPr>
          <p:cNvPr id="7" name="Picture 6" descr="Screenshot of timetable for Program Year 2018 Annual Report (July 1, 2018, to June 30, 20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 y="1664969"/>
            <a:ext cx="11978640" cy="3566160"/>
          </a:xfrm>
          <a:prstGeom prst="rect">
            <a:avLst/>
          </a:prstGeom>
        </p:spPr>
      </p:pic>
      <p:sp>
        <p:nvSpPr>
          <p:cNvPr id="3" name="Slide Number Placeholder 2"/>
          <p:cNvSpPr>
            <a:spLocks noGrp="1"/>
          </p:cNvSpPr>
          <p:nvPr>
            <p:ph type="sldNum" sz="quarter" idx="4"/>
          </p:nvPr>
        </p:nvSpPr>
        <p:spPr/>
        <p:txBody>
          <a:bodyPr/>
          <a:lstStyle/>
          <a:p>
            <a:pPr algn="r"/>
            <a:fld id="{78AA01C3-3C10-483B-A8AE-B2BFB5C7843F}" type="slidenum">
              <a:rPr lang="en-US" smtClean="0"/>
              <a:pPr algn="r"/>
              <a:t>68</a:t>
            </a:fld>
            <a:endParaRPr lang="en-US" dirty="0"/>
          </a:p>
        </p:txBody>
      </p:sp>
    </p:spTree>
    <p:extLst>
      <p:ext uri="{BB962C8B-B14F-4D97-AF65-F5344CB8AC3E}">
        <p14:creationId xmlns:p14="http://schemas.microsoft.com/office/powerpoint/2010/main" val="77499732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Year 2019 Joint Reporting</a:t>
            </a:r>
            <a:endParaRPr lang="en-US" dirty="0"/>
          </a:p>
        </p:txBody>
      </p:sp>
      <p:pic>
        <p:nvPicPr>
          <p:cNvPr id="9" name="Picture 8" descr="Screenshot of timetable for Program Year 2019 Annual Report (July 1, 2019, to June 30, 20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492" y="1661160"/>
            <a:ext cx="11862816" cy="3535680"/>
          </a:xfrm>
          <a:prstGeom prst="rect">
            <a:avLst/>
          </a:prstGeom>
        </p:spPr>
      </p:pic>
      <p:sp>
        <p:nvSpPr>
          <p:cNvPr id="3" name="Slide Number Placeholder 2"/>
          <p:cNvSpPr>
            <a:spLocks noGrp="1"/>
          </p:cNvSpPr>
          <p:nvPr>
            <p:ph type="sldNum" sz="quarter" idx="4"/>
          </p:nvPr>
        </p:nvSpPr>
        <p:spPr/>
        <p:txBody>
          <a:bodyPr/>
          <a:lstStyle/>
          <a:p>
            <a:pPr algn="r"/>
            <a:fld id="{78AA01C3-3C10-483B-A8AE-B2BFB5C7843F}" type="slidenum">
              <a:rPr lang="en-US" smtClean="0"/>
              <a:pPr algn="r"/>
              <a:t>69</a:t>
            </a:fld>
            <a:endParaRPr lang="en-US" dirty="0"/>
          </a:p>
        </p:txBody>
      </p:sp>
    </p:spTree>
    <p:extLst>
      <p:ext uri="{BB962C8B-B14F-4D97-AF65-F5344CB8AC3E}">
        <p14:creationId xmlns:p14="http://schemas.microsoft.com/office/powerpoint/2010/main" val="34083520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solidFill>
                  <a:schemeClr val="tx2"/>
                </a:solidFill>
              </a:rPr>
              <a:t>Table 4</a:t>
            </a:r>
            <a:r>
              <a:rPr lang="en-US" dirty="0">
                <a:solidFill>
                  <a:schemeClr val="tx2"/>
                </a:solidFill>
              </a:rPr>
              <a:t> </a:t>
            </a:r>
            <a:r>
              <a:rPr lang="en-US" dirty="0" smtClean="0">
                <a:solidFill>
                  <a:schemeClr val="tx2"/>
                </a:solidFill>
              </a:rPr>
              <a:t>(continued)</a:t>
            </a:r>
            <a:endParaRPr lang="en-US" dirty="0">
              <a:solidFill>
                <a:schemeClr val="tx2"/>
              </a:solidFill>
            </a:endParaRPr>
          </a:p>
        </p:txBody>
      </p:sp>
      <p:sp>
        <p:nvSpPr>
          <p:cNvPr id="2" name="Content Placeholder 1"/>
          <p:cNvSpPr>
            <a:spLocks noGrp="1"/>
          </p:cNvSpPr>
          <p:nvPr>
            <p:ph idx="1"/>
          </p:nvPr>
        </p:nvSpPr>
        <p:spPr/>
        <p:txBody>
          <a:bodyPr>
            <a:normAutofit/>
          </a:bodyPr>
          <a:lstStyle/>
          <a:p>
            <a:pPr marL="109728" indent="0">
              <a:buNone/>
            </a:pPr>
            <a:r>
              <a:rPr lang="en-US" b="1" dirty="0" smtClean="0"/>
              <a:t>How to complete the table:</a:t>
            </a:r>
          </a:p>
          <a:p>
            <a:pPr>
              <a:spcBef>
                <a:spcPts val="1200"/>
              </a:spcBef>
            </a:pPr>
            <a:r>
              <a:rPr lang="en-US" dirty="0" smtClean="0"/>
              <a:t>Record number, </a:t>
            </a:r>
            <a:r>
              <a:rPr lang="en-US" dirty="0"/>
              <a:t>obtaining secondary </a:t>
            </a:r>
            <a:r>
              <a:rPr lang="en-US" dirty="0" smtClean="0"/>
              <a:t>credential.</a:t>
            </a:r>
          </a:p>
          <a:p>
            <a:pPr>
              <a:spcBef>
                <a:spcPts val="1200"/>
              </a:spcBef>
            </a:pPr>
            <a:r>
              <a:rPr lang="en-US" dirty="0" smtClean="0"/>
              <a:t>Secondary </a:t>
            </a:r>
            <a:r>
              <a:rPr lang="en-US" dirty="0"/>
              <a:t>credential attainment and postsecondary entry must occur by end of program year (</a:t>
            </a:r>
            <a:r>
              <a:rPr lang="en-US" dirty="0" smtClean="0"/>
              <a:t>June 30).</a:t>
            </a:r>
            <a:endParaRPr lang="en-US" dirty="0"/>
          </a:p>
        </p:txBody>
      </p:sp>
      <p:sp>
        <p:nvSpPr>
          <p:cNvPr id="3" name="Slide Number Placeholder 2"/>
          <p:cNvSpPr>
            <a:spLocks noGrp="1"/>
          </p:cNvSpPr>
          <p:nvPr>
            <p:ph type="sldNum" sz="quarter" idx="4"/>
          </p:nvPr>
        </p:nvSpPr>
        <p:spPr>
          <a:ln>
            <a:noFill/>
          </a:ln>
        </p:spPr>
        <p:txBody>
          <a:bodyPr/>
          <a:lstStyle/>
          <a:p>
            <a:pPr algn="r"/>
            <a:fld id="{1DAE2B33-0E29-4739-8433-4E8F3D9CF9EA}" type="slidenum">
              <a:rPr lang="en-US" smtClean="0">
                <a:solidFill>
                  <a:prstClr val="black"/>
                </a:solidFill>
              </a:rPr>
              <a:pPr algn="r"/>
              <a:t>7</a:t>
            </a:fld>
            <a:endParaRPr lang="en-US" dirty="0">
              <a:solidFill>
                <a:prstClr val="black"/>
              </a:solidFill>
            </a:endParaRPr>
          </a:p>
        </p:txBody>
      </p:sp>
    </p:spTree>
    <p:extLst>
      <p:ext uri="{BB962C8B-B14F-4D97-AF65-F5344CB8AC3E}">
        <p14:creationId xmlns:p14="http://schemas.microsoft.com/office/powerpoint/2010/main" val="221923492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chemeClr val="tx2"/>
                </a:solidFill>
              </a:rPr>
              <a:t>Summary: Who to Track After Exit</a:t>
            </a:r>
            <a:endParaRPr lang="en-US" dirty="0">
              <a:solidFill>
                <a:schemeClr val="tx2"/>
              </a:solidFill>
            </a:endParaRPr>
          </a:p>
        </p:txBody>
      </p:sp>
      <p:pic>
        <p:nvPicPr>
          <p:cNvPr id="2" name="Picture 1" descr="Four categories of participants: Employment Measures (All participants); Median Earnings (Participants employed in second quarter after exit); Credential Measure: Secondary (Participants at ninth grade or above and did not already have a credential); Credential Measure: Postsecondary (Participants co-enrolled in postsecondary education, including I E 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388" y="1320772"/>
            <a:ext cx="10929224" cy="5473755"/>
          </a:xfrm>
          <a:prstGeom prst="rect">
            <a:avLst/>
          </a:prstGeom>
        </p:spPr>
      </p:pic>
      <p:sp>
        <p:nvSpPr>
          <p:cNvPr id="3" name="Slide Number Placeholder 2"/>
          <p:cNvSpPr>
            <a:spLocks noGrp="1"/>
          </p:cNvSpPr>
          <p:nvPr>
            <p:ph type="sldNum" sz="quarter" idx="4294967295"/>
          </p:nvPr>
        </p:nvSpPr>
        <p:spPr>
          <a:xfrm>
            <a:off x="11277600" y="6367067"/>
            <a:ext cx="812800" cy="322659"/>
          </a:xfrm>
          <a:prstGeom prst="snipRoundRect">
            <a:avLst/>
          </a:prstGeom>
        </p:spPr>
        <p:txBody>
          <a:bodyPr/>
          <a:lstStyle/>
          <a:p>
            <a:fld id="{1DAE2B33-0E29-4739-8433-4E8F3D9CF9EA}" type="slidenum">
              <a:rPr lang="en-US" smtClean="0">
                <a:solidFill>
                  <a:prstClr val="black"/>
                </a:solidFill>
              </a:rPr>
              <a:pPr/>
              <a:t>70</a:t>
            </a:fld>
            <a:endParaRPr lang="en-US" dirty="0">
              <a:solidFill>
                <a:prstClr val="black"/>
              </a:solidFill>
            </a:endParaRPr>
          </a:p>
        </p:txBody>
      </p:sp>
    </p:spTree>
    <p:extLst>
      <p:ext uri="{BB962C8B-B14F-4D97-AF65-F5344CB8AC3E}">
        <p14:creationId xmlns:p14="http://schemas.microsoft.com/office/powerpoint/2010/main" val="376643257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State Planning</a:t>
            </a:r>
            <a:endParaRPr lang="en-US" dirty="0"/>
          </a:p>
        </p:txBody>
      </p:sp>
      <p:sp>
        <p:nvSpPr>
          <p:cNvPr id="3" name="Slide Number Placeholder 2"/>
          <p:cNvSpPr>
            <a:spLocks noGrp="1"/>
          </p:cNvSpPr>
          <p:nvPr>
            <p:ph type="sldNum" sz="quarter" idx="4"/>
          </p:nvPr>
        </p:nvSpPr>
        <p:spPr/>
        <p:txBody>
          <a:bodyPr/>
          <a:lstStyle/>
          <a:p>
            <a:pPr algn="r"/>
            <a:fld id="{1DAE2B33-0E29-4739-8433-4E8F3D9CF9EA}" type="slidenum">
              <a:rPr lang="en-US" smtClean="0"/>
              <a:pPr algn="r"/>
              <a:t>71</a:t>
            </a:fld>
            <a:endParaRPr lang="en-US" dirty="0"/>
          </a:p>
        </p:txBody>
      </p:sp>
    </p:spTree>
    <p:extLst>
      <p:ext uri="{BB962C8B-B14F-4D97-AF65-F5344CB8AC3E}">
        <p14:creationId xmlns:p14="http://schemas.microsoft.com/office/powerpoint/2010/main" val="379423837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a:t>State Planning </a:t>
            </a:r>
            <a:r>
              <a:rPr lang="en-US" sz="3600" dirty="0" smtClean="0"/>
              <a:t>Time, Part A	</a:t>
            </a:r>
            <a:endParaRPr lang="en-US" sz="3600" dirty="0"/>
          </a:p>
        </p:txBody>
      </p:sp>
      <p:sp>
        <p:nvSpPr>
          <p:cNvPr id="2" name="Content Placeholder 1"/>
          <p:cNvSpPr>
            <a:spLocks noGrp="1"/>
          </p:cNvSpPr>
          <p:nvPr>
            <p:ph idx="1"/>
          </p:nvPr>
        </p:nvSpPr>
        <p:spPr/>
        <p:txBody>
          <a:bodyPr>
            <a:normAutofit/>
          </a:bodyPr>
          <a:lstStyle/>
          <a:p>
            <a:r>
              <a:rPr lang="en-US" sz="2800" dirty="0"/>
              <a:t>Focus on the table changes and reporting requirements </a:t>
            </a:r>
            <a:r>
              <a:rPr lang="en-US" sz="2800" dirty="0" smtClean="0"/>
              <a:t>presented.</a:t>
            </a:r>
            <a:endParaRPr lang="en-US" sz="2800" dirty="0"/>
          </a:p>
          <a:p>
            <a:r>
              <a:rPr lang="en-US" sz="2800" dirty="0"/>
              <a:t>Identify the impact of these changes in relation to the </a:t>
            </a:r>
            <a:r>
              <a:rPr lang="en-US" sz="2800" dirty="0" smtClean="0"/>
              <a:t>six </a:t>
            </a:r>
            <a:r>
              <a:rPr lang="en-US" sz="2800" dirty="0"/>
              <a:t>elements presented in your tool:</a:t>
            </a:r>
          </a:p>
          <a:p>
            <a:pPr lvl="1"/>
            <a:r>
              <a:rPr lang="en-US" sz="2100" dirty="0"/>
              <a:t>Intake</a:t>
            </a:r>
          </a:p>
          <a:p>
            <a:pPr lvl="1"/>
            <a:r>
              <a:rPr lang="en-US" sz="2100" dirty="0"/>
              <a:t>Broader assessment (MSG)</a:t>
            </a:r>
          </a:p>
          <a:p>
            <a:pPr lvl="1"/>
            <a:r>
              <a:rPr lang="en-US" sz="2100" dirty="0" smtClean="0"/>
              <a:t>Follow-up</a:t>
            </a:r>
            <a:endParaRPr lang="en-US" sz="2100" dirty="0"/>
          </a:p>
          <a:p>
            <a:pPr lvl="1"/>
            <a:r>
              <a:rPr lang="en-US" sz="2100" dirty="0"/>
              <a:t>Data systems </a:t>
            </a:r>
          </a:p>
          <a:p>
            <a:pPr lvl="1"/>
            <a:r>
              <a:rPr lang="en-US" sz="2100" dirty="0"/>
              <a:t>Program </a:t>
            </a:r>
            <a:r>
              <a:rPr lang="en-US" sz="2100" dirty="0" smtClean="0"/>
              <a:t>monitoring</a:t>
            </a:r>
            <a:endParaRPr lang="en-US" sz="2100" dirty="0"/>
          </a:p>
          <a:p>
            <a:pPr lvl="1"/>
            <a:r>
              <a:rPr lang="en-US" sz="2100" dirty="0"/>
              <a:t>Training, </a:t>
            </a:r>
            <a:r>
              <a:rPr lang="en-US" sz="2100" dirty="0" smtClean="0"/>
              <a:t>communication, </a:t>
            </a:r>
            <a:r>
              <a:rPr lang="en-US" sz="2100" dirty="0"/>
              <a:t>and </a:t>
            </a:r>
            <a:r>
              <a:rPr lang="en-US" sz="2100" dirty="0" smtClean="0"/>
              <a:t>leadership</a:t>
            </a:r>
          </a:p>
          <a:p>
            <a:r>
              <a:rPr lang="en-US" sz="2400" dirty="0"/>
              <a:t>What questions will the locals have</a:t>
            </a:r>
            <a:r>
              <a:rPr lang="en-US" sz="2400" dirty="0" smtClean="0"/>
              <a:t>?</a:t>
            </a:r>
            <a:endParaRPr lang="en-US" sz="2400" dirty="0"/>
          </a:p>
        </p:txBody>
      </p:sp>
      <p:sp>
        <p:nvSpPr>
          <p:cNvPr id="5" name="TextBox 4"/>
          <p:cNvSpPr txBox="1"/>
          <p:nvPr/>
        </p:nvSpPr>
        <p:spPr>
          <a:xfrm>
            <a:off x="6489701" y="5892843"/>
            <a:ext cx="5092700" cy="369332"/>
          </a:xfrm>
          <a:prstGeom prst="rect">
            <a:avLst/>
          </a:prstGeom>
          <a:ln w="57150">
            <a:solidFill>
              <a:srgbClr val="FF9900"/>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a:solidFill>
                  <a:prstClr val="black"/>
                </a:solidFill>
              </a:rPr>
              <a:t>See </a:t>
            </a:r>
            <a:r>
              <a:rPr lang="en-US" dirty="0" smtClean="0">
                <a:solidFill>
                  <a:prstClr val="black"/>
                </a:solidFill>
              </a:rPr>
              <a:t>Handout 1: </a:t>
            </a:r>
            <a:r>
              <a:rPr lang="en-US" dirty="0">
                <a:solidFill>
                  <a:prstClr val="black"/>
                </a:solidFill>
              </a:rPr>
              <a:t>“LEAP, Part II: Support </a:t>
            </a:r>
            <a:r>
              <a:rPr lang="en-US" dirty="0" smtClean="0">
                <a:solidFill>
                  <a:prstClr val="black"/>
                </a:solidFill>
              </a:rPr>
              <a:t>Tool.”</a:t>
            </a:r>
            <a:endParaRPr lang="en-US" dirty="0">
              <a:solidFill>
                <a:prstClr val="black"/>
              </a:solidFill>
            </a:endParaRPr>
          </a:p>
        </p:txBody>
      </p:sp>
      <p:sp>
        <p:nvSpPr>
          <p:cNvPr id="3" name="Slide Number Placeholder 2"/>
          <p:cNvSpPr>
            <a:spLocks noGrp="1"/>
          </p:cNvSpPr>
          <p:nvPr>
            <p:ph type="sldNum" sz="quarter" idx="4"/>
          </p:nvPr>
        </p:nvSpPr>
        <p:spPr/>
        <p:txBody>
          <a:bodyPr/>
          <a:lstStyle/>
          <a:p>
            <a:pPr algn="r"/>
            <a:fld id="{1DAE2B33-0E29-4739-8433-4E8F3D9CF9EA}" type="slidenum">
              <a:rPr lang="en-US" smtClean="0">
                <a:solidFill>
                  <a:prstClr val="black"/>
                </a:solidFill>
              </a:rPr>
              <a:pPr algn="r"/>
              <a:t>72</a:t>
            </a:fld>
            <a:endParaRPr lang="en-US" dirty="0">
              <a:solidFill>
                <a:prstClr val="black"/>
              </a:solidFill>
            </a:endParaRPr>
          </a:p>
        </p:txBody>
      </p:sp>
    </p:spTree>
    <p:extLst>
      <p:ext uri="{BB962C8B-B14F-4D97-AF65-F5344CB8AC3E}">
        <p14:creationId xmlns:p14="http://schemas.microsoft.com/office/powerpoint/2010/main" val="336432599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State Planning Time, Part B</a:t>
            </a:r>
            <a:endParaRPr lang="en-US" dirty="0"/>
          </a:p>
        </p:txBody>
      </p:sp>
      <p:sp>
        <p:nvSpPr>
          <p:cNvPr id="2" name="Content Placeholder 1"/>
          <p:cNvSpPr>
            <a:spLocks noGrp="1"/>
          </p:cNvSpPr>
          <p:nvPr>
            <p:ph idx="1"/>
          </p:nvPr>
        </p:nvSpPr>
        <p:spPr/>
        <p:txBody>
          <a:bodyPr/>
          <a:lstStyle/>
          <a:p>
            <a:r>
              <a:rPr lang="en-US" dirty="0" smtClean="0"/>
              <a:t>Focus on </a:t>
            </a:r>
            <a:r>
              <a:rPr lang="en-US" i="1" dirty="0" smtClean="0"/>
              <a:t>how </a:t>
            </a:r>
            <a:r>
              <a:rPr lang="en-US" dirty="0" smtClean="0"/>
              <a:t>you are going to communicate with locals about table changes.</a:t>
            </a:r>
          </a:p>
          <a:p>
            <a:r>
              <a:rPr lang="en-US" dirty="0"/>
              <a:t>You will develop responses to questions formulated in the previous planning activity, according to your role in the state</a:t>
            </a:r>
            <a:r>
              <a:rPr lang="en-US" dirty="0" smtClean="0"/>
              <a:t>.</a:t>
            </a:r>
            <a:endParaRPr lang="en-US" dirty="0"/>
          </a:p>
        </p:txBody>
      </p:sp>
      <p:sp>
        <p:nvSpPr>
          <p:cNvPr id="5" name="Rounded Rectangle 4"/>
          <p:cNvSpPr/>
          <p:nvPr/>
        </p:nvSpPr>
        <p:spPr>
          <a:xfrm>
            <a:off x="1829255" y="3586161"/>
            <a:ext cx="8809718" cy="16244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prstClr val="black"/>
                </a:solidFill>
              </a:rPr>
              <a:t>Activity outcome: </a:t>
            </a:r>
          </a:p>
          <a:p>
            <a:pPr algn="ctr"/>
            <a:r>
              <a:rPr lang="en-US" sz="2000" dirty="0"/>
              <a:t>We will compile teams’ work into a “Ready-to-Use FAQ Packet”  and all states can benefit from the shared materials.</a:t>
            </a:r>
          </a:p>
        </p:txBody>
      </p:sp>
      <p:sp>
        <p:nvSpPr>
          <p:cNvPr id="3" name="Slide Number Placeholder 2"/>
          <p:cNvSpPr>
            <a:spLocks noGrp="1"/>
          </p:cNvSpPr>
          <p:nvPr>
            <p:ph type="sldNum" sz="quarter" idx="4"/>
          </p:nvPr>
        </p:nvSpPr>
        <p:spPr/>
        <p:txBody>
          <a:bodyPr/>
          <a:lstStyle/>
          <a:p>
            <a:pPr algn="r"/>
            <a:fld id="{1DAE2B33-0E29-4739-8433-4E8F3D9CF9EA}" type="slidenum">
              <a:rPr lang="en-US" smtClean="0">
                <a:solidFill>
                  <a:prstClr val="black"/>
                </a:solidFill>
              </a:rPr>
              <a:pPr algn="r"/>
              <a:t>73</a:t>
            </a:fld>
            <a:endParaRPr lang="en-US" dirty="0">
              <a:solidFill>
                <a:prstClr val="black"/>
              </a:solidFill>
            </a:endParaRPr>
          </a:p>
        </p:txBody>
      </p:sp>
    </p:spTree>
    <p:extLst>
      <p:ext uri="{BB962C8B-B14F-4D97-AF65-F5344CB8AC3E}">
        <p14:creationId xmlns:p14="http://schemas.microsoft.com/office/powerpoint/2010/main" val="204684722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Break </a:t>
            </a:r>
            <a:br>
              <a:rPr lang="en-US" dirty="0" smtClean="0"/>
            </a:br>
            <a:r>
              <a:rPr lang="en-US" sz="3200" b="0" dirty="0" smtClean="0"/>
              <a:t>Please return in 15 minutes.</a:t>
            </a:r>
            <a:endParaRPr lang="en-US" sz="3200" b="0" dirty="0"/>
          </a:p>
        </p:txBody>
      </p:sp>
      <p:pic>
        <p:nvPicPr>
          <p:cNvPr id="2" name="Picture 1" descr="Clipart of an alarm cloc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2580" y="2449671"/>
            <a:ext cx="2986779" cy="2702102"/>
          </a:xfrm>
          <a:prstGeom prst="rect">
            <a:avLst/>
          </a:prstGeom>
        </p:spPr>
      </p:pic>
      <p:sp>
        <p:nvSpPr>
          <p:cNvPr id="3" name="Slide Number Placeholder 2"/>
          <p:cNvSpPr>
            <a:spLocks noGrp="1"/>
          </p:cNvSpPr>
          <p:nvPr>
            <p:ph type="sldNum" sz="quarter" idx="4"/>
          </p:nvPr>
        </p:nvSpPr>
        <p:spPr/>
        <p:txBody>
          <a:bodyPr/>
          <a:lstStyle/>
          <a:p>
            <a:pPr algn="r"/>
            <a:fld id="{E92A4EC9-B9AB-4187-8E94-080899230DE0}" type="slidenum">
              <a:rPr lang="en-US" smtClean="0"/>
              <a:pPr algn="r"/>
              <a:t>74</a:t>
            </a:fld>
            <a:endParaRPr lang="en-US" dirty="0"/>
          </a:p>
        </p:txBody>
      </p:sp>
    </p:spTree>
    <p:extLst>
      <p:ext uri="{BB962C8B-B14F-4D97-AF65-F5344CB8AC3E}">
        <p14:creationId xmlns:p14="http://schemas.microsoft.com/office/powerpoint/2010/main" val="104204035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NRS Table Changes </a:t>
            </a:r>
            <a:endParaRPr lang="en-US" dirty="0"/>
          </a:p>
        </p:txBody>
      </p:sp>
      <p:sp>
        <p:nvSpPr>
          <p:cNvPr id="6" name="Subtitle 5"/>
          <p:cNvSpPr>
            <a:spLocks noGrp="1"/>
          </p:cNvSpPr>
          <p:nvPr>
            <p:ph type="subTitle" idx="1"/>
          </p:nvPr>
        </p:nvSpPr>
        <p:spPr/>
        <p:txBody>
          <a:bodyPr/>
          <a:lstStyle/>
          <a:p>
            <a:r>
              <a:rPr lang="en-US" dirty="0" smtClean="0"/>
              <a:t>Tables </a:t>
            </a:r>
            <a:r>
              <a:rPr lang="en-US" dirty="0"/>
              <a:t>6, 7, 8, </a:t>
            </a:r>
            <a:r>
              <a:rPr lang="en-US" dirty="0" smtClean="0"/>
              <a:t>9, 10, and </a:t>
            </a:r>
            <a:r>
              <a:rPr lang="en-US" dirty="0"/>
              <a:t>14</a:t>
            </a:r>
          </a:p>
        </p:txBody>
      </p:sp>
      <p:sp>
        <p:nvSpPr>
          <p:cNvPr id="2" name="Slide Number Placeholder 1"/>
          <p:cNvSpPr>
            <a:spLocks noGrp="1"/>
          </p:cNvSpPr>
          <p:nvPr>
            <p:ph type="sldNum" sz="quarter" idx="4"/>
          </p:nvPr>
        </p:nvSpPr>
        <p:spPr/>
        <p:txBody>
          <a:bodyPr/>
          <a:lstStyle/>
          <a:p>
            <a:pPr algn="r"/>
            <a:fld id="{E92A4EC9-B9AB-4187-8E94-080899230DE0}" type="slidenum">
              <a:rPr lang="en-US" smtClean="0"/>
              <a:pPr algn="r"/>
              <a:t>75</a:t>
            </a:fld>
            <a:endParaRPr lang="en-US" dirty="0"/>
          </a:p>
        </p:txBody>
      </p:sp>
    </p:spTree>
    <p:extLst>
      <p:ext uri="{BB962C8B-B14F-4D97-AF65-F5344CB8AC3E}">
        <p14:creationId xmlns:p14="http://schemas.microsoft.com/office/powerpoint/2010/main" val="230219207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3600" dirty="0"/>
              <a:t>Table </a:t>
            </a:r>
            <a:r>
              <a:rPr lang="en-US" sz="3600" dirty="0" smtClean="0"/>
              <a:t>6. </a:t>
            </a:r>
            <a:r>
              <a:rPr lang="en-US" sz="3600" dirty="0"/>
              <a:t>Participant Status and Program </a:t>
            </a:r>
            <a:r>
              <a:rPr lang="en-US" sz="3600" dirty="0" smtClean="0"/>
              <a:t>Enrollment</a:t>
            </a:r>
            <a:endParaRPr lang="en-US" dirty="0"/>
          </a:p>
        </p:txBody>
      </p:sp>
      <p:sp>
        <p:nvSpPr>
          <p:cNvPr id="2" name="Content Placeholder 1"/>
          <p:cNvSpPr>
            <a:spLocks noGrp="1"/>
          </p:cNvSpPr>
          <p:nvPr>
            <p:ph idx="1"/>
          </p:nvPr>
        </p:nvSpPr>
        <p:spPr>
          <a:xfrm>
            <a:off x="609600" y="1937289"/>
            <a:ext cx="10972800" cy="4070004"/>
          </a:xfrm>
        </p:spPr>
        <p:txBody>
          <a:bodyPr>
            <a:normAutofit/>
          </a:bodyPr>
          <a:lstStyle/>
          <a:p>
            <a:r>
              <a:rPr lang="en-US" sz="2400" b="1" dirty="0" smtClean="0"/>
              <a:t>Purpose: </a:t>
            </a:r>
            <a:r>
              <a:rPr lang="en-US" sz="2400" dirty="0" smtClean="0"/>
              <a:t>Reports participant employment, prior education, and number enrolled in instructional programs and institutional settings.</a:t>
            </a:r>
          </a:p>
          <a:p>
            <a:pPr>
              <a:spcBef>
                <a:spcPts val="3200"/>
              </a:spcBef>
            </a:pPr>
            <a:r>
              <a:rPr lang="en-US" sz="2400" b="1" dirty="0" smtClean="0"/>
              <a:t>Use</a:t>
            </a:r>
            <a:r>
              <a:rPr lang="en-US" sz="2400" dirty="0" smtClean="0"/>
              <a:t>: Provides statewide description of participant employment status and past education in the United States and abroad; provides data on enrollment in institutions. </a:t>
            </a:r>
          </a:p>
        </p:txBody>
      </p:sp>
      <p:sp>
        <p:nvSpPr>
          <p:cNvPr id="3" name="Slide Number Placeholder 2"/>
          <p:cNvSpPr>
            <a:spLocks noGrp="1"/>
          </p:cNvSpPr>
          <p:nvPr>
            <p:ph type="sldNum" sz="quarter" idx="4"/>
          </p:nvPr>
        </p:nvSpPr>
        <p:spPr/>
        <p:txBody>
          <a:bodyPr/>
          <a:lstStyle/>
          <a:p>
            <a:pPr algn="r"/>
            <a:fld id="{1DAE2B33-0E29-4739-8433-4E8F3D9CF9EA}" type="slidenum">
              <a:rPr lang="en-US" sz="1000" smtClean="0">
                <a:solidFill>
                  <a:prstClr val="black"/>
                </a:solidFill>
              </a:rPr>
              <a:pPr algn="r"/>
              <a:t>76</a:t>
            </a:fld>
            <a:endParaRPr lang="en-US" sz="1000" dirty="0">
              <a:solidFill>
                <a:prstClr val="black"/>
              </a:solidFill>
            </a:endParaRPr>
          </a:p>
        </p:txBody>
      </p:sp>
    </p:spTree>
    <p:extLst>
      <p:ext uri="{BB962C8B-B14F-4D97-AF65-F5344CB8AC3E}">
        <p14:creationId xmlns:p14="http://schemas.microsoft.com/office/powerpoint/2010/main" val="121441260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Table 6. Participant Status and Program Enrollment: What’s New</a:t>
            </a:r>
            <a:endParaRPr lang="en-US" dirty="0"/>
          </a:p>
        </p:txBody>
      </p:sp>
      <p:pic>
        <p:nvPicPr>
          <p:cNvPr id="6" name="Picture 5" descr="Screenshot of Table 6 showing a new employment status option has been added to the table and two status categories were dropped: Disabled, on public assistance, and living in rural areas; and Homeless and work-based project learner. Optional secondary status categories were also dropp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313" y="1153234"/>
            <a:ext cx="10435489" cy="5412800"/>
          </a:xfrm>
          <a:prstGeom prst="rect">
            <a:avLst/>
          </a:prstGeom>
        </p:spPr>
      </p:pic>
      <p:sp>
        <p:nvSpPr>
          <p:cNvPr id="3" name="Slide Number Placeholder 2"/>
          <p:cNvSpPr>
            <a:spLocks noGrp="1"/>
          </p:cNvSpPr>
          <p:nvPr>
            <p:ph type="sldNum" sz="quarter" idx="4"/>
          </p:nvPr>
        </p:nvSpPr>
        <p:spPr>
          <a:xfrm>
            <a:off x="11353127" y="6517741"/>
            <a:ext cx="812800" cy="192587"/>
          </a:xfrm>
        </p:spPr>
        <p:txBody>
          <a:bodyPr/>
          <a:lstStyle/>
          <a:p>
            <a:fld id="{1DAE2B33-0E29-4739-8433-4E8F3D9CF9EA}" type="slidenum">
              <a:rPr lang="en-US" smtClean="0"/>
              <a:pPr/>
              <a:t>77</a:t>
            </a:fld>
            <a:endParaRPr lang="en-US" dirty="0"/>
          </a:p>
        </p:txBody>
      </p:sp>
    </p:spTree>
    <p:extLst>
      <p:ext uri="{BB962C8B-B14F-4D97-AF65-F5344CB8AC3E}">
        <p14:creationId xmlns:p14="http://schemas.microsoft.com/office/powerpoint/2010/main" val="161582709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289628"/>
            <a:ext cx="10972800" cy="1143000"/>
          </a:xfrm>
        </p:spPr>
        <p:txBody>
          <a:bodyPr>
            <a:normAutofit fontScale="90000"/>
          </a:bodyPr>
          <a:lstStyle/>
          <a:p>
            <a:r>
              <a:rPr lang="en-US" dirty="0" smtClean="0"/>
              <a:t>Table 6. Participant Status and Program Enrollment: What’s New (continued)</a:t>
            </a:r>
            <a:endParaRPr lang="en-US" dirty="0"/>
          </a:p>
        </p:txBody>
      </p:sp>
      <p:pic>
        <p:nvPicPr>
          <p:cNvPr id="7" name="Picture 6" descr="Screenshot of Table 6 showing three new categories under Highest Degree or Level of School Completed: Secondary School Diploma or alternate credential; Secondary School Equivalent; and Postsecondary or professional degre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5055" y="1418281"/>
            <a:ext cx="8405689" cy="4821537"/>
          </a:xfrm>
          <a:prstGeom prst="rect">
            <a:avLst/>
          </a:prstGeom>
        </p:spPr>
      </p:pic>
      <p:sp>
        <p:nvSpPr>
          <p:cNvPr id="3" name="Slide Number Placeholder 2"/>
          <p:cNvSpPr>
            <a:spLocks noGrp="1"/>
          </p:cNvSpPr>
          <p:nvPr>
            <p:ph type="sldNum" sz="quarter" idx="4"/>
          </p:nvPr>
        </p:nvSpPr>
        <p:spPr/>
        <p:txBody>
          <a:bodyPr/>
          <a:lstStyle/>
          <a:p>
            <a:pPr algn="r"/>
            <a:fld id="{1DAE2B33-0E29-4739-8433-4E8F3D9CF9EA}" type="slidenum">
              <a:rPr lang="en-US" smtClean="0"/>
              <a:pPr algn="r"/>
              <a:t>78</a:t>
            </a:fld>
            <a:endParaRPr lang="en-US" dirty="0"/>
          </a:p>
        </p:txBody>
      </p:sp>
    </p:spTree>
    <p:extLst>
      <p:ext uri="{BB962C8B-B14F-4D97-AF65-F5344CB8AC3E}">
        <p14:creationId xmlns:p14="http://schemas.microsoft.com/office/powerpoint/2010/main" val="68582147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Table 6, cont’d </a:t>
            </a:r>
            <a:endParaRPr lang="en-US" dirty="0"/>
          </a:p>
        </p:txBody>
      </p:sp>
      <p:sp>
        <p:nvSpPr>
          <p:cNvPr id="2" name="Content Placeholder 1"/>
          <p:cNvSpPr>
            <a:spLocks noGrp="1"/>
          </p:cNvSpPr>
          <p:nvPr>
            <p:ph idx="1"/>
          </p:nvPr>
        </p:nvSpPr>
        <p:spPr/>
        <p:txBody>
          <a:bodyPr>
            <a:normAutofit/>
          </a:bodyPr>
          <a:lstStyle/>
          <a:p>
            <a:pPr marL="82296" indent="0">
              <a:buNone/>
            </a:pPr>
            <a:r>
              <a:rPr lang="en-US" sz="2400" b="1" dirty="0" smtClean="0"/>
              <a:t>How to complete the table:</a:t>
            </a:r>
          </a:p>
          <a:p>
            <a:pPr>
              <a:spcBef>
                <a:spcPts val="1200"/>
              </a:spcBef>
            </a:pPr>
            <a:r>
              <a:rPr lang="en-US" sz="2400" dirty="0" smtClean="0"/>
              <a:t>Report employment status at initial entry.</a:t>
            </a:r>
          </a:p>
          <a:p>
            <a:pPr>
              <a:spcBef>
                <a:spcPts val="1200"/>
              </a:spcBef>
            </a:pPr>
            <a:r>
              <a:rPr lang="en-US" sz="2400" dirty="0" smtClean="0"/>
              <a:t>Report highest level of schooling or degree attained for each participant in U.S.- or non-U.S.-based schooling. Total must be same as reported in Table 1.</a:t>
            </a:r>
            <a:endParaRPr lang="en-US" sz="2400" b="1" dirty="0" smtClean="0"/>
          </a:p>
          <a:p>
            <a:pPr>
              <a:spcBef>
                <a:spcPts val="1200"/>
              </a:spcBef>
            </a:pPr>
            <a:r>
              <a:rPr lang="en-US" sz="2400" dirty="0" smtClean="0"/>
              <a:t>Report number of participants at entry for program type and institution categories. </a:t>
            </a:r>
          </a:p>
          <a:p>
            <a:pPr>
              <a:spcBef>
                <a:spcPts val="1200"/>
              </a:spcBef>
            </a:pPr>
            <a:r>
              <a:rPr lang="en-US" sz="2400" dirty="0" smtClean="0"/>
              <a:t>Designated program must be specifically designed for that purpose.</a:t>
            </a:r>
          </a:p>
          <a:p>
            <a:pPr>
              <a:spcBef>
                <a:spcPts val="1200"/>
              </a:spcBef>
            </a:pPr>
            <a:r>
              <a:rPr lang="en-US" sz="2400" dirty="0" smtClean="0"/>
              <a:t>No duplicate counting.</a:t>
            </a:r>
            <a:endParaRPr lang="en-US" sz="2400" dirty="0"/>
          </a:p>
        </p:txBody>
      </p:sp>
      <p:sp>
        <p:nvSpPr>
          <p:cNvPr id="3" name="Slide Number Placeholder 2"/>
          <p:cNvSpPr>
            <a:spLocks noGrp="1"/>
          </p:cNvSpPr>
          <p:nvPr>
            <p:ph type="sldNum" sz="quarter" idx="4"/>
          </p:nvPr>
        </p:nvSpPr>
        <p:spPr/>
        <p:txBody>
          <a:bodyPr/>
          <a:lstStyle/>
          <a:p>
            <a:pPr algn="r"/>
            <a:fld id="{1DAE2B33-0E29-4739-8433-4E8F3D9CF9EA}" type="slidenum">
              <a:rPr lang="en-US" smtClean="0">
                <a:solidFill>
                  <a:prstClr val="black"/>
                </a:solidFill>
              </a:rPr>
              <a:pPr algn="r"/>
              <a:t>79</a:t>
            </a:fld>
            <a:endParaRPr lang="en-US" dirty="0">
              <a:solidFill>
                <a:prstClr val="black"/>
              </a:solidFill>
            </a:endParaRPr>
          </a:p>
        </p:txBody>
      </p:sp>
    </p:spTree>
    <p:extLst>
      <p:ext uri="{BB962C8B-B14F-4D97-AF65-F5344CB8AC3E}">
        <p14:creationId xmlns:p14="http://schemas.microsoft.com/office/powerpoint/2010/main" val="23866367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chemeClr val="tx2"/>
                </a:solidFill>
              </a:rPr>
              <a:t>Table </a:t>
            </a:r>
            <a:r>
              <a:rPr lang="en-US" dirty="0" smtClean="0">
                <a:solidFill>
                  <a:schemeClr val="tx2"/>
                </a:solidFill>
              </a:rPr>
              <a:t>4, cont’d</a:t>
            </a:r>
            <a:endParaRPr lang="en-US" dirty="0">
              <a:solidFill>
                <a:schemeClr val="tx2"/>
              </a:solidFill>
            </a:endParaRPr>
          </a:p>
        </p:txBody>
      </p:sp>
      <p:sp>
        <p:nvSpPr>
          <p:cNvPr id="2" name="Content Placeholder 1"/>
          <p:cNvSpPr>
            <a:spLocks noGrp="1"/>
          </p:cNvSpPr>
          <p:nvPr>
            <p:ph idx="1"/>
          </p:nvPr>
        </p:nvSpPr>
        <p:spPr/>
        <p:txBody>
          <a:bodyPr>
            <a:normAutofit/>
          </a:bodyPr>
          <a:lstStyle/>
          <a:p>
            <a:pPr marL="109728" indent="0">
              <a:buNone/>
            </a:pPr>
            <a:r>
              <a:rPr lang="en-US" b="1" dirty="0"/>
              <a:t>How to complete </a:t>
            </a:r>
            <a:r>
              <a:rPr lang="en-US" b="1" dirty="0" smtClean="0"/>
              <a:t>the table</a:t>
            </a:r>
            <a:r>
              <a:rPr lang="en-US" dirty="0" smtClean="0"/>
              <a:t>:</a:t>
            </a:r>
            <a:endParaRPr lang="en-US" dirty="0"/>
          </a:p>
          <a:p>
            <a:pPr>
              <a:spcBef>
                <a:spcPts val="1200"/>
              </a:spcBef>
            </a:pPr>
            <a:r>
              <a:rPr lang="en-US" dirty="0" smtClean="0"/>
              <a:t>Only </a:t>
            </a:r>
            <a:r>
              <a:rPr lang="en-US" i="1" dirty="0"/>
              <a:t>one gain </a:t>
            </a:r>
            <a:r>
              <a:rPr lang="en-US" dirty="0"/>
              <a:t>can be counted per </a:t>
            </a:r>
            <a:r>
              <a:rPr lang="en-US" dirty="0" smtClean="0"/>
              <a:t>participant per period of participation</a:t>
            </a:r>
          </a:p>
          <a:p>
            <a:pPr>
              <a:spcBef>
                <a:spcPts val="1200"/>
              </a:spcBef>
            </a:pPr>
            <a:r>
              <a:rPr lang="en-US" dirty="0" smtClean="0"/>
              <a:t>Columns B through H are unduplicated counts.</a:t>
            </a:r>
          </a:p>
          <a:p>
            <a:pPr>
              <a:spcBef>
                <a:spcPts val="1200"/>
              </a:spcBef>
            </a:pPr>
            <a:r>
              <a:rPr lang="en-US" dirty="0" smtClean="0"/>
              <a:t>Report number of periods of participation and total number of outcomes per period and EFL level.</a:t>
            </a:r>
          </a:p>
        </p:txBody>
      </p:sp>
      <p:sp>
        <p:nvSpPr>
          <p:cNvPr id="3" name="Slide Number Placeholder 2"/>
          <p:cNvSpPr>
            <a:spLocks noGrp="1"/>
          </p:cNvSpPr>
          <p:nvPr>
            <p:ph type="sldNum" sz="quarter" idx="4"/>
          </p:nvPr>
        </p:nvSpPr>
        <p:spPr>
          <a:ln>
            <a:noFill/>
          </a:ln>
        </p:spPr>
        <p:txBody>
          <a:bodyPr/>
          <a:lstStyle/>
          <a:p>
            <a:pPr algn="r"/>
            <a:fld id="{1DAE2B33-0E29-4739-8433-4E8F3D9CF9EA}" type="slidenum">
              <a:rPr lang="en-US" smtClean="0">
                <a:solidFill>
                  <a:prstClr val="black"/>
                </a:solidFill>
              </a:rPr>
              <a:pPr algn="r"/>
              <a:t>8</a:t>
            </a:fld>
            <a:endParaRPr lang="en-US" dirty="0">
              <a:solidFill>
                <a:prstClr val="black"/>
              </a:solidFill>
            </a:endParaRPr>
          </a:p>
        </p:txBody>
      </p:sp>
    </p:spTree>
    <p:extLst>
      <p:ext uri="{BB962C8B-B14F-4D97-AF65-F5344CB8AC3E}">
        <p14:creationId xmlns:p14="http://schemas.microsoft.com/office/powerpoint/2010/main" val="334310115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Table 6: What’s New</a:t>
            </a:r>
            <a:endParaRPr lang="en-US" dirty="0"/>
          </a:p>
        </p:txBody>
      </p:sp>
      <p:sp>
        <p:nvSpPr>
          <p:cNvPr id="6" name="Content Placeholder 5"/>
          <p:cNvSpPr txBox="1">
            <a:spLocks/>
          </p:cNvSpPr>
          <p:nvPr/>
        </p:nvSpPr>
        <p:spPr>
          <a:xfrm>
            <a:off x="2743200" y="1842052"/>
            <a:ext cx="6400800" cy="3657600"/>
          </a:xfrm>
          <a:prstGeom prst="wedgeRoundRect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ormAutofit/>
          </a:bodyPr>
          <a:lstStyle>
            <a:lvl1pPr marL="274320" indent="-192024" algn="l" rtl="0" eaLnBrk="1" latinLnBrk="0" hangingPunct="1">
              <a:spcBef>
                <a:spcPts val="300"/>
              </a:spcBef>
              <a:spcAft>
                <a:spcPts val="0"/>
              </a:spcAft>
              <a:buClr>
                <a:schemeClr val="accent1"/>
              </a:buClr>
              <a:buSzPct val="68000"/>
              <a:buFont typeface="Wingdings 3"/>
              <a:buChar char=""/>
              <a:defRPr kumimoji="0" sz="2025" kern="1200">
                <a:solidFill>
                  <a:schemeClr val="lt1"/>
                </a:solidFill>
                <a:latin typeface="+mn-lt"/>
                <a:ea typeface="+mn-ea"/>
                <a:cs typeface="+mn-cs"/>
              </a:defRPr>
            </a:lvl1pPr>
            <a:lvl2pPr marL="466344" indent="-171450" algn="l" rtl="0" eaLnBrk="1" latinLnBrk="0" hangingPunct="1">
              <a:spcBef>
                <a:spcPts val="243"/>
              </a:spcBef>
              <a:buClr>
                <a:schemeClr val="accent1"/>
              </a:buClr>
              <a:buFont typeface="Verdana"/>
              <a:buChar char="◦"/>
              <a:defRPr kumimoji="0" sz="1725" kern="1200">
                <a:solidFill>
                  <a:schemeClr val="lt1"/>
                </a:solidFill>
                <a:latin typeface="+mn-lt"/>
                <a:ea typeface="+mn-ea"/>
                <a:cs typeface="+mn-cs"/>
              </a:defRPr>
            </a:lvl2pPr>
            <a:lvl3pPr marL="644652" indent="-171450" algn="l" rtl="0" eaLnBrk="1" latinLnBrk="0" hangingPunct="1">
              <a:spcBef>
                <a:spcPts val="263"/>
              </a:spcBef>
              <a:buClr>
                <a:schemeClr val="accent2"/>
              </a:buClr>
              <a:buSzPct val="100000"/>
              <a:buFont typeface="Wingdings 2"/>
              <a:buChar char=""/>
              <a:defRPr kumimoji="0" sz="1575" kern="1200">
                <a:solidFill>
                  <a:schemeClr val="lt1"/>
                </a:solidFill>
                <a:latin typeface="+mn-lt"/>
                <a:ea typeface="+mn-ea"/>
                <a:cs typeface="+mn-cs"/>
              </a:defRPr>
            </a:lvl3pPr>
            <a:lvl4pPr marL="857250" indent="-171450" algn="l" rtl="0" eaLnBrk="1" latinLnBrk="0" hangingPunct="1">
              <a:spcBef>
                <a:spcPts val="263"/>
              </a:spcBef>
              <a:buClr>
                <a:schemeClr val="accent2"/>
              </a:buClr>
              <a:buFont typeface="Wingdings 2"/>
              <a:buChar char=""/>
              <a:defRPr kumimoji="0" sz="1425" kern="1200">
                <a:solidFill>
                  <a:schemeClr val="lt1"/>
                </a:solidFill>
                <a:latin typeface="+mn-lt"/>
                <a:ea typeface="+mn-ea"/>
                <a:cs typeface="+mn-cs"/>
              </a:defRPr>
            </a:lvl4pPr>
            <a:lvl5pPr marL="1028700" indent="-171450" algn="l" rtl="0" eaLnBrk="1" latinLnBrk="0" hangingPunct="1">
              <a:spcBef>
                <a:spcPts val="263"/>
              </a:spcBef>
              <a:buClr>
                <a:schemeClr val="accent2"/>
              </a:buClr>
              <a:buFont typeface="Wingdings 2"/>
              <a:buChar char=""/>
              <a:defRPr kumimoji="0" sz="1350" kern="1200">
                <a:solidFill>
                  <a:schemeClr val="lt1"/>
                </a:solidFill>
                <a:latin typeface="+mn-lt"/>
                <a:ea typeface="+mn-ea"/>
                <a:cs typeface="+mn-cs"/>
              </a:defRPr>
            </a:lvl5pPr>
            <a:lvl6pPr marL="1200150" indent="-171450" algn="l" rtl="0" eaLnBrk="1" latinLnBrk="0" hangingPunct="1">
              <a:spcBef>
                <a:spcPts val="263"/>
              </a:spcBef>
              <a:buClr>
                <a:schemeClr val="accent3"/>
              </a:buClr>
              <a:buFont typeface="Wingdings 2"/>
              <a:buChar char=""/>
              <a:defRPr kumimoji="0" sz="1350" kern="1200">
                <a:solidFill>
                  <a:schemeClr val="lt1"/>
                </a:solidFill>
                <a:latin typeface="+mn-lt"/>
                <a:ea typeface="+mn-ea"/>
                <a:cs typeface="+mn-cs"/>
              </a:defRPr>
            </a:lvl6pPr>
            <a:lvl7pPr marL="1371600" indent="-171450" algn="l" rtl="0" eaLnBrk="1" latinLnBrk="0" hangingPunct="1">
              <a:spcBef>
                <a:spcPts val="263"/>
              </a:spcBef>
              <a:buClr>
                <a:schemeClr val="accent3"/>
              </a:buClr>
              <a:buFont typeface="Wingdings 2"/>
              <a:buChar char=""/>
              <a:defRPr kumimoji="0" sz="1200" kern="1200">
                <a:solidFill>
                  <a:schemeClr val="lt1"/>
                </a:solidFill>
                <a:latin typeface="+mn-lt"/>
                <a:ea typeface="+mn-ea"/>
                <a:cs typeface="+mn-cs"/>
              </a:defRPr>
            </a:lvl7pPr>
            <a:lvl8pPr marL="1543050" indent="-171450" algn="l" rtl="0" eaLnBrk="1" latinLnBrk="0" hangingPunct="1">
              <a:spcBef>
                <a:spcPts val="263"/>
              </a:spcBef>
              <a:buClr>
                <a:schemeClr val="accent3"/>
              </a:buClr>
              <a:buFont typeface="Wingdings 2"/>
              <a:buChar char=""/>
              <a:defRPr kumimoji="0" sz="1200" kern="1200">
                <a:solidFill>
                  <a:schemeClr val="lt1"/>
                </a:solidFill>
                <a:latin typeface="+mn-lt"/>
                <a:ea typeface="+mn-ea"/>
                <a:cs typeface="+mn-cs"/>
              </a:defRPr>
            </a:lvl8pPr>
            <a:lvl9pPr marL="1714500" indent="-171450" algn="l" rtl="0" eaLnBrk="1" latinLnBrk="0" hangingPunct="1">
              <a:spcBef>
                <a:spcPts val="263"/>
              </a:spcBef>
              <a:buClr>
                <a:schemeClr val="accent3"/>
              </a:buClr>
              <a:buFont typeface="Wingdings 2"/>
              <a:buChar char=""/>
              <a:defRPr kumimoji="0" sz="1200" kern="1200" baseline="0">
                <a:solidFill>
                  <a:schemeClr val="lt1"/>
                </a:solidFill>
                <a:latin typeface="+mn-lt"/>
                <a:ea typeface="+mn-ea"/>
                <a:cs typeface="+mn-cs"/>
              </a:defRPr>
            </a:lvl9pPr>
            <a:extLst/>
          </a:lstStyle>
          <a:p>
            <a:pPr marL="742950" lvl="1" indent="-285750">
              <a:spcBef>
                <a:spcPts val="324"/>
              </a:spcBef>
              <a:buClr>
                <a:schemeClr val="accent4">
                  <a:lumMod val="75000"/>
                </a:schemeClr>
              </a:buClr>
              <a:buFont typeface="Arial" panose="020B0604020202020204" pitchFamily="34" charset="0"/>
              <a:buChar char="•"/>
            </a:pPr>
            <a:r>
              <a:rPr lang="en-US" sz="2400" b="1" dirty="0">
                <a:solidFill>
                  <a:schemeClr val="tx1"/>
                </a:solidFill>
              </a:rPr>
              <a:t>New employment status </a:t>
            </a:r>
            <a:r>
              <a:rPr lang="en-US" sz="2400" b="1" dirty="0" smtClean="0">
                <a:solidFill>
                  <a:schemeClr val="tx1"/>
                </a:solidFill>
              </a:rPr>
              <a:t>option</a:t>
            </a:r>
          </a:p>
          <a:p>
            <a:pPr marL="742950" lvl="1" indent="-285750">
              <a:spcBef>
                <a:spcPts val="1200"/>
              </a:spcBef>
              <a:buClr>
                <a:schemeClr val="accent4">
                  <a:lumMod val="75000"/>
                </a:schemeClr>
              </a:buClr>
              <a:buFont typeface="Arial" panose="020B0604020202020204" pitchFamily="34" charset="0"/>
              <a:buChar char="•"/>
            </a:pPr>
            <a:r>
              <a:rPr lang="en-US" sz="2400" b="1" dirty="0" smtClean="0">
                <a:solidFill>
                  <a:schemeClr val="tx1"/>
                </a:solidFill>
              </a:rPr>
              <a:t>Participant </a:t>
            </a:r>
            <a:r>
              <a:rPr lang="en-US" sz="2400" b="1" dirty="0">
                <a:solidFill>
                  <a:schemeClr val="tx1"/>
                </a:solidFill>
              </a:rPr>
              <a:t>categories </a:t>
            </a:r>
            <a:r>
              <a:rPr lang="en-US" sz="2400" b="1" dirty="0" smtClean="0">
                <a:solidFill>
                  <a:schemeClr val="tx1"/>
                </a:solidFill>
              </a:rPr>
              <a:t>dropped</a:t>
            </a:r>
          </a:p>
          <a:p>
            <a:pPr marL="742950" lvl="1" indent="-285750">
              <a:spcBef>
                <a:spcPts val="1200"/>
              </a:spcBef>
              <a:buClr>
                <a:schemeClr val="accent4">
                  <a:lumMod val="75000"/>
                </a:schemeClr>
              </a:buClr>
              <a:buFont typeface="Arial" panose="020B0604020202020204" pitchFamily="34" charset="0"/>
              <a:buChar char="•"/>
            </a:pPr>
            <a:r>
              <a:rPr lang="en-US" sz="2400" b="1" dirty="0" smtClean="0">
                <a:solidFill>
                  <a:schemeClr val="tx1"/>
                </a:solidFill>
              </a:rPr>
              <a:t>Terminology </a:t>
            </a:r>
            <a:r>
              <a:rPr lang="en-US" sz="2400" b="1" dirty="0">
                <a:solidFill>
                  <a:schemeClr val="tx1"/>
                </a:solidFill>
              </a:rPr>
              <a:t>changes</a:t>
            </a:r>
          </a:p>
        </p:txBody>
      </p:sp>
      <p:sp>
        <p:nvSpPr>
          <p:cNvPr id="3" name="Slide Number Placeholder 2"/>
          <p:cNvSpPr>
            <a:spLocks noGrp="1"/>
          </p:cNvSpPr>
          <p:nvPr>
            <p:ph type="sldNum" sz="quarter" idx="4"/>
          </p:nvPr>
        </p:nvSpPr>
        <p:spPr/>
        <p:txBody>
          <a:bodyPr/>
          <a:lstStyle/>
          <a:p>
            <a:pPr algn="r"/>
            <a:fld id="{1DAE2B33-0E29-4739-8433-4E8F3D9CF9EA}" type="slidenum">
              <a:rPr lang="en-US" smtClean="0"/>
              <a:pPr algn="r"/>
              <a:t>80</a:t>
            </a:fld>
            <a:endParaRPr lang="en-US" dirty="0"/>
          </a:p>
        </p:txBody>
      </p:sp>
    </p:spTree>
    <p:extLst>
      <p:ext uri="{BB962C8B-B14F-4D97-AF65-F5344CB8AC3E}">
        <p14:creationId xmlns:p14="http://schemas.microsoft.com/office/powerpoint/2010/main" val="93064270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Table 7: </a:t>
            </a:r>
            <a:r>
              <a:rPr lang="en-US" dirty="0">
                <a:effectLst/>
              </a:rPr>
              <a:t>Adult Education </a:t>
            </a:r>
            <a:r>
              <a:rPr lang="en-US" dirty="0" smtClean="0">
                <a:effectLst/>
              </a:rPr>
              <a:t>Personnel, </a:t>
            </a:r>
            <a:r>
              <a:rPr lang="en-US" dirty="0">
                <a:effectLst/>
              </a:rPr>
              <a:t>by Function and Job Status</a:t>
            </a:r>
            <a:endParaRPr lang="en-US" dirty="0"/>
          </a:p>
        </p:txBody>
      </p:sp>
      <p:sp>
        <p:nvSpPr>
          <p:cNvPr id="2" name="Content Placeholder 1"/>
          <p:cNvSpPr>
            <a:spLocks noGrp="1"/>
          </p:cNvSpPr>
          <p:nvPr>
            <p:ph idx="1"/>
          </p:nvPr>
        </p:nvSpPr>
        <p:spPr/>
        <p:txBody>
          <a:bodyPr>
            <a:normAutofit/>
          </a:bodyPr>
          <a:lstStyle/>
          <a:p>
            <a:r>
              <a:rPr lang="en-US" sz="2800" b="1" dirty="0" smtClean="0"/>
              <a:t>Purpose: </a:t>
            </a:r>
            <a:r>
              <a:rPr lang="en-US" sz="2800" dirty="0" smtClean="0"/>
              <a:t>Reports types of state </a:t>
            </a:r>
            <a:r>
              <a:rPr lang="en-US" sz="2800" dirty="0"/>
              <a:t>adult education </a:t>
            </a:r>
            <a:r>
              <a:rPr lang="en-US" sz="2800" dirty="0" smtClean="0"/>
              <a:t>program and local staff, including teachers, full- and part-time personnel, and volunteers.</a:t>
            </a:r>
            <a:endParaRPr lang="en-US" sz="2800" dirty="0"/>
          </a:p>
          <a:p>
            <a:pPr>
              <a:spcBef>
                <a:spcPts val="1200"/>
              </a:spcBef>
            </a:pPr>
            <a:r>
              <a:rPr lang="en-US" sz="2800" b="1" dirty="0" smtClean="0"/>
              <a:t>Use: </a:t>
            </a:r>
            <a:r>
              <a:rPr lang="en-US" sz="2800" dirty="0" smtClean="0"/>
              <a:t>Provides picture of adult education state and local staff and teachers.</a:t>
            </a:r>
          </a:p>
        </p:txBody>
      </p:sp>
      <p:sp>
        <p:nvSpPr>
          <p:cNvPr id="3" name="Slide Number Placeholder 2"/>
          <p:cNvSpPr>
            <a:spLocks noGrp="1"/>
          </p:cNvSpPr>
          <p:nvPr>
            <p:ph type="sldNum" sz="quarter" idx="4"/>
          </p:nvPr>
        </p:nvSpPr>
        <p:spPr/>
        <p:txBody>
          <a:bodyPr/>
          <a:lstStyle/>
          <a:p>
            <a:pPr algn="r"/>
            <a:fld id="{1DAE2B33-0E29-4739-8433-4E8F3D9CF9EA}" type="slidenum">
              <a:rPr lang="en-US" smtClean="0">
                <a:solidFill>
                  <a:prstClr val="black"/>
                </a:solidFill>
              </a:rPr>
              <a:pPr algn="r"/>
              <a:t>81</a:t>
            </a:fld>
            <a:endParaRPr lang="en-US" dirty="0">
              <a:solidFill>
                <a:prstClr val="black"/>
              </a:solidFill>
            </a:endParaRPr>
          </a:p>
        </p:txBody>
      </p:sp>
    </p:spTree>
    <p:extLst>
      <p:ext uri="{BB962C8B-B14F-4D97-AF65-F5344CB8AC3E}">
        <p14:creationId xmlns:p14="http://schemas.microsoft.com/office/powerpoint/2010/main" val="237439327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Table 7, cont’d</a:t>
            </a:r>
            <a:endParaRPr lang="en-US" dirty="0"/>
          </a:p>
        </p:txBody>
      </p:sp>
      <p:sp>
        <p:nvSpPr>
          <p:cNvPr id="2" name="Content Placeholder 1"/>
          <p:cNvSpPr>
            <a:spLocks noGrp="1"/>
          </p:cNvSpPr>
          <p:nvPr>
            <p:ph idx="1"/>
          </p:nvPr>
        </p:nvSpPr>
        <p:spPr/>
        <p:txBody>
          <a:bodyPr>
            <a:normAutofit/>
          </a:bodyPr>
          <a:lstStyle/>
          <a:p>
            <a:pPr marL="109728" indent="0">
              <a:buNone/>
            </a:pPr>
            <a:r>
              <a:rPr lang="en-US" b="1" dirty="0" smtClean="0"/>
              <a:t>How to complete the table:</a:t>
            </a:r>
          </a:p>
          <a:p>
            <a:pPr>
              <a:spcBef>
                <a:spcPts val="1200"/>
              </a:spcBef>
            </a:pPr>
            <a:r>
              <a:rPr lang="en-US" dirty="0" smtClean="0"/>
              <a:t>Function:  </a:t>
            </a:r>
            <a:endParaRPr lang="en-US" dirty="0"/>
          </a:p>
          <a:p>
            <a:pPr lvl="1">
              <a:spcBef>
                <a:spcPts val="1200"/>
              </a:spcBef>
            </a:pPr>
            <a:r>
              <a:rPr lang="en-US" dirty="0" smtClean="0"/>
              <a:t>Report unduplicated count of personnel by function and job status.</a:t>
            </a:r>
          </a:p>
          <a:p>
            <a:pPr lvl="1">
              <a:spcBef>
                <a:spcPts val="1200"/>
              </a:spcBef>
            </a:pPr>
            <a:r>
              <a:rPr lang="en-US" dirty="0" smtClean="0"/>
              <a:t>Count the number of positions, not the number of staff who filled them. </a:t>
            </a:r>
          </a:p>
          <a:p>
            <a:pPr lvl="1">
              <a:spcBef>
                <a:spcPts val="1200"/>
              </a:spcBef>
            </a:pPr>
            <a:r>
              <a:rPr lang="en-US" dirty="0" smtClean="0"/>
              <a:t>Count once each part-time position under the Adult Education and Family Literacy Act that is being paid out of federal, state, and/or local education funds. </a:t>
            </a:r>
          </a:p>
          <a:p>
            <a:pPr lvl="1">
              <a:spcBef>
                <a:spcPts val="1200"/>
              </a:spcBef>
            </a:pPr>
            <a:r>
              <a:rPr lang="en-US" dirty="0" smtClean="0"/>
              <a:t>Count once each full-time position of the program administered under AEFLA who is being paid out of Federal, State, and/or local education funds.</a:t>
            </a:r>
            <a:endParaRPr lang="en-US" dirty="0"/>
          </a:p>
        </p:txBody>
      </p:sp>
      <p:sp>
        <p:nvSpPr>
          <p:cNvPr id="3" name="Slide Number Placeholder 2"/>
          <p:cNvSpPr>
            <a:spLocks noGrp="1"/>
          </p:cNvSpPr>
          <p:nvPr>
            <p:ph type="sldNum" sz="quarter" idx="4"/>
          </p:nvPr>
        </p:nvSpPr>
        <p:spPr/>
        <p:txBody>
          <a:bodyPr/>
          <a:lstStyle/>
          <a:p>
            <a:pPr algn="r"/>
            <a:fld id="{1DAE2B33-0E29-4739-8433-4E8F3D9CF9EA}" type="slidenum">
              <a:rPr lang="en-US" smtClean="0"/>
              <a:pPr algn="r"/>
              <a:t>82</a:t>
            </a:fld>
            <a:endParaRPr lang="en-US" dirty="0"/>
          </a:p>
        </p:txBody>
      </p:sp>
    </p:spTree>
    <p:extLst>
      <p:ext uri="{BB962C8B-B14F-4D97-AF65-F5344CB8AC3E}">
        <p14:creationId xmlns:p14="http://schemas.microsoft.com/office/powerpoint/2010/main" val="374869972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Table 7, cont’d</a:t>
            </a:r>
            <a:endParaRPr lang="en-US" dirty="0"/>
          </a:p>
        </p:txBody>
      </p:sp>
      <p:sp>
        <p:nvSpPr>
          <p:cNvPr id="2" name="Content Placeholder 1"/>
          <p:cNvSpPr>
            <a:spLocks noGrp="1"/>
          </p:cNvSpPr>
          <p:nvPr>
            <p:ph idx="1"/>
          </p:nvPr>
        </p:nvSpPr>
        <p:spPr/>
        <p:txBody>
          <a:bodyPr/>
          <a:lstStyle/>
          <a:p>
            <a:pPr marL="109728" indent="0">
              <a:buNone/>
            </a:pPr>
            <a:r>
              <a:rPr lang="en-US" b="1" dirty="0" smtClean="0"/>
              <a:t>How to complete the table:</a:t>
            </a:r>
          </a:p>
          <a:p>
            <a:pPr>
              <a:spcBef>
                <a:spcPts val="600"/>
              </a:spcBef>
            </a:pPr>
            <a:r>
              <a:rPr lang="en-US" dirty="0" smtClean="0"/>
              <a:t>Teachers:  </a:t>
            </a:r>
          </a:p>
          <a:p>
            <a:pPr lvl="1"/>
            <a:r>
              <a:rPr lang="en-US" dirty="0" smtClean="0"/>
              <a:t>Report the number of teachers, not the number of positions.</a:t>
            </a:r>
          </a:p>
          <a:p>
            <a:pPr lvl="1"/>
            <a:r>
              <a:rPr lang="en-US" dirty="0" smtClean="0"/>
              <a:t>Do not report adult education experience and certification for volunteers.</a:t>
            </a:r>
          </a:p>
          <a:p>
            <a:pPr lvl="1"/>
            <a:r>
              <a:rPr lang="en-US" dirty="0" smtClean="0"/>
              <a:t>The total number of teachers for which experience is reported must equal the total number of teachers reported.</a:t>
            </a:r>
          </a:p>
          <a:p>
            <a:pPr lvl="1"/>
            <a:r>
              <a:rPr lang="en-US" dirty="0" smtClean="0"/>
              <a:t>Report all certifications (duplicates possible).</a:t>
            </a:r>
          </a:p>
        </p:txBody>
      </p:sp>
      <p:sp>
        <p:nvSpPr>
          <p:cNvPr id="3" name="Slide Number Placeholder 2"/>
          <p:cNvSpPr>
            <a:spLocks noGrp="1"/>
          </p:cNvSpPr>
          <p:nvPr>
            <p:ph type="sldNum" sz="quarter" idx="4"/>
          </p:nvPr>
        </p:nvSpPr>
        <p:spPr/>
        <p:txBody>
          <a:bodyPr/>
          <a:lstStyle/>
          <a:p>
            <a:pPr algn="r"/>
            <a:fld id="{1DAE2B33-0E29-4739-8433-4E8F3D9CF9EA}" type="slidenum">
              <a:rPr lang="en-US" smtClean="0"/>
              <a:pPr algn="r"/>
              <a:t>83</a:t>
            </a:fld>
            <a:endParaRPr lang="en-US" dirty="0"/>
          </a:p>
        </p:txBody>
      </p:sp>
    </p:spTree>
    <p:extLst>
      <p:ext uri="{BB962C8B-B14F-4D97-AF65-F5344CB8AC3E}">
        <p14:creationId xmlns:p14="http://schemas.microsoft.com/office/powerpoint/2010/main" val="20089804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Table 7: </a:t>
            </a:r>
            <a:r>
              <a:rPr lang="en-US" dirty="0" smtClean="0">
                <a:effectLst/>
              </a:rPr>
              <a:t>What’s New</a:t>
            </a:r>
            <a:endParaRPr lang="en-US" dirty="0"/>
          </a:p>
        </p:txBody>
      </p:sp>
      <p:sp>
        <p:nvSpPr>
          <p:cNvPr id="5" name="Content Placeholder 5"/>
          <p:cNvSpPr txBox="1">
            <a:spLocks/>
          </p:cNvSpPr>
          <p:nvPr/>
        </p:nvSpPr>
        <p:spPr>
          <a:xfrm>
            <a:off x="2743200" y="1828800"/>
            <a:ext cx="6400800" cy="3657600"/>
          </a:xfrm>
          <a:prstGeom prst="wedgeRoundRect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ormAutofit/>
          </a:bodyPr>
          <a:lstStyle>
            <a:lvl1pPr marL="274320" indent="-192024" algn="l" rtl="0" eaLnBrk="1" latinLnBrk="0" hangingPunct="1">
              <a:spcBef>
                <a:spcPts val="300"/>
              </a:spcBef>
              <a:spcAft>
                <a:spcPts val="0"/>
              </a:spcAft>
              <a:buClr>
                <a:schemeClr val="accent1"/>
              </a:buClr>
              <a:buSzPct val="68000"/>
              <a:buFont typeface="Wingdings 3"/>
              <a:buChar char=""/>
              <a:defRPr kumimoji="0" sz="2025" kern="1200">
                <a:solidFill>
                  <a:schemeClr val="lt1"/>
                </a:solidFill>
                <a:latin typeface="+mn-lt"/>
                <a:ea typeface="+mn-ea"/>
                <a:cs typeface="+mn-cs"/>
              </a:defRPr>
            </a:lvl1pPr>
            <a:lvl2pPr marL="466344" indent="-171450" algn="l" rtl="0" eaLnBrk="1" latinLnBrk="0" hangingPunct="1">
              <a:spcBef>
                <a:spcPts val="243"/>
              </a:spcBef>
              <a:buClr>
                <a:schemeClr val="accent1"/>
              </a:buClr>
              <a:buFont typeface="Verdana"/>
              <a:buChar char="◦"/>
              <a:defRPr kumimoji="0" sz="1725" kern="1200">
                <a:solidFill>
                  <a:schemeClr val="lt1"/>
                </a:solidFill>
                <a:latin typeface="+mn-lt"/>
                <a:ea typeface="+mn-ea"/>
                <a:cs typeface="+mn-cs"/>
              </a:defRPr>
            </a:lvl2pPr>
            <a:lvl3pPr marL="644652" indent="-171450" algn="l" rtl="0" eaLnBrk="1" latinLnBrk="0" hangingPunct="1">
              <a:spcBef>
                <a:spcPts val="263"/>
              </a:spcBef>
              <a:buClr>
                <a:schemeClr val="accent2"/>
              </a:buClr>
              <a:buSzPct val="100000"/>
              <a:buFont typeface="Wingdings 2"/>
              <a:buChar char=""/>
              <a:defRPr kumimoji="0" sz="1575" kern="1200">
                <a:solidFill>
                  <a:schemeClr val="lt1"/>
                </a:solidFill>
                <a:latin typeface="+mn-lt"/>
                <a:ea typeface="+mn-ea"/>
                <a:cs typeface="+mn-cs"/>
              </a:defRPr>
            </a:lvl3pPr>
            <a:lvl4pPr marL="857250" indent="-171450" algn="l" rtl="0" eaLnBrk="1" latinLnBrk="0" hangingPunct="1">
              <a:spcBef>
                <a:spcPts val="263"/>
              </a:spcBef>
              <a:buClr>
                <a:schemeClr val="accent2"/>
              </a:buClr>
              <a:buFont typeface="Wingdings 2"/>
              <a:buChar char=""/>
              <a:defRPr kumimoji="0" sz="1425" kern="1200">
                <a:solidFill>
                  <a:schemeClr val="lt1"/>
                </a:solidFill>
                <a:latin typeface="+mn-lt"/>
                <a:ea typeface="+mn-ea"/>
                <a:cs typeface="+mn-cs"/>
              </a:defRPr>
            </a:lvl4pPr>
            <a:lvl5pPr marL="1028700" indent="-171450" algn="l" rtl="0" eaLnBrk="1" latinLnBrk="0" hangingPunct="1">
              <a:spcBef>
                <a:spcPts val="263"/>
              </a:spcBef>
              <a:buClr>
                <a:schemeClr val="accent2"/>
              </a:buClr>
              <a:buFont typeface="Wingdings 2"/>
              <a:buChar char=""/>
              <a:defRPr kumimoji="0" sz="1350" kern="1200">
                <a:solidFill>
                  <a:schemeClr val="lt1"/>
                </a:solidFill>
                <a:latin typeface="+mn-lt"/>
                <a:ea typeface="+mn-ea"/>
                <a:cs typeface="+mn-cs"/>
              </a:defRPr>
            </a:lvl5pPr>
            <a:lvl6pPr marL="1200150" indent="-171450" algn="l" rtl="0" eaLnBrk="1" latinLnBrk="0" hangingPunct="1">
              <a:spcBef>
                <a:spcPts val="263"/>
              </a:spcBef>
              <a:buClr>
                <a:schemeClr val="accent3"/>
              </a:buClr>
              <a:buFont typeface="Wingdings 2"/>
              <a:buChar char=""/>
              <a:defRPr kumimoji="0" sz="1350" kern="1200">
                <a:solidFill>
                  <a:schemeClr val="lt1"/>
                </a:solidFill>
                <a:latin typeface="+mn-lt"/>
                <a:ea typeface="+mn-ea"/>
                <a:cs typeface="+mn-cs"/>
              </a:defRPr>
            </a:lvl6pPr>
            <a:lvl7pPr marL="1371600" indent="-171450" algn="l" rtl="0" eaLnBrk="1" latinLnBrk="0" hangingPunct="1">
              <a:spcBef>
                <a:spcPts val="263"/>
              </a:spcBef>
              <a:buClr>
                <a:schemeClr val="accent3"/>
              </a:buClr>
              <a:buFont typeface="Wingdings 2"/>
              <a:buChar char=""/>
              <a:defRPr kumimoji="0" sz="1200" kern="1200">
                <a:solidFill>
                  <a:schemeClr val="lt1"/>
                </a:solidFill>
                <a:latin typeface="+mn-lt"/>
                <a:ea typeface="+mn-ea"/>
                <a:cs typeface="+mn-cs"/>
              </a:defRPr>
            </a:lvl7pPr>
            <a:lvl8pPr marL="1543050" indent="-171450" algn="l" rtl="0" eaLnBrk="1" latinLnBrk="0" hangingPunct="1">
              <a:spcBef>
                <a:spcPts val="263"/>
              </a:spcBef>
              <a:buClr>
                <a:schemeClr val="accent3"/>
              </a:buClr>
              <a:buFont typeface="Wingdings 2"/>
              <a:buChar char=""/>
              <a:defRPr kumimoji="0" sz="1200" kern="1200">
                <a:solidFill>
                  <a:schemeClr val="lt1"/>
                </a:solidFill>
                <a:latin typeface="+mn-lt"/>
                <a:ea typeface="+mn-ea"/>
                <a:cs typeface="+mn-cs"/>
              </a:defRPr>
            </a:lvl8pPr>
            <a:lvl9pPr marL="1714500" indent="-171450" algn="l" rtl="0" eaLnBrk="1" latinLnBrk="0" hangingPunct="1">
              <a:spcBef>
                <a:spcPts val="263"/>
              </a:spcBef>
              <a:buClr>
                <a:schemeClr val="accent3"/>
              </a:buClr>
              <a:buFont typeface="Wingdings 2"/>
              <a:buChar char=""/>
              <a:defRPr kumimoji="0" sz="1200" kern="1200" baseline="0">
                <a:solidFill>
                  <a:schemeClr val="lt1"/>
                </a:solidFill>
                <a:latin typeface="+mn-lt"/>
                <a:ea typeface="+mn-ea"/>
                <a:cs typeface="+mn-cs"/>
              </a:defRPr>
            </a:lvl9pPr>
            <a:extLst/>
          </a:lstStyle>
          <a:p>
            <a:pPr marL="294894" lvl="1" indent="0" algn="ctr">
              <a:buNone/>
            </a:pPr>
            <a:r>
              <a:rPr lang="en-US" sz="4000" dirty="0" smtClean="0">
                <a:solidFill>
                  <a:schemeClr val="tx1"/>
                </a:solidFill>
              </a:rPr>
              <a:t>No changes </a:t>
            </a:r>
            <a:endParaRPr lang="en-US" sz="4000" dirty="0">
              <a:solidFill>
                <a:schemeClr val="tx1"/>
              </a:solidFill>
            </a:endParaRPr>
          </a:p>
        </p:txBody>
      </p:sp>
      <p:sp>
        <p:nvSpPr>
          <p:cNvPr id="3" name="Slide Number Placeholder 2"/>
          <p:cNvSpPr>
            <a:spLocks noGrp="1"/>
          </p:cNvSpPr>
          <p:nvPr>
            <p:ph type="sldNum" sz="quarter" idx="4"/>
          </p:nvPr>
        </p:nvSpPr>
        <p:spPr/>
        <p:txBody>
          <a:bodyPr/>
          <a:lstStyle/>
          <a:p>
            <a:pPr algn="r"/>
            <a:fld id="{1DAE2B33-0E29-4739-8433-4E8F3D9CF9EA}" type="slidenum">
              <a:rPr lang="en-US" smtClean="0">
                <a:solidFill>
                  <a:prstClr val="black"/>
                </a:solidFill>
              </a:rPr>
              <a:pPr algn="r"/>
              <a:t>84</a:t>
            </a:fld>
            <a:endParaRPr lang="en-US" dirty="0">
              <a:solidFill>
                <a:prstClr val="black"/>
              </a:solidFill>
            </a:endParaRPr>
          </a:p>
        </p:txBody>
      </p:sp>
    </p:spTree>
    <p:extLst>
      <p:ext uri="{BB962C8B-B14F-4D97-AF65-F5344CB8AC3E}">
        <p14:creationId xmlns:p14="http://schemas.microsoft.com/office/powerpoint/2010/main" val="338148416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Table 8. Outcomes for Adults in Family Literacy Programs (Optional)</a:t>
            </a:r>
            <a:endParaRPr lang="en-US" dirty="0"/>
          </a:p>
        </p:txBody>
      </p:sp>
      <p:sp>
        <p:nvSpPr>
          <p:cNvPr id="2" name="Content Placeholder 1"/>
          <p:cNvSpPr>
            <a:spLocks noGrp="1"/>
          </p:cNvSpPr>
          <p:nvPr>
            <p:ph idx="1"/>
          </p:nvPr>
        </p:nvSpPr>
        <p:spPr>
          <a:xfrm>
            <a:off x="457200" y="1828800"/>
            <a:ext cx="10972800" cy="2751458"/>
          </a:xfrm>
        </p:spPr>
        <p:txBody>
          <a:bodyPr>
            <a:normAutofit/>
          </a:bodyPr>
          <a:lstStyle/>
          <a:p>
            <a:r>
              <a:rPr lang="en-US" sz="2400" b="1" dirty="0" smtClean="0"/>
              <a:t>Purpose: </a:t>
            </a:r>
            <a:r>
              <a:rPr lang="en-US" sz="2400" dirty="0" smtClean="0"/>
              <a:t>Reports WIOA performance measures, including MSG and optional family literacy–related measures.</a:t>
            </a:r>
          </a:p>
          <a:p>
            <a:pPr>
              <a:spcBef>
                <a:spcPts val="1200"/>
              </a:spcBef>
            </a:pPr>
            <a:r>
              <a:rPr lang="en-US" sz="2400" dirty="0" smtClean="0"/>
              <a:t>For reporting family </a:t>
            </a:r>
            <a:r>
              <a:rPr lang="en-US" sz="2400" dirty="0"/>
              <a:t>literacy participants </a:t>
            </a:r>
            <a:r>
              <a:rPr lang="en-US" sz="2400" dirty="0" smtClean="0"/>
              <a:t>only—optional</a:t>
            </a:r>
          </a:p>
          <a:p>
            <a:pPr>
              <a:spcBef>
                <a:spcPts val="1200"/>
              </a:spcBef>
            </a:pPr>
            <a:r>
              <a:rPr lang="en-US" sz="2400" b="1" dirty="0" smtClean="0"/>
              <a:t>Use: </a:t>
            </a:r>
            <a:r>
              <a:rPr lang="en-US" sz="2400" dirty="0" smtClean="0"/>
              <a:t>Allows comparison of performance of family literacy participants with others.</a:t>
            </a:r>
          </a:p>
        </p:txBody>
      </p:sp>
      <p:sp>
        <p:nvSpPr>
          <p:cNvPr id="3" name="Slide Number Placeholder 2"/>
          <p:cNvSpPr>
            <a:spLocks noGrp="1"/>
          </p:cNvSpPr>
          <p:nvPr>
            <p:ph type="sldNum" sz="quarter" idx="4"/>
          </p:nvPr>
        </p:nvSpPr>
        <p:spPr/>
        <p:txBody>
          <a:bodyPr/>
          <a:lstStyle/>
          <a:p>
            <a:pPr algn="r"/>
            <a:fld id="{1DAE2B33-0E29-4739-8433-4E8F3D9CF9EA}" type="slidenum">
              <a:rPr lang="en-US" smtClean="0">
                <a:solidFill>
                  <a:prstClr val="black"/>
                </a:solidFill>
              </a:rPr>
              <a:pPr algn="r"/>
              <a:t>85</a:t>
            </a:fld>
            <a:endParaRPr lang="en-US" dirty="0">
              <a:solidFill>
                <a:prstClr val="black"/>
              </a:solidFill>
            </a:endParaRPr>
          </a:p>
        </p:txBody>
      </p:sp>
    </p:spTree>
    <p:extLst>
      <p:ext uri="{BB962C8B-B14F-4D97-AF65-F5344CB8AC3E}">
        <p14:creationId xmlns:p14="http://schemas.microsoft.com/office/powerpoint/2010/main" val="338651805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Table 8, cont’d</a:t>
            </a:r>
            <a:endParaRPr lang="en-US" dirty="0"/>
          </a:p>
        </p:txBody>
      </p:sp>
      <p:sp>
        <p:nvSpPr>
          <p:cNvPr id="2" name="Content Placeholder 1"/>
          <p:cNvSpPr>
            <a:spLocks noGrp="1"/>
          </p:cNvSpPr>
          <p:nvPr>
            <p:ph idx="1"/>
          </p:nvPr>
        </p:nvSpPr>
        <p:spPr/>
        <p:txBody>
          <a:bodyPr/>
          <a:lstStyle/>
          <a:p>
            <a:pPr marL="109728" indent="0">
              <a:buNone/>
            </a:pPr>
            <a:r>
              <a:rPr lang="en-US" b="1" dirty="0" smtClean="0"/>
              <a:t>How to complete the table:</a:t>
            </a:r>
          </a:p>
          <a:p>
            <a:pPr>
              <a:spcBef>
                <a:spcPts val="1200"/>
              </a:spcBef>
            </a:pPr>
            <a:r>
              <a:rPr lang="en-US" dirty="0" smtClean="0"/>
              <a:t>Complete in the same way as Table 5. </a:t>
            </a:r>
          </a:p>
          <a:p>
            <a:pPr>
              <a:spcBef>
                <a:spcPts val="1200"/>
              </a:spcBef>
            </a:pPr>
            <a:r>
              <a:rPr lang="en-US" dirty="0"/>
              <a:t>MSG completed similarly to Table 4</a:t>
            </a:r>
          </a:p>
          <a:p>
            <a:pPr>
              <a:spcBef>
                <a:spcPts val="1200"/>
              </a:spcBef>
            </a:pPr>
            <a:r>
              <a:rPr lang="en-US" dirty="0" smtClean="0"/>
              <a:t>Optional measures are collected by survey after exit.</a:t>
            </a:r>
          </a:p>
          <a:p>
            <a:pPr lvl="1"/>
            <a:r>
              <a:rPr lang="en-US" dirty="0" smtClean="0"/>
              <a:t>Number and types of increased involvement in children’s education and literacy activities</a:t>
            </a:r>
          </a:p>
        </p:txBody>
      </p:sp>
      <p:sp>
        <p:nvSpPr>
          <p:cNvPr id="3" name="Slide Number Placeholder 2"/>
          <p:cNvSpPr>
            <a:spLocks noGrp="1"/>
          </p:cNvSpPr>
          <p:nvPr>
            <p:ph type="sldNum" sz="quarter" idx="4"/>
          </p:nvPr>
        </p:nvSpPr>
        <p:spPr/>
        <p:txBody>
          <a:bodyPr/>
          <a:lstStyle/>
          <a:p>
            <a:pPr algn="r"/>
            <a:fld id="{1DAE2B33-0E29-4739-8433-4E8F3D9CF9EA}" type="slidenum">
              <a:rPr lang="en-US" smtClean="0"/>
              <a:pPr algn="r"/>
              <a:t>86</a:t>
            </a:fld>
            <a:endParaRPr lang="en-US" dirty="0"/>
          </a:p>
        </p:txBody>
      </p:sp>
    </p:spTree>
    <p:extLst>
      <p:ext uri="{BB962C8B-B14F-4D97-AF65-F5344CB8AC3E}">
        <p14:creationId xmlns:p14="http://schemas.microsoft.com/office/powerpoint/2010/main" val="158798761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Table 8. Outcomes for Adults in Family Literacy Programs (Optional)</a:t>
            </a:r>
            <a:endParaRPr lang="en-US" dirty="0"/>
          </a:p>
        </p:txBody>
      </p:sp>
      <p:pic>
        <p:nvPicPr>
          <p:cNvPr id="6" name="Picture 5" descr="Screenshot of Table 8 showing Core Follow-up Outcome Measur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1264" y="1383792"/>
            <a:ext cx="8881872" cy="5462016"/>
          </a:xfrm>
          <a:prstGeom prst="rect">
            <a:avLst/>
          </a:prstGeom>
        </p:spPr>
      </p:pic>
      <p:sp>
        <p:nvSpPr>
          <p:cNvPr id="3" name="Slide Number Placeholder 2"/>
          <p:cNvSpPr>
            <a:spLocks noGrp="1"/>
          </p:cNvSpPr>
          <p:nvPr>
            <p:ph type="sldNum" sz="quarter" idx="4"/>
          </p:nvPr>
        </p:nvSpPr>
        <p:spPr/>
        <p:txBody>
          <a:bodyPr/>
          <a:lstStyle/>
          <a:p>
            <a:pPr algn="r"/>
            <a:fld id="{1DAE2B33-0E29-4739-8433-4E8F3D9CF9EA}" type="slidenum">
              <a:rPr lang="en-US" smtClean="0"/>
              <a:pPr algn="r"/>
              <a:t>87</a:t>
            </a:fld>
            <a:endParaRPr lang="en-US" dirty="0"/>
          </a:p>
        </p:txBody>
      </p:sp>
    </p:spTree>
    <p:extLst>
      <p:ext uri="{BB962C8B-B14F-4D97-AF65-F5344CB8AC3E}">
        <p14:creationId xmlns:p14="http://schemas.microsoft.com/office/powerpoint/2010/main" val="422665206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Table 8: What’s New</a:t>
            </a:r>
            <a:endParaRPr lang="en-US" dirty="0"/>
          </a:p>
        </p:txBody>
      </p:sp>
      <p:sp>
        <p:nvSpPr>
          <p:cNvPr id="5" name="Content Placeholder 5"/>
          <p:cNvSpPr txBox="1">
            <a:spLocks noGrp="1"/>
          </p:cNvSpPr>
          <p:nvPr>
            <p:ph idx="4294967295"/>
          </p:nvPr>
        </p:nvSpPr>
        <p:spPr>
          <a:xfrm>
            <a:off x="2743200" y="1828800"/>
            <a:ext cx="6400800" cy="3657600"/>
          </a:xfrm>
          <a:prstGeom prst="wedgeRoundRect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ormAutofit/>
          </a:bodyPr>
          <a:lstStyle>
            <a:lvl1pPr marL="274320" indent="-192024" algn="l" rtl="0" eaLnBrk="1" latinLnBrk="0" hangingPunct="1">
              <a:spcBef>
                <a:spcPts val="300"/>
              </a:spcBef>
              <a:spcAft>
                <a:spcPts val="0"/>
              </a:spcAft>
              <a:buClr>
                <a:schemeClr val="accent1"/>
              </a:buClr>
              <a:buSzPct val="68000"/>
              <a:buFont typeface="Wingdings 3"/>
              <a:buChar char=""/>
              <a:defRPr kumimoji="0" sz="2025" kern="1200">
                <a:solidFill>
                  <a:schemeClr val="lt1"/>
                </a:solidFill>
                <a:latin typeface="+mn-lt"/>
                <a:ea typeface="+mn-ea"/>
                <a:cs typeface="+mn-cs"/>
              </a:defRPr>
            </a:lvl1pPr>
            <a:lvl2pPr marL="466344" indent="-171450" algn="l" rtl="0" eaLnBrk="1" latinLnBrk="0" hangingPunct="1">
              <a:spcBef>
                <a:spcPts val="243"/>
              </a:spcBef>
              <a:buClr>
                <a:schemeClr val="accent1"/>
              </a:buClr>
              <a:buFont typeface="Verdana"/>
              <a:buChar char="◦"/>
              <a:defRPr kumimoji="0" sz="1725" kern="1200">
                <a:solidFill>
                  <a:schemeClr val="lt1"/>
                </a:solidFill>
                <a:latin typeface="+mn-lt"/>
                <a:ea typeface="+mn-ea"/>
                <a:cs typeface="+mn-cs"/>
              </a:defRPr>
            </a:lvl2pPr>
            <a:lvl3pPr marL="644652" indent="-171450" algn="l" rtl="0" eaLnBrk="1" latinLnBrk="0" hangingPunct="1">
              <a:spcBef>
                <a:spcPts val="263"/>
              </a:spcBef>
              <a:buClr>
                <a:schemeClr val="accent2"/>
              </a:buClr>
              <a:buSzPct val="100000"/>
              <a:buFont typeface="Wingdings 2"/>
              <a:buChar char=""/>
              <a:defRPr kumimoji="0" sz="1575" kern="1200">
                <a:solidFill>
                  <a:schemeClr val="lt1"/>
                </a:solidFill>
                <a:latin typeface="+mn-lt"/>
                <a:ea typeface="+mn-ea"/>
                <a:cs typeface="+mn-cs"/>
              </a:defRPr>
            </a:lvl3pPr>
            <a:lvl4pPr marL="857250" indent="-171450" algn="l" rtl="0" eaLnBrk="1" latinLnBrk="0" hangingPunct="1">
              <a:spcBef>
                <a:spcPts val="263"/>
              </a:spcBef>
              <a:buClr>
                <a:schemeClr val="accent2"/>
              </a:buClr>
              <a:buFont typeface="Wingdings 2"/>
              <a:buChar char=""/>
              <a:defRPr kumimoji="0" sz="1425" kern="1200">
                <a:solidFill>
                  <a:schemeClr val="lt1"/>
                </a:solidFill>
                <a:latin typeface="+mn-lt"/>
                <a:ea typeface="+mn-ea"/>
                <a:cs typeface="+mn-cs"/>
              </a:defRPr>
            </a:lvl4pPr>
            <a:lvl5pPr marL="1028700" indent="-171450" algn="l" rtl="0" eaLnBrk="1" latinLnBrk="0" hangingPunct="1">
              <a:spcBef>
                <a:spcPts val="263"/>
              </a:spcBef>
              <a:buClr>
                <a:schemeClr val="accent2"/>
              </a:buClr>
              <a:buFont typeface="Wingdings 2"/>
              <a:buChar char=""/>
              <a:defRPr kumimoji="0" sz="1350" kern="1200">
                <a:solidFill>
                  <a:schemeClr val="lt1"/>
                </a:solidFill>
                <a:latin typeface="+mn-lt"/>
                <a:ea typeface="+mn-ea"/>
                <a:cs typeface="+mn-cs"/>
              </a:defRPr>
            </a:lvl5pPr>
            <a:lvl6pPr marL="1200150" indent="-171450" algn="l" rtl="0" eaLnBrk="1" latinLnBrk="0" hangingPunct="1">
              <a:spcBef>
                <a:spcPts val="263"/>
              </a:spcBef>
              <a:buClr>
                <a:schemeClr val="accent3"/>
              </a:buClr>
              <a:buFont typeface="Wingdings 2"/>
              <a:buChar char=""/>
              <a:defRPr kumimoji="0" sz="1350" kern="1200">
                <a:solidFill>
                  <a:schemeClr val="lt1"/>
                </a:solidFill>
                <a:latin typeface="+mn-lt"/>
                <a:ea typeface="+mn-ea"/>
                <a:cs typeface="+mn-cs"/>
              </a:defRPr>
            </a:lvl6pPr>
            <a:lvl7pPr marL="1371600" indent="-171450" algn="l" rtl="0" eaLnBrk="1" latinLnBrk="0" hangingPunct="1">
              <a:spcBef>
                <a:spcPts val="263"/>
              </a:spcBef>
              <a:buClr>
                <a:schemeClr val="accent3"/>
              </a:buClr>
              <a:buFont typeface="Wingdings 2"/>
              <a:buChar char=""/>
              <a:defRPr kumimoji="0" sz="1200" kern="1200">
                <a:solidFill>
                  <a:schemeClr val="lt1"/>
                </a:solidFill>
                <a:latin typeface="+mn-lt"/>
                <a:ea typeface="+mn-ea"/>
                <a:cs typeface="+mn-cs"/>
              </a:defRPr>
            </a:lvl7pPr>
            <a:lvl8pPr marL="1543050" indent="-171450" algn="l" rtl="0" eaLnBrk="1" latinLnBrk="0" hangingPunct="1">
              <a:spcBef>
                <a:spcPts val="263"/>
              </a:spcBef>
              <a:buClr>
                <a:schemeClr val="accent3"/>
              </a:buClr>
              <a:buFont typeface="Wingdings 2"/>
              <a:buChar char=""/>
              <a:defRPr kumimoji="0" sz="1200" kern="1200">
                <a:solidFill>
                  <a:schemeClr val="lt1"/>
                </a:solidFill>
                <a:latin typeface="+mn-lt"/>
                <a:ea typeface="+mn-ea"/>
                <a:cs typeface="+mn-cs"/>
              </a:defRPr>
            </a:lvl8pPr>
            <a:lvl9pPr marL="1714500" indent="-171450" algn="l" rtl="0" eaLnBrk="1" latinLnBrk="0" hangingPunct="1">
              <a:spcBef>
                <a:spcPts val="263"/>
              </a:spcBef>
              <a:buClr>
                <a:schemeClr val="accent3"/>
              </a:buClr>
              <a:buFont typeface="Wingdings 2"/>
              <a:buChar char=""/>
              <a:defRPr kumimoji="0" sz="1200" kern="1200" baseline="0">
                <a:solidFill>
                  <a:schemeClr val="lt1"/>
                </a:solidFill>
                <a:latin typeface="+mn-lt"/>
                <a:ea typeface="+mn-ea"/>
                <a:cs typeface="+mn-cs"/>
              </a:defRPr>
            </a:lvl9pPr>
            <a:extLst/>
          </a:lstStyle>
          <a:p>
            <a:pPr marL="294894" lvl="1" indent="0" algn="ctr">
              <a:buNone/>
            </a:pPr>
            <a:r>
              <a:rPr lang="en-US" sz="4000" dirty="0">
                <a:solidFill>
                  <a:schemeClr val="tx1"/>
                </a:solidFill>
              </a:rPr>
              <a:t>Identical to </a:t>
            </a:r>
            <a:r>
              <a:rPr lang="en-US" sz="4000" dirty="0" smtClean="0">
                <a:solidFill>
                  <a:schemeClr val="tx1"/>
                </a:solidFill>
              </a:rPr>
              <a:t>new</a:t>
            </a:r>
            <a:br>
              <a:rPr lang="en-US" sz="4000" dirty="0" smtClean="0">
                <a:solidFill>
                  <a:schemeClr val="tx1"/>
                </a:solidFill>
              </a:rPr>
            </a:br>
            <a:r>
              <a:rPr lang="en-US" sz="4000" dirty="0" smtClean="0">
                <a:solidFill>
                  <a:schemeClr val="tx1"/>
                </a:solidFill>
              </a:rPr>
              <a:t>Table 5 but </a:t>
            </a:r>
            <a:r>
              <a:rPr lang="en-US" sz="4000" dirty="0">
                <a:solidFill>
                  <a:schemeClr val="tx1"/>
                </a:solidFill>
              </a:rPr>
              <a:t>with a row added </a:t>
            </a:r>
            <a:r>
              <a:rPr lang="en-US" sz="4000">
                <a:solidFill>
                  <a:schemeClr val="tx1"/>
                </a:solidFill>
              </a:rPr>
              <a:t>for </a:t>
            </a:r>
            <a:r>
              <a:rPr lang="en-US" sz="4000" smtClean="0">
                <a:solidFill>
                  <a:schemeClr val="tx1"/>
                </a:solidFill>
              </a:rPr>
              <a:t>Measurable </a:t>
            </a:r>
            <a:r>
              <a:rPr lang="en-US" sz="4000" dirty="0" smtClean="0">
                <a:solidFill>
                  <a:schemeClr val="tx1"/>
                </a:solidFill>
              </a:rPr>
              <a:t>Skill Gains</a:t>
            </a:r>
            <a:endParaRPr lang="en-US" sz="4000" dirty="0">
              <a:solidFill>
                <a:schemeClr val="tx1"/>
              </a:solidFill>
            </a:endParaRPr>
          </a:p>
        </p:txBody>
      </p:sp>
      <p:sp>
        <p:nvSpPr>
          <p:cNvPr id="3" name="Slide Number Placeholder 2"/>
          <p:cNvSpPr>
            <a:spLocks noGrp="1"/>
          </p:cNvSpPr>
          <p:nvPr>
            <p:ph type="sldNum" sz="quarter" idx="4"/>
          </p:nvPr>
        </p:nvSpPr>
        <p:spPr/>
        <p:txBody>
          <a:bodyPr/>
          <a:lstStyle/>
          <a:p>
            <a:pPr algn="r"/>
            <a:fld id="{1DAE2B33-0E29-4739-8433-4E8F3D9CF9EA}" type="slidenum">
              <a:rPr lang="en-US" smtClean="0"/>
              <a:pPr algn="r"/>
              <a:t>88</a:t>
            </a:fld>
            <a:endParaRPr lang="en-US" dirty="0"/>
          </a:p>
        </p:txBody>
      </p:sp>
    </p:spTree>
    <p:extLst>
      <p:ext uri="{BB962C8B-B14F-4D97-AF65-F5344CB8AC3E}">
        <p14:creationId xmlns:p14="http://schemas.microsoft.com/office/powerpoint/2010/main" val="380548538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Table </a:t>
            </a:r>
            <a:r>
              <a:rPr lang="en-US" dirty="0" smtClean="0"/>
              <a:t>9. </a:t>
            </a:r>
            <a:r>
              <a:rPr lang="en-US" dirty="0"/>
              <a:t>Secondary Outcome Measures (Optional)</a:t>
            </a:r>
          </a:p>
        </p:txBody>
      </p:sp>
      <p:sp>
        <p:nvSpPr>
          <p:cNvPr id="2" name="Content Placeholder 1"/>
          <p:cNvSpPr>
            <a:spLocks noGrp="1"/>
          </p:cNvSpPr>
          <p:nvPr>
            <p:ph idx="1"/>
          </p:nvPr>
        </p:nvSpPr>
        <p:spPr>
          <a:xfrm>
            <a:off x="609600" y="1828800"/>
            <a:ext cx="10972800" cy="2566219"/>
          </a:xfrm>
        </p:spPr>
        <p:txBody>
          <a:bodyPr>
            <a:normAutofit/>
          </a:bodyPr>
          <a:lstStyle/>
          <a:p>
            <a:r>
              <a:rPr lang="en-US" sz="2400" b="1" dirty="0" smtClean="0"/>
              <a:t>Purpose: </a:t>
            </a:r>
            <a:r>
              <a:rPr lang="en-US" sz="2400" dirty="0" smtClean="0"/>
              <a:t>Reports performance on non-WIOA-required outcomes important to adult education—optional.</a:t>
            </a:r>
            <a:endParaRPr lang="en-US" sz="2400" dirty="0"/>
          </a:p>
          <a:p>
            <a:pPr>
              <a:spcBef>
                <a:spcPts val="1200"/>
              </a:spcBef>
            </a:pPr>
            <a:r>
              <a:rPr lang="en-US" sz="2400" b="1" dirty="0" smtClean="0"/>
              <a:t>Use: </a:t>
            </a:r>
            <a:r>
              <a:rPr lang="en-US" sz="2400" dirty="0" smtClean="0"/>
              <a:t>Provides data to examine performance on “softer” (not required) measures.</a:t>
            </a:r>
          </a:p>
        </p:txBody>
      </p:sp>
      <p:sp>
        <p:nvSpPr>
          <p:cNvPr id="3" name="Slide Number Placeholder 2"/>
          <p:cNvSpPr>
            <a:spLocks noGrp="1"/>
          </p:cNvSpPr>
          <p:nvPr>
            <p:ph type="sldNum" sz="quarter" idx="4"/>
          </p:nvPr>
        </p:nvSpPr>
        <p:spPr/>
        <p:txBody>
          <a:bodyPr/>
          <a:lstStyle/>
          <a:p>
            <a:pPr algn="r"/>
            <a:fld id="{1DAE2B33-0E29-4739-8433-4E8F3D9CF9EA}" type="slidenum">
              <a:rPr lang="en-US" smtClean="0">
                <a:solidFill>
                  <a:prstClr val="black"/>
                </a:solidFill>
              </a:rPr>
              <a:pPr algn="r"/>
              <a:t>89</a:t>
            </a:fld>
            <a:endParaRPr lang="en-US" dirty="0">
              <a:solidFill>
                <a:prstClr val="black"/>
              </a:solidFill>
            </a:endParaRPr>
          </a:p>
        </p:txBody>
      </p:sp>
    </p:spTree>
    <p:extLst>
      <p:ext uri="{BB962C8B-B14F-4D97-AF65-F5344CB8AC3E}">
        <p14:creationId xmlns:p14="http://schemas.microsoft.com/office/powerpoint/2010/main" val="324518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solidFill>
                  <a:schemeClr val="tx2"/>
                </a:solidFill>
              </a:rPr>
              <a:t>Period of Participation Reporting:</a:t>
            </a:r>
            <a:br>
              <a:rPr lang="en-US" dirty="0">
                <a:solidFill>
                  <a:schemeClr val="tx2"/>
                </a:solidFill>
              </a:rPr>
            </a:br>
            <a:r>
              <a:rPr lang="en-US" dirty="0">
                <a:solidFill>
                  <a:schemeClr val="tx2"/>
                </a:solidFill>
              </a:rPr>
              <a:t>Example for Table 4</a:t>
            </a:r>
          </a:p>
        </p:txBody>
      </p:sp>
      <p:graphicFrame>
        <p:nvGraphicFramePr>
          <p:cNvPr id="5" name="Content Placeholder 4" title="Sample Table"/>
          <p:cNvGraphicFramePr>
            <a:graphicFrameLocks noGrp="1"/>
          </p:cNvGraphicFramePr>
          <p:nvPr>
            <p:ph idx="1"/>
            <p:extLst>
              <p:ext uri="{D42A27DB-BD31-4B8C-83A1-F6EECF244321}">
                <p14:modId xmlns:p14="http://schemas.microsoft.com/office/powerpoint/2010/main" val="800257807"/>
              </p:ext>
            </p:extLst>
          </p:nvPr>
        </p:nvGraphicFramePr>
        <p:xfrm>
          <a:off x="-1" y="1608298"/>
          <a:ext cx="12192000" cy="3973353"/>
        </p:xfrm>
        <a:graphic>
          <a:graphicData uri="http://schemas.openxmlformats.org/drawingml/2006/table">
            <a:tbl>
              <a:tblPr firstRow="1"/>
              <a:tblGrid>
                <a:gridCol w="1136363"/>
                <a:gridCol w="810154"/>
                <a:gridCol w="1156575"/>
                <a:gridCol w="1154639"/>
                <a:gridCol w="1298969"/>
                <a:gridCol w="1082473"/>
                <a:gridCol w="1135640"/>
                <a:gridCol w="1077773"/>
                <a:gridCol w="1076912"/>
                <a:gridCol w="1109488"/>
                <a:gridCol w="1153014"/>
              </a:tblGrid>
              <a:tr h="1781163">
                <a:tc>
                  <a:txBody>
                    <a:bodyPr/>
                    <a:lstStyle/>
                    <a:p>
                      <a:pPr marL="0" marR="0" algn="ctr">
                        <a:spcBef>
                          <a:spcPts val="0"/>
                        </a:spcBef>
                        <a:spcAft>
                          <a:spcPts val="1200"/>
                        </a:spcAft>
                      </a:pPr>
                      <a:r>
                        <a:rPr lang="en-US" sz="1600" b="1" dirty="0">
                          <a:solidFill>
                            <a:srgbClr val="000000"/>
                          </a:solidFill>
                          <a:effectLst/>
                          <a:latin typeface="Arial Narrow" panose="020B0606020202030204" pitchFamily="34" charset="0"/>
                          <a:ea typeface="Times New Roman" panose="02020603050405020304" pitchFamily="18" charset="0"/>
                        </a:rPr>
                        <a:t>Entering </a:t>
                      </a:r>
                      <a:r>
                        <a:rPr lang="en-US" sz="1600" b="1" dirty="0" smtClean="0">
                          <a:solidFill>
                            <a:srgbClr val="000000"/>
                          </a:solidFill>
                          <a:effectLst/>
                          <a:latin typeface="Arial Narrow" panose="020B0606020202030204" pitchFamily="34" charset="0"/>
                          <a:ea typeface="Times New Roman" panose="02020603050405020304" pitchFamily="18" charset="0"/>
                        </a:rPr>
                        <a:t>Educational Functioning Level</a:t>
                      </a:r>
                      <a:endParaRPr lang="en-US" sz="1600" dirty="0">
                        <a:effectLst/>
                        <a:latin typeface="Times New Roman" panose="02020603050405020304" pitchFamily="18" charset="0"/>
                        <a:ea typeface="Times New Roman" panose="02020603050405020304" pitchFamily="18" charset="0"/>
                      </a:endParaRPr>
                    </a:p>
                  </a:txBody>
                  <a:tcPr marL="48017" marR="48017" marT="0" marB="0" anchor="b">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marL="0" marR="0" algn="ctr">
                        <a:spcBef>
                          <a:spcPts val="0"/>
                        </a:spcBef>
                        <a:spcAft>
                          <a:spcPts val="1200"/>
                        </a:spcAft>
                      </a:pPr>
                      <a:r>
                        <a:rPr lang="en-US" sz="1600" b="1" dirty="0">
                          <a:solidFill>
                            <a:srgbClr val="000000"/>
                          </a:solidFill>
                          <a:effectLst/>
                          <a:latin typeface="Arial Narrow" panose="020B0606020202030204" pitchFamily="34" charset="0"/>
                          <a:ea typeface="Times New Roman" panose="02020603050405020304" pitchFamily="18" charset="0"/>
                        </a:rPr>
                        <a:t>Total </a:t>
                      </a:r>
                      <a:r>
                        <a:rPr lang="en-US" sz="1600" b="1" dirty="0" smtClean="0">
                          <a:solidFill>
                            <a:srgbClr val="000000"/>
                          </a:solidFill>
                          <a:effectLst/>
                          <a:latin typeface="Arial Narrow" panose="020B0606020202030204" pitchFamily="34" charset="0"/>
                          <a:ea typeface="Times New Roman" panose="02020603050405020304" pitchFamily="18" charset="0"/>
                        </a:rPr>
                        <a:t>Number Enrolled</a:t>
                      </a:r>
                      <a:endParaRPr lang="en-US" sz="1600" dirty="0">
                        <a:effectLst/>
                        <a:latin typeface="Times New Roman" panose="02020603050405020304" pitchFamily="18" charset="0"/>
                        <a:ea typeface="Times New Roman" panose="02020603050405020304" pitchFamily="18" charset="0"/>
                      </a:endParaRPr>
                    </a:p>
                  </a:txBody>
                  <a:tcPr marL="48017" marR="48017" marT="0" marB="0" anchor="b">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marL="0" marR="0" algn="ctr">
                        <a:spcBef>
                          <a:spcPts val="0"/>
                        </a:spcBef>
                        <a:spcAft>
                          <a:spcPts val="1200"/>
                        </a:spcAft>
                      </a:pPr>
                      <a:r>
                        <a:rPr lang="en-US" sz="1600" b="1" dirty="0">
                          <a:solidFill>
                            <a:srgbClr val="000000"/>
                          </a:solidFill>
                          <a:effectLst/>
                          <a:latin typeface="Arial Narrow" panose="020B0606020202030204" pitchFamily="34" charset="0"/>
                          <a:ea typeface="Times New Roman" panose="02020603050405020304" pitchFamily="18" charset="0"/>
                        </a:rPr>
                        <a:t>Total </a:t>
                      </a:r>
                      <a:r>
                        <a:rPr lang="en-US" sz="1600" b="1" dirty="0" smtClean="0">
                          <a:solidFill>
                            <a:srgbClr val="000000"/>
                          </a:solidFill>
                          <a:effectLst/>
                          <a:latin typeface="Arial Narrow" panose="020B0606020202030204" pitchFamily="34" charset="0"/>
                          <a:ea typeface="Times New Roman" panose="02020603050405020304" pitchFamily="18" charset="0"/>
                        </a:rPr>
                        <a:t>Attendance Hours for All Participants</a:t>
                      </a:r>
                      <a:endParaRPr lang="en-US" sz="1600" dirty="0">
                        <a:effectLst/>
                        <a:latin typeface="Times New Roman" panose="02020603050405020304" pitchFamily="18" charset="0"/>
                        <a:ea typeface="Times New Roman" panose="02020603050405020304" pitchFamily="18" charset="0"/>
                      </a:endParaRPr>
                    </a:p>
                  </a:txBody>
                  <a:tcPr marL="48017" marR="48017" marT="0" marB="0" anchor="b">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marL="0" marR="0" algn="ctr">
                        <a:spcBef>
                          <a:spcPts val="0"/>
                        </a:spcBef>
                        <a:spcAft>
                          <a:spcPts val="1200"/>
                        </a:spcAft>
                      </a:pPr>
                      <a:r>
                        <a:rPr lang="en-US" sz="1600" b="1" dirty="0">
                          <a:solidFill>
                            <a:srgbClr val="000000"/>
                          </a:solidFill>
                          <a:effectLst/>
                          <a:latin typeface="Arial Narrow" panose="020B0606020202030204" pitchFamily="34" charset="0"/>
                          <a:ea typeface="Times New Roman" panose="02020603050405020304" pitchFamily="18" charset="0"/>
                        </a:rPr>
                        <a:t>Number </a:t>
                      </a:r>
                      <a:r>
                        <a:rPr lang="en-US" sz="1600" b="1" dirty="0" smtClean="0">
                          <a:solidFill>
                            <a:srgbClr val="000000"/>
                          </a:solidFill>
                          <a:effectLst/>
                          <a:latin typeface="Arial Narrow" panose="020B0606020202030204" pitchFamily="34" charset="0"/>
                          <a:ea typeface="Times New Roman" panose="02020603050405020304" pitchFamily="18" charset="0"/>
                        </a:rPr>
                        <a:t>Who Achieved at Least One Educational Functioning Level Gain</a:t>
                      </a:r>
                      <a:endParaRPr lang="en-US" sz="1600" dirty="0">
                        <a:effectLst/>
                        <a:latin typeface="Times New Roman" panose="02020603050405020304" pitchFamily="18" charset="0"/>
                        <a:ea typeface="Times New Roman" panose="02020603050405020304" pitchFamily="18" charset="0"/>
                      </a:endParaRPr>
                    </a:p>
                  </a:txBody>
                  <a:tcPr marL="48017" marR="48017" marT="0" marB="0" anchor="b">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marL="0" marR="0" algn="ctr">
                        <a:spcBef>
                          <a:spcPts val="0"/>
                        </a:spcBef>
                        <a:spcAft>
                          <a:spcPts val="1200"/>
                        </a:spcAft>
                      </a:pPr>
                      <a:r>
                        <a:rPr lang="en-US" sz="1600" b="1" dirty="0">
                          <a:solidFill>
                            <a:schemeClr val="tx1"/>
                          </a:solidFill>
                          <a:effectLst/>
                          <a:latin typeface="Arial Narrow" panose="020B0606020202030204" pitchFamily="34" charset="0"/>
                          <a:ea typeface="Times New Roman" panose="02020603050405020304" pitchFamily="18" charset="0"/>
                        </a:rPr>
                        <a:t>Number </a:t>
                      </a:r>
                      <a:r>
                        <a:rPr lang="en-US" sz="1600" b="1" dirty="0" smtClean="0">
                          <a:solidFill>
                            <a:schemeClr val="tx1"/>
                          </a:solidFill>
                          <a:effectLst/>
                          <a:latin typeface="Arial Narrow" panose="020B0606020202030204" pitchFamily="34" charset="0"/>
                          <a:ea typeface="Times New Roman" panose="02020603050405020304" pitchFamily="18" charset="0"/>
                        </a:rPr>
                        <a:t>Who Attained a Secondary School Diploma or Its Equivalent</a:t>
                      </a:r>
                      <a:endParaRPr lang="en-US" sz="1600" dirty="0">
                        <a:solidFill>
                          <a:schemeClr val="tx1"/>
                        </a:solidFill>
                        <a:effectLst/>
                        <a:latin typeface="Times New Roman" panose="02020603050405020304" pitchFamily="18" charset="0"/>
                        <a:ea typeface="Times New Roman" panose="02020603050405020304" pitchFamily="18" charset="0"/>
                      </a:endParaRPr>
                    </a:p>
                  </a:txBody>
                  <a:tcPr marL="48017" marR="48017" marT="0" marB="0" anchor="b">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marL="0" marR="0" algn="ctr">
                        <a:spcBef>
                          <a:spcPts val="0"/>
                        </a:spcBef>
                        <a:spcAft>
                          <a:spcPts val="1200"/>
                        </a:spcAft>
                      </a:pPr>
                      <a:r>
                        <a:rPr lang="en-US" sz="1600" b="1" dirty="0">
                          <a:solidFill>
                            <a:schemeClr val="tx1"/>
                          </a:solidFill>
                          <a:effectLst/>
                          <a:latin typeface="Arial Narrow" panose="020B0606020202030204" pitchFamily="34" charset="0"/>
                          <a:ea typeface="Times New Roman" panose="02020603050405020304" pitchFamily="18" charset="0"/>
                        </a:rPr>
                        <a:t>Number </a:t>
                      </a:r>
                      <a:r>
                        <a:rPr lang="en-US" sz="1600" b="1" dirty="0" smtClean="0">
                          <a:solidFill>
                            <a:schemeClr val="tx1"/>
                          </a:solidFill>
                          <a:effectLst/>
                          <a:latin typeface="Arial Narrow" panose="020B0606020202030204" pitchFamily="34" charset="0"/>
                          <a:ea typeface="Times New Roman" panose="02020603050405020304" pitchFamily="18" charset="0"/>
                        </a:rPr>
                        <a:t>Separated Before Achieving Measurable Skill Gains </a:t>
                      </a:r>
                      <a:endParaRPr lang="en-US" sz="1600" dirty="0">
                        <a:solidFill>
                          <a:schemeClr val="tx1"/>
                        </a:solidFill>
                        <a:effectLst/>
                        <a:latin typeface="Times New Roman" panose="02020603050405020304" pitchFamily="18" charset="0"/>
                        <a:ea typeface="Times New Roman" panose="02020603050405020304" pitchFamily="18" charset="0"/>
                      </a:endParaRPr>
                    </a:p>
                  </a:txBody>
                  <a:tcPr marL="48017" marR="4801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marL="0" marR="0" algn="ctr">
                        <a:spcBef>
                          <a:spcPts val="0"/>
                        </a:spcBef>
                        <a:spcAft>
                          <a:spcPts val="1200"/>
                        </a:spcAft>
                      </a:pPr>
                      <a:r>
                        <a:rPr lang="en-US" sz="1600" b="1" dirty="0">
                          <a:solidFill>
                            <a:schemeClr val="tx1"/>
                          </a:solidFill>
                          <a:effectLst/>
                          <a:latin typeface="Arial Narrow" panose="020B0606020202030204" pitchFamily="34" charset="0"/>
                          <a:ea typeface="Times New Roman" panose="02020603050405020304" pitchFamily="18" charset="0"/>
                        </a:rPr>
                        <a:t>Number </a:t>
                      </a:r>
                      <a:r>
                        <a:rPr lang="en-US" sz="1600" b="1" dirty="0" smtClean="0">
                          <a:solidFill>
                            <a:schemeClr val="tx1"/>
                          </a:solidFill>
                          <a:effectLst/>
                          <a:latin typeface="Arial Narrow" panose="020B0606020202030204" pitchFamily="34" charset="0"/>
                          <a:ea typeface="Times New Roman" panose="02020603050405020304" pitchFamily="18" charset="0"/>
                        </a:rPr>
                        <a:t>Remaining in Program Without Measurable Skill Gains </a:t>
                      </a:r>
                      <a:endParaRPr lang="en-US" sz="1600" dirty="0">
                        <a:solidFill>
                          <a:schemeClr val="tx1"/>
                        </a:solidFill>
                        <a:effectLst/>
                        <a:latin typeface="Times New Roman" panose="02020603050405020304" pitchFamily="18" charset="0"/>
                        <a:ea typeface="Times New Roman" panose="02020603050405020304" pitchFamily="18" charset="0"/>
                      </a:endParaRPr>
                    </a:p>
                  </a:txBody>
                  <a:tcPr marL="48017" marR="4801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marL="0" marR="0" algn="ctr">
                        <a:spcBef>
                          <a:spcPts val="0"/>
                        </a:spcBef>
                        <a:spcAft>
                          <a:spcPts val="1200"/>
                        </a:spcAft>
                      </a:pPr>
                      <a:r>
                        <a:rPr lang="en-US" sz="1600" b="1" dirty="0">
                          <a:solidFill>
                            <a:schemeClr val="tx1"/>
                          </a:solidFill>
                          <a:effectLst/>
                          <a:latin typeface="Arial Narrow" panose="020B0606020202030204" pitchFamily="34" charset="0"/>
                          <a:ea typeface="Times New Roman" panose="02020603050405020304" pitchFamily="18" charset="0"/>
                        </a:rPr>
                        <a:t>Percentage </a:t>
                      </a:r>
                      <a:r>
                        <a:rPr lang="en-US" sz="1600" b="1" dirty="0" smtClean="0">
                          <a:solidFill>
                            <a:schemeClr val="tx1"/>
                          </a:solidFill>
                          <a:effectLst/>
                          <a:latin typeface="Arial Narrow" panose="020B0606020202030204" pitchFamily="34" charset="0"/>
                          <a:ea typeface="Times New Roman" panose="02020603050405020304" pitchFamily="18" charset="0"/>
                        </a:rPr>
                        <a:t>Achieving Measurable Skill Gains</a:t>
                      </a:r>
                      <a:endParaRPr lang="en-US" sz="1600" dirty="0">
                        <a:solidFill>
                          <a:schemeClr val="tx1"/>
                        </a:solidFill>
                        <a:effectLst/>
                        <a:latin typeface="Times New Roman" panose="02020603050405020304" pitchFamily="18" charset="0"/>
                        <a:ea typeface="Times New Roman" panose="02020603050405020304" pitchFamily="18" charset="0"/>
                      </a:endParaRPr>
                    </a:p>
                  </a:txBody>
                  <a:tcPr marL="48017" marR="48017" marT="0" marB="0" anchor="b">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marL="0" marR="0" algn="ctr">
                        <a:spcBef>
                          <a:spcPts val="0"/>
                        </a:spcBef>
                        <a:spcAft>
                          <a:spcPts val="1200"/>
                        </a:spcAft>
                      </a:pPr>
                      <a:r>
                        <a:rPr lang="en-US" sz="1600" b="1" dirty="0">
                          <a:solidFill>
                            <a:schemeClr val="tx1"/>
                          </a:solidFill>
                          <a:effectLst/>
                          <a:latin typeface="Arial Narrow" panose="020B0606020202030204" pitchFamily="34" charset="0"/>
                          <a:ea typeface="Times New Roman" panose="02020603050405020304" pitchFamily="18" charset="0"/>
                        </a:rPr>
                        <a:t>Total </a:t>
                      </a:r>
                      <a:r>
                        <a:rPr lang="en-US" sz="1600" b="1" dirty="0" smtClean="0">
                          <a:solidFill>
                            <a:schemeClr val="tx1"/>
                          </a:solidFill>
                          <a:effectLst/>
                          <a:latin typeface="Arial Narrow" panose="020B0606020202030204" pitchFamily="34" charset="0"/>
                          <a:ea typeface="Times New Roman" panose="02020603050405020304" pitchFamily="18" charset="0"/>
                        </a:rPr>
                        <a:t>Number </a:t>
                      </a:r>
                      <a:r>
                        <a:rPr lang="en-US" sz="1600" b="1" dirty="0">
                          <a:solidFill>
                            <a:schemeClr val="tx1"/>
                          </a:solidFill>
                          <a:effectLst/>
                          <a:latin typeface="Arial Narrow" panose="020B0606020202030204" pitchFamily="34" charset="0"/>
                          <a:ea typeface="Times New Roman" panose="02020603050405020304" pitchFamily="18" charset="0"/>
                        </a:rPr>
                        <a:t>of </a:t>
                      </a:r>
                      <a:r>
                        <a:rPr lang="en-US" sz="1600" b="1" dirty="0" smtClean="0">
                          <a:solidFill>
                            <a:schemeClr val="tx1"/>
                          </a:solidFill>
                          <a:effectLst/>
                          <a:latin typeface="Arial Narrow" panose="020B0606020202030204" pitchFamily="34" charset="0"/>
                          <a:ea typeface="Times New Roman" panose="02020603050405020304" pitchFamily="18" charset="0"/>
                        </a:rPr>
                        <a:t>Periods of Participation</a:t>
                      </a:r>
                      <a:endParaRPr lang="en-US" sz="1600" dirty="0">
                        <a:solidFill>
                          <a:schemeClr val="tx1"/>
                        </a:solidFill>
                        <a:effectLst/>
                        <a:latin typeface="Times New Roman" panose="02020603050405020304" pitchFamily="18" charset="0"/>
                        <a:ea typeface="Times New Roman" panose="02020603050405020304" pitchFamily="18" charset="0"/>
                      </a:endParaRPr>
                    </a:p>
                  </a:txBody>
                  <a:tcPr marL="48017" marR="48017" marT="0" marB="0" anchor="b">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marL="0" marR="0" algn="ctr">
                        <a:spcBef>
                          <a:spcPts val="0"/>
                        </a:spcBef>
                        <a:spcAft>
                          <a:spcPts val="1200"/>
                        </a:spcAft>
                      </a:pPr>
                      <a:r>
                        <a:rPr lang="en-US" sz="1600" b="1" dirty="0">
                          <a:solidFill>
                            <a:schemeClr val="tx1"/>
                          </a:solidFill>
                          <a:effectLst/>
                          <a:latin typeface="Arial Narrow" panose="020B0606020202030204" pitchFamily="34" charset="0"/>
                          <a:ea typeface="Times New Roman" panose="02020603050405020304" pitchFamily="18" charset="0"/>
                        </a:rPr>
                        <a:t>Total </a:t>
                      </a:r>
                      <a:r>
                        <a:rPr lang="en-US" sz="1600" b="1" dirty="0" smtClean="0">
                          <a:solidFill>
                            <a:schemeClr val="tx1"/>
                          </a:solidFill>
                          <a:effectLst/>
                          <a:latin typeface="Arial Narrow" panose="020B0606020202030204" pitchFamily="34" charset="0"/>
                          <a:ea typeface="Times New Roman" panose="02020603050405020304" pitchFamily="18" charset="0"/>
                        </a:rPr>
                        <a:t>Number </a:t>
                      </a:r>
                      <a:r>
                        <a:rPr lang="en-US" sz="1600" b="1" dirty="0">
                          <a:solidFill>
                            <a:schemeClr val="tx1"/>
                          </a:solidFill>
                          <a:effectLst/>
                          <a:latin typeface="Arial Narrow" panose="020B0606020202030204" pitchFamily="34" charset="0"/>
                          <a:ea typeface="Times New Roman" panose="02020603050405020304" pitchFamily="18" charset="0"/>
                        </a:rPr>
                        <a:t>of </a:t>
                      </a:r>
                      <a:r>
                        <a:rPr lang="en-US" sz="1600" b="1" dirty="0" smtClean="0">
                          <a:solidFill>
                            <a:schemeClr val="tx1"/>
                          </a:solidFill>
                          <a:effectLst/>
                          <a:latin typeface="Arial Narrow" panose="020B0606020202030204" pitchFamily="34" charset="0"/>
                          <a:ea typeface="Times New Roman" panose="02020603050405020304" pitchFamily="18" charset="0"/>
                        </a:rPr>
                        <a:t>Periods of Participation With Measurable Skill Gains</a:t>
                      </a:r>
                      <a:endParaRPr lang="en-US" sz="1600" dirty="0">
                        <a:solidFill>
                          <a:schemeClr val="tx1"/>
                        </a:solidFill>
                        <a:effectLst/>
                        <a:latin typeface="Times New Roman" panose="02020603050405020304" pitchFamily="18" charset="0"/>
                        <a:ea typeface="Times New Roman" panose="02020603050405020304" pitchFamily="18" charset="0"/>
                      </a:endParaRPr>
                    </a:p>
                  </a:txBody>
                  <a:tcPr marL="48017" marR="4801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marL="0" marR="0" algn="ctr">
                        <a:spcBef>
                          <a:spcPts val="0"/>
                        </a:spcBef>
                        <a:spcAft>
                          <a:spcPts val="1200"/>
                        </a:spcAft>
                      </a:pPr>
                      <a:r>
                        <a:rPr lang="en-US" sz="1600" b="1" dirty="0">
                          <a:solidFill>
                            <a:schemeClr val="tx1"/>
                          </a:solidFill>
                          <a:effectLst/>
                          <a:latin typeface="Arial Narrow" panose="020B0606020202030204" pitchFamily="34" charset="0"/>
                          <a:ea typeface="Times New Roman" panose="02020603050405020304" pitchFamily="18" charset="0"/>
                        </a:rPr>
                        <a:t>Percentage of </a:t>
                      </a:r>
                      <a:r>
                        <a:rPr lang="en-US" sz="1600" b="1" dirty="0" smtClean="0">
                          <a:solidFill>
                            <a:schemeClr val="tx1"/>
                          </a:solidFill>
                          <a:effectLst/>
                          <a:latin typeface="Arial Narrow" panose="020B0606020202030204" pitchFamily="34" charset="0"/>
                          <a:ea typeface="Times New Roman" panose="02020603050405020304" pitchFamily="18" charset="0"/>
                        </a:rPr>
                        <a:t>Periods of Participation With Measurable Skill Gains </a:t>
                      </a:r>
                      <a:endParaRPr lang="en-US" sz="1600" dirty="0">
                        <a:solidFill>
                          <a:schemeClr val="tx1"/>
                        </a:solidFill>
                        <a:effectLst/>
                        <a:latin typeface="Times New Roman" panose="02020603050405020304" pitchFamily="18" charset="0"/>
                        <a:ea typeface="Times New Roman" panose="02020603050405020304" pitchFamily="18" charset="0"/>
                      </a:endParaRPr>
                    </a:p>
                  </a:txBody>
                  <a:tcPr marL="48017" marR="4801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accent1">
                        <a:lumMod val="40000"/>
                        <a:lumOff val="60000"/>
                      </a:schemeClr>
                    </a:solidFill>
                  </a:tcPr>
                </a:tc>
              </a:tr>
              <a:tr h="365365">
                <a:tc>
                  <a:txBody>
                    <a:bodyPr/>
                    <a:lstStyle/>
                    <a:p>
                      <a:pPr marL="0" marR="0" algn="ctr">
                        <a:spcBef>
                          <a:spcPts val="0"/>
                        </a:spcBef>
                        <a:spcAft>
                          <a:spcPts val="1200"/>
                        </a:spcAft>
                      </a:pPr>
                      <a:r>
                        <a:rPr lang="en-US" sz="1600" b="1" dirty="0">
                          <a:solidFill>
                            <a:srgbClr val="000000"/>
                          </a:solidFill>
                          <a:effectLst/>
                          <a:latin typeface="Arial Narrow" panose="020B0606020202030204" pitchFamily="34" charset="0"/>
                          <a:ea typeface="Times New Roman" panose="02020603050405020304" pitchFamily="18" charset="0"/>
                        </a:rPr>
                        <a:t>(A)</a:t>
                      </a:r>
                      <a:endParaRPr lang="en-US" sz="1600" dirty="0">
                        <a:effectLst/>
                        <a:latin typeface="Times New Roman" panose="02020603050405020304" pitchFamily="18" charset="0"/>
                        <a:ea typeface="Times New Roman" panose="02020603050405020304" pitchFamily="18" charset="0"/>
                      </a:endParaRPr>
                    </a:p>
                  </a:txBody>
                  <a:tcPr marL="48017" marR="48017"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a:noFill/>
                    </a:lnT>
                    <a:lnB w="28575" cap="flat" cmpd="dbl"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ctr">
                        <a:spcBef>
                          <a:spcPts val="0"/>
                        </a:spcBef>
                        <a:spcAft>
                          <a:spcPts val="1200"/>
                        </a:spcAft>
                      </a:pPr>
                      <a:r>
                        <a:rPr lang="en-US" sz="1600" b="1" dirty="0">
                          <a:solidFill>
                            <a:srgbClr val="000000"/>
                          </a:solidFill>
                          <a:effectLst/>
                          <a:latin typeface="Arial Narrow" panose="020B0606020202030204" pitchFamily="34" charset="0"/>
                          <a:ea typeface="Times New Roman" panose="02020603050405020304" pitchFamily="18" charset="0"/>
                        </a:rPr>
                        <a:t>(B)</a:t>
                      </a:r>
                      <a:endParaRPr lang="en-US" sz="1600" dirty="0">
                        <a:effectLst/>
                        <a:latin typeface="Times New Roman" panose="02020603050405020304" pitchFamily="18" charset="0"/>
                        <a:ea typeface="Times New Roman" panose="02020603050405020304" pitchFamily="18" charset="0"/>
                      </a:endParaRPr>
                    </a:p>
                  </a:txBody>
                  <a:tcPr marL="48017" marR="48017"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a:noFill/>
                    </a:lnT>
                    <a:lnB w="28575" cap="flat" cmpd="dbl"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ctr">
                        <a:spcBef>
                          <a:spcPts val="0"/>
                        </a:spcBef>
                        <a:spcAft>
                          <a:spcPts val="1200"/>
                        </a:spcAft>
                      </a:pPr>
                      <a:r>
                        <a:rPr lang="en-US" sz="1600" b="1" dirty="0">
                          <a:solidFill>
                            <a:srgbClr val="000000"/>
                          </a:solidFill>
                          <a:effectLst/>
                          <a:latin typeface="Arial Narrow" panose="020B0606020202030204" pitchFamily="34" charset="0"/>
                          <a:ea typeface="Times New Roman" panose="02020603050405020304" pitchFamily="18" charset="0"/>
                        </a:rPr>
                        <a:t>(C)</a:t>
                      </a:r>
                      <a:endParaRPr lang="en-US" sz="1600" dirty="0">
                        <a:effectLst/>
                        <a:latin typeface="Times New Roman" panose="02020603050405020304" pitchFamily="18" charset="0"/>
                        <a:ea typeface="Times New Roman" panose="02020603050405020304" pitchFamily="18" charset="0"/>
                      </a:endParaRPr>
                    </a:p>
                  </a:txBody>
                  <a:tcPr marL="48017" marR="48017"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a:noFill/>
                    </a:lnT>
                    <a:lnB w="28575" cap="flat" cmpd="dbl"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ctr">
                        <a:spcBef>
                          <a:spcPts val="0"/>
                        </a:spcBef>
                        <a:spcAft>
                          <a:spcPts val="1200"/>
                        </a:spcAft>
                      </a:pPr>
                      <a:r>
                        <a:rPr lang="en-US" sz="1600" b="1" dirty="0">
                          <a:solidFill>
                            <a:srgbClr val="000000"/>
                          </a:solidFill>
                          <a:effectLst/>
                          <a:latin typeface="Arial Narrow" panose="020B0606020202030204" pitchFamily="34" charset="0"/>
                          <a:ea typeface="Times New Roman" panose="02020603050405020304" pitchFamily="18" charset="0"/>
                        </a:rPr>
                        <a:t>(D)</a:t>
                      </a:r>
                      <a:endParaRPr lang="en-US" sz="1600" dirty="0">
                        <a:effectLst/>
                        <a:latin typeface="Times New Roman" panose="02020603050405020304" pitchFamily="18" charset="0"/>
                        <a:ea typeface="Times New Roman" panose="02020603050405020304" pitchFamily="18" charset="0"/>
                      </a:endParaRPr>
                    </a:p>
                  </a:txBody>
                  <a:tcPr marL="48017" marR="48017"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a:noFill/>
                    </a:lnT>
                    <a:lnB w="28575" cap="flat" cmpd="dbl"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ctr">
                        <a:spcBef>
                          <a:spcPts val="0"/>
                        </a:spcBef>
                        <a:spcAft>
                          <a:spcPts val="1200"/>
                        </a:spcAft>
                      </a:pPr>
                      <a:r>
                        <a:rPr lang="en-US" sz="1600" b="1" dirty="0">
                          <a:solidFill>
                            <a:srgbClr val="000000"/>
                          </a:solidFill>
                          <a:effectLst/>
                          <a:latin typeface="Arial Narrow" panose="020B0606020202030204" pitchFamily="34" charset="0"/>
                          <a:ea typeface="Times New Roman" panose="02020603050405020304" pitchFamily="18" charset="0"/>
                        </a:rPr>
                        <a:t>(E)</a:t>
                      </a:r>
                      <a:endParaRPr lang="en-US" sz="1600" dirty="0">
                        <a:effectLst/>
                        <a:latin typeface="Times New Roman" panose="02020603050405020304" pitchFamily="18" charset="0"/>
                        <a:ea typeface="Times New Roman" panose="02020603050405020304" pitchFamily="18" charset="0"/>
                      </a:endParaRPr>
                    </a:p>
                  </a:txBody>
                  <a:tcPr marL="48017" marR="48017" marT="0" marB="0" anchor="ctr">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8575" cap="flat" cmpd="dbl"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ctr">
                        <a:spcBef>
                          <a:spcPts val="0"/>
                        </a:spcBef>
                        <a:spcAft>
                          <a:spcPts val="1200"/>
                        </a:spcAft>
                      </a:pPr>
                      <a:r>
                        <a:rPr lang="en-US" sz="1600" b="1" dirty="0">
                          <a:solidFill>
                            <a:srgbClr val="000000"/>
                          </a:solidFill>
                          <a:effectLst/>
                          <a:latin typeface="Arial Narrow" panose="020B0606020202030204" pitchFamily="34" charset="0"/>
                          <a:ea typeface="Times New Roman" panose="02020603050405020304" pitchFamily="18" charset="0"/>
                        </a:rPr>
                        <a:t>(F)</a:t>
                      </a:r>
                      <a:endParaRPr lang="en-US" sz="1600" dirty="0">
                        <a:effectLst/>
                        <a:latin typeface="Times New Roman" panose="02020603050405020304" pitchFamily="18" charset="0"/>
                        <a:ea typeface="Times New Roman" panose="02020603050405020304" pitchFamily="18" charset="0"/>
                      </a:endParaRPr>
                    </a:p>
                  </a:txBody>
                  <a:tcPr marL="48017" marR="48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8575" cap="flat" cmpd="dbl"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ctr">
                        <a:spcBef>
                          <a:spcPts val="0"/>
                        </a:spcBef>
                        <a:spcAft>
                          <a:spcPts val="1200"/>
                        </a:spcAft>
                      </a:pPr>
                      <a:r>
                        <a:rPr lang="en-US" sz="1600" b="1" dirty="0">
                          <a:solidFill>
                            <a:srgbClr val="000000"/>
                          </a:solidFill>
                          <a:effectLst/>
                          <a:latin typeface="Arial Narrow" panose="020B0606020202030204" pitchFamily="34" charset="0"/>
                          <a:ea typeface="Times New Roman" panose="02020603050405020304" pitchFamily="18" charset="0"/>
                        </a:rPr>
                        <a:t>(G)</a:t>
                      </a:r>
                      <a:endParaRPr lang="en-US" sz="1600" dirty="0">
                        <a:effectLst/>
                        <a:latin typeface="Times New Roman" panose="02020603050405020304" pitchFamily="18" charset="0"/>
                        <a:ea typeface="Times New Roman" panose="02020603050405020304" pitchFamily="18" charset="0"/>
                      </a:endParaRPr>
                    </a:p>
                  </a:txBody>
                  <a:tcPr marL="48017" marR="48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8575" cap="flat" cmpd="dbl"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ctr">
                        <a:spcBef>
                          <a:spcPts val="0"/>
                        </a:spcBef>
                        <a:spcAft>
                          <a:spcPts val="1200"/>
                        </a:spcAft>
                      </a:pPr>
                      <a:r>
                        <a:rPr lang="en-US" sz="1600" b="1" dirty="0">
                          <a:solidFill>
                            <a:srgbClr val="000000"/>
                          </a:solidFill>
                          <a:effectLst/>
                          <a:latin typeface="Arial Narrow" panose="020B0606020202030204" pitchFamily="34" charset="0"/>
                          <a:ea typeface="Times New Roman" panose="02020603050405020304" pitchFamily="18" charset="0"/>
                        </a:rPr>
                        <a:t>(H)</a:t>
                      </a:r>
                      <a:endParaRPr lang="en-US" sz="1600" dirty="0">
                        <a:effectLst/>
                        <a:latin typeface="Times New Roman" panose="02020603050405020304" pitchFamily="18" charset="0"/>
                        <a:ea typeface="Times New Roman" panose="02020603050405020304" pitchFamily="18" charset="0"/>
                      </a:endParaRPr>
                    </a:p>
                  </a:txBody>
                  <a:tcPr marL="48017" marR="48017"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a:noFill/>
                    </a:lnT>
                    <a:lnB w="28575" cap="flat" cmpd="dbl"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ctr">
                        <a:spcBef>
                          <a:spcPts val="0"/>
                        </a:spcBef>
                        <a:spcAft>
                          <a:spcPts val="1200"/>
                        </a:spcAft>
                      </a:pPr>
                      <a:r>
                        <a:rPr lang="en-US" sz="1600" b="1" dirty="0">
                          <a:solidFill>
                            <a:srgbClr val="000000"/>
                          </a:solidFill>
                          <a:effectLst/>
                          <a:latin typeface="Arial Narrow" panose="020B0606020202030204" pitchFamily="34" charset="0"/>
                          <a:ea typeface="Times New Roman" panose="02020603050405020304" pitchFamily="18" charset="0"/>
                        </a:rPr>
                        <a:t>(I)</a:t>
                      </a:r>
                      <a:endParaRPr lang="en-US" sz="1600" dirty="0">
                        <a:effectLst/>
                        <a:latin typeface="Times New Roman" panose="02020603050405020304" pitchFamily="18" charset="0"/>
                        <a:ea typeface="Times New Roman" panose="02020603050405020304" pitchFamily="18" charset="0"/>
                      </a:endParaRPr>
                    </a:p>
                  </a:txBody>
                  <a:tcPr marL="48017" marR="48017" marT="0" marB="0" anchor="ctr">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8575" cap="flat" cmpd="dbl"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ctr">
                        <a:spcBef>
                          <a:spcPts val="0"/>
                        </a:spcBef>
                        <a:spcAft>
                          <a:spcPts val="1200"/>
                        </a:spcAft>
                      </a:pPr>
                      <a:r>
                        <a:rPr lang="en-US" sz="1600" b="1" dirty="0">
                          <a:solidFill>
                            <a:srgbClr val="000000"/>
                          </a:solidFill>
                          <a:effectLst/>
                          <a:latin typeface="Arial Narrow" panose="020B0606020202030204" pitchFamily="34" charset="0"/>
                          <a:ea typeface="Times New Roman" panose="02020603050405020304" pitchFamily="18" charset="0"/>
                        </a:rPr>
                        <a:t>(J)</a:t>
                      </a:r>
                      <a:endParaRPr lang="en-US" sz="1600" dirty="0">
                        <a:effectLst/>
                        <a:latin typeface="Times New Roman" panose="02020603050405020304" pitchFamily="18" charset="0"/>
                        <a:ea typeface="Times New Roman" panose="02020603050405020304" pitchFamily="18" charset="0"/>
                      </a:endParaRPr>
                    </a:p>
                  </a:txBody>
                  <a:tcPr marL="48017" marR="48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8575" cap="flat" cmpd="dbl"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ctr">
                        <a:spcBef>
                          <a:spcPts val="0"/>
                        </a:spcBef>
                        <a:spcAft>
                          <a:spcPts val="1200"/>
                        </a:spcAft>
                      </a:pPr>
                      <a:r>
                        <a:rPr lang="en-US" sz="1600" b="1" dirty="0">
                          <a:solidFill>
                            <a:srgbClr val="000000"/>
                          </a:solidFill>
                          <a:effectLst/>
                          <a:latin typeface="Arial Narrow" panose="020B0606020202030204" pitchFamily="34" charset="0"/>
                          <a:ea typeface="Times New Roman" panose="02020603050405020304" pitchFamily="18" charset="0"/>
                        </a:rPr>
                        <a:t>(K)</a:t>
                      </a:r>
                      <a:endParaRPr lang="en-US" sz="1600" dirty="0">
                        <a:effectLst/>
                        <a:latin typeface="Times New Roman" panose="02020603050405020304" pitchFamily="18" charset="0"/>
                        <a:ea typeface="Times New Roman" panose="02020603050405020304" pitchFamily="18" charset="0"/>
                      </a:endParaRPr>
                    </a:p>
                  </a:txBody>
                  <a:tcPr marL="48017" marR="48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8575" cap="flat" cmpd="dbl" algn="ctr">
                      <a:solidFill>
                        <a:srgbClr val="000000"/>
                      </a:solidFill>
                      <a:prstDash val="solid"/>
                      <a:round/>
                      <a:headEnd type="none" w="med" len="med"/>
                      <a:tailEnd type="none" w="med" len="med"/>
                    </a:lnB>
                    <a:solidFill>
                      <a:schemeClr val="accent1">
                        <a:lumMod val="20000"/>
                        <a:lumOff val="80000"/>
                      </a:schemeClr>
                    </a:solidFill>
                  </a:tcPr>
                </a:tc>
              </a:tr>
              <a:tr h="365365">
                <a:tc>
                  <a:txBody>
                    <a:bodyPr/>
                    <a:lstStyle/>
                    <a:p>
                      <a:pPr marL="0" marR="0">
                        <a:spcBef>
                          <a:spcPts val="0"/>
                        </a:spcBef>
                        <a:spcAft>
                          <a:spcPts val="0"/>
                        </a:spcAft>
                      </a:pPr>
                      <a:r>
                        <a:rPr lang="en-US" sz="1600" dirty="0">
                          <a:effectLst/>
                          <a:latin typeface="Arial Narrow" panose="020B0606020202030204" pitchFamily="34" charset="0"/>
                          <a:ea typeface="Times New Roman" panose="02020603050405020304" pitchFamily="18" charset="0"/>
                        </a:rPr>
                        <a:t>ABE Level 1</a:t>
                      </a:r>
                      <a:endParaRPr lang="en-US" sz="1600" dirty="0">
                        <a:effectLst/>
                        <a:latin typeface="Times New Roman" panose="02020603050405020304" pitchFamily="18" charset="0"/>
                        <a:ea typeface="Times New Roman" panose="02020603050405020304" pitchFamily="18" charset="0"/>
                      </a:endParaRPr>
                    </a:p>
                  </a:txBody>
                  <a:tcPr marL="48017" marR="48017"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Arial Narrow" panose="020B0606020202030204" pitchFamily="34" charset="0"/>
                          <a:ea typeface="Times New Roman" panose="02020603050405020304" pitchFamily="18" charset="0"/>
                        </a:rPr>
                        <a:t> </a:t>
                      </a:r>
                      <a:r>
                        <a:rPr lang="en-US" sz="1600" dirty="0" smtClean="0">
                          <a:effectLst/>
                          <a:latin typeface="Arial Narrow" panose="020B0606020202030204" pitchFamily="34" charset="0"/>
                          <a:ea typeface="Times New Roman" panose="02020603050405020304" pitchFamily="18" charset="0"/>
                        </a:rPr>
                        <a:t>100</a:t>
                      </a:r>
                      <a:endParaRPr lang="en-US" sz="1600" dirty="0">
                        <a:effectLst/>
                        <a:latin typeface="Times New Roman" panose="02020603050405020304" pitchFamily="18" charset="0"/>
                        <a:ea typeface="Times New Roman" panose="02020603050405020304" pitchFamily="18" charset="0"/>
                      </a:endParaRPr>
                    </a:p>
                  </a:txBody>
                  <a:tcPr marL="48017" marR="48017"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Arial Narrow" panose="020B0606020202030204" pitchFamily="34" charset="0"/>
                          <a:ea typeface="Times New Roman" panose="02020603050405020304" pitchFamily="18" charset="0"/>
                        </a:rPr>
                        <a:t> </a:t>
                      </a:r>
                      <a:r>
                        <a:rPr lang="en-US" sz="1600" dirty="0" smtClean="0">
                          <a:effectLst/>
                          <a:latin typeface="Arial Narrow" panose="020B0606020202030204" pitchFamily="34" charset="0"/>
                          <a:ea typeface="Times New Roman" panose="02020603050405020304" pitchFamily="18" charset="0"/>
                        </a:rPr>
                        <a:t>4000</a:t>
                      </a:r>
                      <a:endParaRPr lang="en-US" sz="1600" dirty="0">
                        <a:effectLst/>
                        <a:latin typeface="Times New Roman" panose="02020603050405020304" pitchFamily="18" charset="0"/>
                        <a:ea typeface="Times New Roman" panose="02020603050405020304" pitchFamily="18" charset="0"/>
                      </a:endParaRPr>
                    </a:p>
                  </a:txBody>
                  <a:tcPr marL="48017" marR="48017"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Arial Narrow" panose="020B0606020202030204" pitchFamily="34" charset="0"/>
                          <a:ea typeface="Times New Roman" panose="02020603050405020304" pitchFamily="18" charset="0"/>
                        </a:rPr>
                        <a:t> </a:t>
                      </a:r>
                      <a:r>
                        <a:rPr kumimoji="0" lang="en-US" sz="1600" kern="1200" dirty="0" smtClean="0">
                          <a:solidFill>
                            <a:schemeClr val="tx1"/>
                          </a:solidFill>
                          <a:effectLst/>
                          <a:latin typeface="Arial Narrow" panose="020B0606020202030204" pitchFamily="34" charset="0"/>
                          <a:ea typeface="Times New Roman" panose="02020603050405020304" pitchFamily="18" charset="0"/>
                          <a:cs typeface="+mn-cs"/>
                        </a:rPr>
                        <a:t>38</a:t>
                      </a:r>
                      <a:endParaRPr kumimoji="0" lang="en-US" sz="1600" kern="1200" dirty="0">
                        <a:solidFill>
                          <a:schemeClr val="tx1"/>
                        </a:solidFill>
                        <a:effectLst/>
                        <a:latin typeface="Arial Narrow" panose="020B0606020202030204" pitchFamily="34" charset="0"/>
                        <a:ea typeface="Times New Roman" panose="02020603050405020304" pitchFamily="18" charset="0"/>
                        <a:cs typeface="+mn-cs"/>
                      </a:endParaRPr>
                    </a:p>
                  </a:txBody>
                  <a:tcPr marL="48017" marR="48017"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eaLnBrk="1" latinLnBrk="0" hangingPunct="1">
                        <a:spcBef>
                          <a:spcPts val="0"/>
                        </a:spcBef>
                        <a:spcAft>
                          <a:spcPts val="0"/>
                        </a:spcAft>
                      </a:pPr>
                      <a:r>
                        <a:rPr kumimoji="0" lang="en-US" sz="1600" kern="1200" dirty="0">
                          <a:solidFill>
                            <a:schemeClr val="tx1"/>
                          </a:solidFill>
                          <a:effectLst/>
                          <a:latin typeface="Arial Narrow" panose="020B0606020202030204" pitchFamily="34" charset="0"/>
                          <a:ea typeface="Times New Roman" panose="02020603050405020304" pitchFamily="18" charset="0"/>
                          <a:cs typeface="+mn-cs"/>
                        </a:rPr>
                        <a:t> </a:t>
                      </a:r>
                      <a:r>
                        <a:rPr kumimoji="0" lang="en-US" sz="1600" kern="1200" dirty="0" smtClean="0">
                          <a:solidFill>
                            <a:schemeClr val="tx1"/>
                          </a:solidFill>
                          <a:effectLst/>
                          <a:latin typeface="Arial Narrow" panose="020B0606020202030204" pitchFamily="34" charset="0"/>
                          <a:ea typeface="Times New Roman" panose="02020603050405020304" pitchFamily="18" charset="0"/>
                          <a:cs typeface="+mn-cs"/>
                        </a:rPr>
                        <a:t>12</a:t>
                      </a:r>
                      <a:endParaRPr kumimoji="0" lang="en-US" sz="1600" kern="1200" dirty="0">
                        <a:solidFill>
                          <a:schemeClr val="tx1"/>
                        </a:solidFill>
                        <a:effectLst/>
                        <a:latin typeface="Arial Narrow" panose="020B0606020202030204" pitchFamily="34" charset="0"/>
                        <a:ea typeface="Times New Roman" panose="02020603050405020304" pitchFamily="18" charset="0"/>
                        <a:cs typeface="+mn-cs"/>
                      </a:endParaRPr>
                    </a:p>
                  </a:txBody>
                  <a:tcPr marL="48017" marR="48017" marT="0" marB="0">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Arial Narrow" panose="020B0606020202030204" pitchFamily="34" charset="0"/>
                          <a:ea typeface="Times New Roman" panose="02020603050405020304" pitchFamily="18" charset="0"/>
                        </a:rPr>
                        <a:t> </a:t>
                      </a:r>
                      <a:r>
                        <a:rPr lang="en-US" sz="1600" dirty="0" smtClean="0">
                          <a:effectLst/>
                          <a:latin typeface="Arial Narrow" panose="020B0606020202030204" pitchFamily="34" charset="0"/>
                          <a:ea typeface="Times New Roman" panose="02020603050405020304" pitchFamily="18" charset="0"/>
                        </a:rPr>
                        <a:t>20</a:t>
                      </a:r>
                      <a:endParaRPr lang="en-US" sz="1600" dirty="0">
                        <a:effectLst/>
                        <a:latin typeface="Times New Roman" panose="02020603050405020304" pitchFamily="18" charset="0"/>
                        <a:ea typeface="Times New Roman" panose="02020603050405020304" pitchFamily="18" charset="0"/>
                      </a:endParaRPr>
                    </a:p>
                  </a:txBody>
                  <a:tcPr marL="48017" marR="480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Arial Narrow" panose="020B0606020202030204" pitchFamily="34" charset="0"/>
                          <a:ea typeface="Times New Roman" panose="02020603050405020304" pitchFamily="18" charset="0"/>
                        </a:rPr>
                        <a:t> </a:t>
                      </a:r>
                      <a:r>
                        <a:rPr lang="en-US" sz="1600" dirty="0" smtClean="0">
                          <a:effectLst/>
                          <a:latin typeface="Arial Narrow" panose="020B0606020202030204" pitchFamily="34" charset="0"/>
                          <a:ea typeface="Times New Roman" panose="02020603050405020304" pitchFamily="18" charset="0"/>
                        </a:rPr>
                        <a:t>30</a:t>
                      </a:r>
                      <a:endParaRPr lang="en-US" sz="1600" dirty="0">
                        <a:effectLst/>
                        <a:latin typeface="Times New Roman" panose="02020603050405020304" pitchFamily="18" charset="0"/>
                        <a:ea typeface="Times New Roman" panose="02020603050405020304" pitchFamily="18" charset="0"/>
                      </a:endParaRPr>
                    </a:p>
                  </a:txBody>
                  <a:tcPr marL="48017" marR="48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Arial Narrow" panose="020B0606020202030204" pitchFamily="34" charset="0"/>
                          <a:ea typeface="Times New Roman" panose="02020603050405020304" pitchFamily="18" charset="0"/>
                        </a:rPr>
                        <a:t> </a:t>
                      </a:r>
                      <a:r>
                        <a:rPr lang="en-US" sz="1600" dirty="0" smtClean="0">
                          <a:effectLst/>
                          <a:latin typeface="Arial Narrow" panose="020B0606020202030204" pitchFamily="34" charset="0"/>
                          <a:ea typeface="Times New Roman" panose="02020603050405020304" pitchFamily="18" charset="0"/>
                        </a:rPr>
                        <a:t>50%</a:t>
                      </a:r>
                      <a:endParaRPr lang="en-US" sz="1600" dirty="0">
                        <a:effectLst/>
                        <a:latin typeface="Times New Roman" panose="02020603050405020304" pitchFamily="18" charset="0"/>
                        <a:ea typeface="Times New Roman" panose="02020603050405020304" pitchFamily="18" charset="0"/>
                      </a:endParaRPr>
                    </a:p>
                  </a:txBody>
                  <a:tcPr marL="48017" marR="48017" marT="0" marB="0">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Arial Narrow" panose="020B0606020202030204" pitchFamily="34" charset="0"/>
                          <a:ea typeface="Times New Roman" panose="02020603050405020304" pitchFamily="18" charset="0"/>
                        </a:rPr>
                        <a:t> </a:t>
                      </a:r>
                      <a:r>
                        <a:rPr lang="en-US" sz="1600" dirty="0" smtClean="0">
                          <a:effectLst/>
                          <a:latin typeface="Arial Narrow" panose="020B0606020202030204" pitchFamily="34" charset="0"/>
                          <a:ea typeface="Times New Roman" panose="02020603050405020304" pitchFamily="18" charset="0"/>
                        </a:rPr>
                        <a:t>110</a:t>
                      </a:r>
                      <a:endParaRPr lang="en-US" sz="1600" dirty="0">
                        <a:effectLst/>
                        <a:latin typeface="Times New Roman" panose="02020603050405020304" pitchFamily="18" charset="0"/>
                        <a:ea typeface="Times New Roman" panose="02020603050405020304" pitchFamily="18" charset="0"/>
                      </a:endParaRPr>
                    </a:p>
                  </a:txBody>
                  <a:tcPr marL="48017" marR="48017" marT="0" marB="0">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Arial Narrow" panose="020B0606020202030204" pitchFamily="34" charset="0"/>
                          <a:ea typeface="Times New Roman" panose="02020603050405020304" pitchFamily="18" charset="0"/>
                        </a:rPr>
                        <a:t> </a:t>
                      </a:r>
                      <a:r>
                        <a:rPr lang="en-US" sz="1600" dirty="0" smtClean="0">
                          <a:effectLst/>
                          <a:latin typeface="Arial Narrow" panose="020B0606020202030204" pitchFamily="34" charset="0"/>
                          <a:ea typeface="Times New Roman" panose="02020603050405020304" pitchFamily="18" charset="0"/>
                        </a:rPr>
                        <a:t>52</a:t>
                      </a:r>
                      <a:endParaRPr lang="en-US" sz="1600" dirty="0">
                        <a:effectLst/>
                        <a:latin typeface="Times New Roman" panose="02020603050405020304" pitchFamily="18" charset="0"/>
                        <a:ea typeface="Times New Roman" panose="02020603050405020304" pitchFamily="18" charset="0"/>
                      </a:endParaRPr>
                    </a:p>
                  </a:txBody>
                  <a:tcPr marL="48017" marR="480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Arial Narrow" panose="020B0606020202030204" pitchFamily="34" charset="0"/>
                          <a:ea typeface="Times New Roman" panose="02020603050405020304" pitchFamily="18" charset="0"/>
                        </a:rPr>
                        <a:t> </a:t>
                      </a:r>
                      <a:r>
                        <a:rPr lang="en-US" sz="1600" dirty="0" smtClean="0">
                          <a:effectLst/>
                          <a:latin typeface="Arial Narrow" panose="020B0606020202030204" pitchFamily="34" charset="0"/>
                          <a:ea typeface="Times New Roman" panose="02020603050405020304" pitchFamily="18" charset="0"/>
                        </a:rPr>
                        <a:t>47%</a:t>
                      </a:r>
                      <a:endParaRPr lang="en-US" sz="1600" dirty="0">
                        <a:effectLst/>
                        <a:latin typeface="Times New Roman" panose="02020603050405020304" pitchFamily="18" charset="0"/>
                        <a:ea typeface="Times New Roman" panose="02020603050405020304" pitchFamily="18" charset="0"/>
                      </a:endParaRPr>
                    </a:p>
                  </a:txBody>
                  <a:tcPr marL="48017" marR="480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5365">
                <a:tc>
                  <a:txBody>
                    <a:bodyPr/>
                    <a:lstStyle/>
                    <a:p>
                      <a:pPr marL="0" marR="0">
                        <a:spcBef>
                          <a:spcPts val="0"/>
                        </a:spcBef>
                        <a:spcAft>
                          <a:spcPts val="0"/>
                        </a:spcAft>
                      </a:pPr>
                      <a:r>
                        <a:rPr lang="en-US" sz="1600" b="1" dirty="0">
                          <a:effectLst/>
                          <a:latin typeface="Arial Narrow" panose="020B0606020202030204" pitchFamily="34" charset="0"/>
                          <a:ea typeface="Times New Roman" panose="02020603050405020304" pitchFamily="18" charset="0"/>
                        </a:rPr>
                        <a:t>ABE </a:t>
                      </a:r>
                      <a:r>
                        <a:rPr lang="en-US" sz="1600" b="1" dirty="0" smtClean="0">
                          <a:effectLst/>
                          <a:latin typeface="Arial Narrow" panose="020B0606020202030204" pitchFamily="34" charset="0"/>
                          <a:ea typeface="Times New Roman" panose="02020603050405020304" pitchFamily="18" charset="0"/>
                        </a:rPr>
                        <a:t>total</a:t>
                      </a:r>
                      <a:endParaRPr lang="en-US" sz="1600" dirty="0">
                        <a:effectLst/>
                        <a:latin typeface="Times New Roman" panose="02020603050405020304" pitchFamily="18" charset="0"/>
                        <a:ea typeface="Times New Roman" panose="02020603050405020304" pitchFamily="18" charset="0"/>
                      </a:endParaRPr>
                    </a:p>
                  </a:txBody>
                  <a:tcPr marL="48017" marR="48017"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Arial Narrow" panose="020B0606020202030204" pitchFamily="34"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txBody>
                  <a:tcPr marL="48017" marR="48017"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Arial Narrow" panose="020B0606020202030204" pitchFamily="34"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txBody>
                  <a:tcPr marL="48017" marR="48017"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Arial Narrow" panose="020B0606020202030204" pitchFamily="34"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txBody>
                  <a:tcPr marL="48017" marR="48017"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Arial Narrow" panose="020B0606020202030204" pitchFamily="34"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txBody>
                  <a:tcPr marL="48017" marR="48017" marT="0" marB="0">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Arial Narrow" panose="020B0606020202030204" pitchFamily="34"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txBody>
                  <a:tcPr marL="48017" marR="480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Arial Narrow" panose="020B0606020202030204" pitchFamily="34"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txBody>
                  <a:tcPr marL="48017" marR="48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Arial Narrow" panose="020B0606020202030204" pitchFamily="34"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txBody>
                  <a:tcPr marL="48017" marR="48017" marT="0" marB="0">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Arial Narrow" panose="020B0606020202030204" pitchFamily="34"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txBody>
                  <a:tcPr marL="48017" marR="48017" marT="0" marB="0">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Arial Narrow" panose="020B0606020202030204" pitchFamily="34"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txBody>
                  <a:tcPr marL="48017" marR="480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Arial Narrow" panose="020B0606020202030204" pitchFamily="34"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txBody>
                  <a:tcPr marL="48017" marR="480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5365">
                <a:tc>
                  <a:txBody>
                    <a:bodyPr/>
                    <a:lstStyle/>
                    <a:p>
                      <a:pPr marL="0" marR="0">
                        <a:spcBef>
                          <a:spcPts val="0"/>
                        </a:spcBef>
                        <a:spcAft>
                          <a:spcPts val="0"/>
                        </a:spcAft>
                      </a:pPr>
                      <a:r>
                        <a:rPr lang="en-US" sz="1600" dirty="0">
                          <a:effectLst/>
                          <a:latin typeface="Arial Narrow" panose="020B0606020202030204" pitchFamily="34" charset="0"/>
                          <a:ea typeface="Times New Roman" panose="02020603050405020304" pitchFamily="18" charset="0"/>
                        </a:rPr>
                        <a:t>ESL Level </a:t>
                      </a:r>
                      <a:r>
                        <a:rPr lang="en-US" sz="1600" dirty="0" smtClean="0">
                          <a:effectLst/>
                          <a:latin typeface="Arial Narrow" panose="020B0606020202030204" pitchFamily="34" charset="0"/>
                          <a:ea typeface="Times New Roman" panose="02020603050405020304" pitchFamily="18" charset="0"/>
                        </a:rPr>
                        <a:t>4</a:t>
                      </a:r>
                      <a:endParaRPr lang="en-US" sz="1600" dirty="0">
                        <a:effectLst/>
                        <a:latin typeface="Times New Roman" panose="02020603050405020304" pitchFamily="18" charset="0"/>
                        <a:ea typeface="Times New Roman" panose="02020603050405020304" pitchFamily="18" charset="0"/>
                      </a:endParaRPr>
                    </a:p>
                  </a:txBody>
                  <a:tcPr marL="48017" marR="48017"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Arial Narrow" panose="020B0606020202030204" pitchFamily="34" charset="0"/>
                          <a:ea typeface="Times New Roman" panose="02020603050405020304" pitchFamily="18" charset="0"/>
                        </a:rPr>
                        <a:t> </a:t>
                      </a:r>
                      <a:r>
                        <a:rPr lang="en-US" sz="1600" dirty="0" smtClean="0">
                          <a:effectLst/>
                          <a:latin typeface="Arial Narrow" panose="020B0606020202030204" pitchFamily="34" charset="0"/>
                          <a:ea typeface="Times New Roman" panose="02020603050405020304" pitchFamily="18" charset="0"/>
                        </a:rPr>
                        <a:t>200</a:t>
                      </a:r>
                      <a:endParaRPr lang="en-US" sz="1600" dirty="0">
                        <a:effectLst/>
                        <a:latin typeface="Times New Roman" panose="02020603050405020304" pitchFamily="18" charset="0"/>
                        <a:ea typeface="Times New Roman" panose="02020603050405020304" pitchFamily="18" charset="0"/>
                      </a:endParaRPr>
                    </a:p>
                  </a:txBody>
                  <a:tcPr marL="48017" marR="48017"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Arial Narrow" panose="020B0606020202030204" pitchFamily="34" charset="0"/>
                          <a:ea typeface="Times New Roman" panose="02020603050405020304" pitchFamily="18" charset="0"/>
                        </a:rPr>
                        <a:t> </a:t>
                      </a:r>
                      <a:r>
                        <a:rPr lang="en-US" sz="1600" dirty="0" smtClean="0">
                          <a:effectLst/>
                          <a:latin typeface="Arial Narrow" panose="020B0606020202030204" pitchFamily="34" charset="0"/>
                          <a:ea typeface="Times New Roman" panose="02020603050405020304" pitchFamily="18" charset="0"/>
                        </a:rPr>
                        <a:t>20000</a:t>
                      </a:r>
                      <a:endParaRPr lang="en-US" sz="1600" dirty="0">
                        <a:effectLst/>
                        <a:latin typeface="Times New Roman" panose="02020603050405020304" pitchFamily="18" charset="0"/>
                        <a:ea typeface="Times New Roman" panose="02020603050405020304" pitchFamily="18" charset="0"/>
                      </a:endParaRPr>
                    </a:p>
                  </a:txBody>
                  <a:tcPr marL="48017" marR="48017"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Arial Narrow" panose="020B0606020202030204" pitchFamily="34" charset="0"/>
                          <a:ea typeface="Times New Roman" panose="02020603050405020304" pitchFamily="18" charset="0"/>
                        </a:rPr>
                        <a:t> </a:t>
                      </a:r>
                      <a:r>
                        <a:rPr lang="en-US" sz="1600" dirty="0" smtClean="0">
                          <a:effectLst/>
                          <a:latin typeface="Arial Narrow" panose="020B0606020202030204" pitchFamily="34" charset="0"/>
                          <a:ea typeface="Times New Roman" panose="02020603050405020304" pitchFamily="18" charset="0"/>
                        </a:rPr>
                        <a:t>100</a:t>
                      </a:r>
                      <a:endParaRPr lang="en-US" sz="1600" dirty="0">
                        <a:effectLst/>
                        <a:latin typeface="Times New Roman" panose="02020603050405020304" pitchFamily="18" charset="0"/>
                        <a:ea typeface="Times New Roman" panose="02020603050405020304" pitchFamily="18" charset="0"/>
                      </a:endParaRPr>
                    </a:p>
                  </a:txBody>
                  <a:tcPr marL="48017" marR="48017"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Arial Narrow" panose="020B0606020202030204" pitchFamily="34" charset="0"/>
                          <a:ea typeface="Times New Roman" panose="02020603050405020304" pitchFamily="18" charset="0"/>
                        </a:rPr>
                        <a:t> </a:t>
                      </a:r>
                      <a:r>
                        <a:rPr lang="en-US" sz="1600" dirty="0" smtClean="0">
                          <a:effectLst/>
                          <a:latin typeface="Arial Narrow" panose="020B0606020202030204" pitchFamily="34" charset="0"/>
                          <a:ea typeface="Times New Roman" panose="02020603050405020304" pitchFamily="18" charset="0"/>
                        </a:rPr>
                        <a:t>20</a:t>
                      </a:r>
                      <a:endParaRPr lang="en-US" sz="1600" dirty="0">
                        <a:effectLst/>
                        <a:latin typeface="Times New Roman" panose="02020603050405020304" pitchFamily="18" charset="0"/>
                        <a:ea typeface="Times New Roman" panose="02020603050405020304" pitchFamily="18" charset="0"/>
                      </a:endParaRPr>
                    </a:p>
                  </a:txBody>
                  <a:tcPr marL="48017" marR="48017" marT="0" marB="0">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Arial Narrow" panose="020B0606020202030204" pitchFamily="34" charset="0"/>
                          <a:ea typeface="Times New Roman" panose="02020603050405020304" pitchFamily="18" charset="0"/>
                        </a:rPr>
                        <a:t> </a:t>
                      </a:r>
                      <a:r>
                        <a:rPr lang="en-US" sz="1600" dirty="0" smtClean="0">
                          <a:effectLst/>
                          <a:latin typeface="Arial Narrow" panose="020B0606020202030204" pitchFamily="34" charset="0"/>
                          <a:ea typeface="Times New Roman" panose="02020603050405020304" pitchFamily="18" charset="0"/>
                        </a:rPr>
                        <a:t>40</a:t>
                      </a:r>
                      <a:endParaRPr lang="en-US" sz="1600" dirty="0">
                        <a:effectLst/>
                        <a:latin typeface="Times New Roman" panose="02020603050405020304" pitchFamily="18" charset="0"/>
                        <a:ea typeface="Times New Roman" panose="02020603050405020304" pitchFamily="18" charset="0"/>
                      </a:endParaRPr>
                    </a:p>
                  </a:txBody>
                  <a:tcPr marL="48017" marR="480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Arial Narrow" panose="020B0606020202030204" pitchFamily="34" charset="0"/>
                          <a:ea typeface="Times New Roman" panose="02020603050405020304" pitchFamily="18" charset="0"/>
                        </a:rPr>
                        <a:t> </a:t>
                      </a:r>
                      <a:r>
                        <a:rPr lang="en-US" sz="1600" dirty="0" smtClean="0">
                          <a:effectLst/>
                          <a:latin typeface="Arial Narrow" panose="020B0606020202030204" pitchFamily="34" charset="0"/>
                          <a:ea typeface="Times New Roman" panose="02020603050405020304" pitchFamily="18" charset="0"/>
                        </a:rPr>
                        <a:t>40</a:t>
                      </a:r>
                      <a:endParaRPr lang="en-US" sz="1600" dirty="0">
                        <a:effectLst/>
                        <a:latin typeface="Times New Roman" panose="02020603050405020304" pitchFamily="18" charset="0"/>
                        <a:ea typeface="Times New Roman" panose="02020603050405020304" pitchFamily="18" charset="0"/>
                      </a:endParaRPr>
                    </a:p>
                  </a:txBody>
                  <a:tcPr marL="48017" marR="48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Arial Narrow" panose="020B0606020202030204" pitchFamily="34" charset="0"/>
                          <a:ea typeface="Times New Roman" panose="02020603050405020304" pitchFamily="18" charset="0"/>
                        </a:rPr>
                        <a:t> </a:t>
                      </a:r>
                      <a:r>
                        <a:rPr lang="en-US" sz="1600" dirty="0" smtClean="0">
                          <a:effectLst/>
                          <a:latin typeface="Arial Narrow" panose="020B0606020202030204" pitchFamily="34" charset="0"/>
                          <a:ea typeface="Times New Roman" panose="02020603050405020304" pitchFamily="18" charset="0"/>
                        </a:rPr>
                        <a:t>60%</a:t>
                      </a:r>
                      <a:endParaRPr lang="en-US" sz="1600" dirty="0">
                        <a:effectLst/>
                        <a:latin typeface="Times New Roman" panose="02020603050405020304" pitchFamily="18" charset="0"/>
                        <a:ea typeface="Times New Roman" panose="02020603050405020304" pitchFamily="18" charset="0"/>
                      </a:endParaRPr>
                    </a:p>
                  </a:txBody>
                  <a:tcPr marL="48017" marR="48017" marT="0" marB="0">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Arial Narrow" panose="020B0606020202030204" pitchFamily="34" charset="0"/>
                          <a:ea typeface="Times New Roman" panose="02020603050405020304" pitchFamily="18" charset="0"/>
                        </a:rPr>
                        <a:t> </a:t>
                      </a:r>
                      <a:r>
                        <a:rPr lang="en-US" sz="1600" dirty="0" smtClean="0">
                          <a:effectLst/>
                          <a:latin typeface="Arial Narrow" panose="020B0606020202030204" pitchFamily="34" charset="0"/>
                          <a:ea typeface="Times New Roman" panose="02020603050405020304" pitchFamily="18" charset="0"/>
                        </a:rPr>
                        <a:t>220</a:t>
                      </a:r>
                      <a:endParaRPr lang="en-US" sz="1600" dirty="0">
                        <a:effectLst/>
                        <a:latin typeface="Times New Roman" panose="02020603050405020304" pitchFamily="18" charset="0"/>
                        <a:ea typeface="Times New Roman" panose="02020603050405020304" pitchFamily="18" charset="0"/>
                      </a:endParaRPr>
                    </a:p>
                  </a:txBody>
                  <a:tcPr marL="48017" marR="48017" marT="0" marB="0">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Arial Narrow" panose="020B0606020202030204" pitchFamily="34" charset="0"/>
                          <a:ea typeface="Times New Roman" panose="02020603050405020304" pitchFamily="18" charset="0"/>
                        </a:rPr>
                        <a:t> </a:t>
                      </a:r>
                      <a:r>
                        <a:rPr lang="en-US" sz="1600" dirty="0" smtClean="0">
                          <a:effectLst/>
                          <a:latin typeface="Arial Narrow" panose="020B0606020202030204" pitchFamily="34" charset="0"/>
                          <a:ea typeface="Times New Roman" panose="02020603050405020304" pitchFamily="18" charset="0"/>
                        </a:rPr>
                        <a:t>125</a:t>
                      </a:r>
                      <a:endParaRPr lang="en-US" sz="1600" dirty="0">
                        <a:effectLst/>
                        <a:latin typeface="Times New Roman" panose="02020603050405020304" pitchFamily="18" charset="0"/>
                        <a:ea typeface="Times New Roman" panose="02020603050405020304" pitchFamily="18" charset="0"/>
                      </a:endParaRPr>
                    </a:p>
                  </a:txBody>
                  <a:tcPr marL="48017" marR="480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Arial Narrow" panose="020B0606020202030204" pitchFamily="34" charset="0"/>
                          <a:ea typeface="Times New Roman" panose="02020603050405020304" pitchFamily="18" charset="0"/>
                        </a:rPr>
                        <a:t> </a:t>
                      </a:r>
                      <a:r>
                        <a:rPr lang="en-US" sz="1600" dirty="0" smtClean="0">
                          <a:effectLst/>
                          <a:latin typeface="Arial Narrow" panose="020B0606020202030204" pitchFamily="34" charset="0"/>
                          <a:ea typeface="Times New Roman" panose="02020603050405020304" pitchFamily="18" charset="0"/>
                        </a:rPr>
                        <a:t>57%</a:t>
                      </a:r>
                      <a:endParaRPr lang="en-US" sz="1600" dirty="0">
                        <a:effectLst/>
                        <a:latin typeface="Times New Roman" panose="02020603050405020304" pitchFamily="18" charset="0"/>
                        <a:ea typeface="Times New Roman" panose="02020603050405020304" pitchFamily="18" charset="0"/>
                      </a:endParaRPr>
                    </a:p>
                  </a:txBody>
                  <a:tcPr marL="48017" marR="480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5365">
                <a:tc>
                  <a:txBody>
                    <a:bodyPr/>
                    <a:lstStyle/>
                    <a:p>
                      <a:pPr marL="0" marR="0">
                        <a:spcBef>
                          <a:spcPts val="0"/>
                        </a:spcBef>
                        <a:spcAft>
                          <a:spcPts val="0"/>
                        </a:spcAft>
                      </a:pPr>
                      <a:r>
                        <a:rPr lang="en-US" sz="1600" b="1" dirty="0">
                          <a:effectLst/>
                          <a:latin typeface="Arial Narrow" panose="020B0606020202030204" pitchFamily="34" charset="0"/>
                          <a:ea typeface="Times New Roman" panose="02020603050405020304" pitchFamily="18" charset="0"/>
                        </a:rPr>
                        <a:t>ESL </a:t>
                      </a:r>
                      <a:r>
                        <a:rPr lang="en-US" sz="1600" b="1" dirty="0" smtClean="0">
                          <a:effectLst/>
                          <a:latin typeface="Arial Narrow" panose="020B0606020202030204" pitchFamily="34" charset="0"/>
                          <a:ea typeface="Times New Roman" panose="02020603050405020304" pitchFamily="18" charset="0"/>
                        </a:rPr>
                        <a:t>total</a:t>
                      </a:r>
                      <a:endParaRPr lang="en-US" sz="1600" dirty="0">
                        <a:effectLst/>
                        <a:latin typeface="Times New Roman" panose="02020603050405020304" pitchFamily="18" charset="0"/>
                        <a:ea typeface="Times New Roman" panose="02020603050405020304" pitchFamily="18" charset="0"/>
                      </a:endParaRPr>
                    </a:p>
                  </a:txBody>
                  <a:tcPr marL="48017" marR="48017"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Arial Narrow" panose="020B0606020202030204" pitchFamily="34"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txBody>
                  <a:tcPr marL="48017" marR="48017"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Arial Narrow" panose="020B0606020202030204" pitchFamily="34"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txBody>
                  <a:tcPr marL="48017" marR="48017"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Arial Narrow" panose="020B0606020202030204" pitchFamily="34"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txBody>
                  <a:tcPr marL="48017" marR="48017"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Arial Narrow" panose="020B0606020202030204" pitchFamily="34"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txBody>
                  <a:tcPr marL="48017" marR="48017" marT="0" marB="0">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Arial Narrow" panose="020B0606020202030204" pitchFamily="34"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txBody>
                  <a:tcPr marL="48017" marR="480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Arial Narrow" panose="020B0606020202030204" pitchFamily="34"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txBody>
                  <a:tcPr marL="48017" marR="48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Arial Narrow" panose="020B0606020202030204" pitchFamily="34"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txBody>
                  <a:tcPr marL="48017" marR="48017" marT="0" marB="0">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Arial Narrow" panose="020B0606020202030204" pitchFamily="34"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txBody>
                  <a:tcPr marL="48017" marR="48017" marT="0" marB="0">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Arial Narrow" panose="020B0606020202030204" pitchFamily="34"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txBody>
                  <a:tcPr marL="48017" marR="480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Arial Narrow" panose="020B0606020202030204" pitchFamily="34"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txBody>
                  <a:tcPr marL="48017" marR="480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5365">
                <a:tc>
                  <a:txBody>
                    <a:bodyPr/>
                    <a:lstStyle/>
                    <a:p>
                      <a:pPr marL="0" marR="0" algn="r">
                        <a:spcBef>
                          <a:spcPts val="0"/>
                        </a:spcBef>
                        <a:spcAft>
                          <a:spcPts val="0"/>
                        </a:spcAft>
                        <a:tabLst/>
                      </a:pPr>
                      <a:r>
                        <a:rPr lang="en-US" sz="1600" b="1" dirty="0" smtClean="0">
                          <a:effectLst/>
                          <a:latin typeface="Arial Narrow" panose="020B0606020202030204" pitchFamily="34" charset="0"/>
                          <a:ea typeface="Times New Roman" panose="02020603050405020304" pitchFamily="18" charset="0"/>
                        </a:rPr>
                        <a:t>Grand total</a:t>
                      </a:r>
                      <a:endParaRPr lang="en-US" sz="1600" dirty="0">
                        <a:effectLst/>
                        <a:latin typeface="Times New Roman" panose="02020603050405020304" pitchFamily="18" charset="0"/>
                        <a:ea typeface="Times New Roman" panose="02020603050405020304" pitchFamily="18" charset="0"/>
                      </a:endParaRPr>
                    </a:p>
                  </a:txBody>
                  <a:tcPr marL="48017" marR="48017"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Arial Narrow" panose="020B0606020202030204" pitchFamily="34" charset="0"/>
                          <a:ea typeface="Times New Roman" panose="02020603050405020304" pitchFamily="18" charset="0"/>
                        </a:rPr>
                        <a:t> </a:t>
                      </a:r>
                      <a:r>
                        <a:rPr lang="en-US" sz="1600" dirty="0" smtClean="0">
                          <a:effectLst/>
                          <a:latin typeface="Arial Narrow" panose="020B0606020202030204" pitchFamily="34" charset="0"/>
                          <a:ea typeface="Times New Roman" panose="02020603050405020304" pitchFamily="18" charset="0"/>
                        </a:rPr>
                        <a:t>300</a:t>
                      </a:r>
                      <a:endParaRPr lang="en-US" sz="1600" dirty="0">
                        <a:effectLst/>
                        <a:latin typeface="Times New Roman" panose="02020603050405020304" pitchFamily="18" charset="0"/>
                        <a:ea typeface="Times New Roman" panose="02020603050405020304" pitchFamily="18" charset="0"/>
                      </a:endParaRPr>
                    </a:p>
                  </a:txBody>
                  <a:tcPr marL="48017" marR="48017"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Arial Narrow" panose="020B0606020202030204" pitchFamily="34" charset="0"/>
                          <a:ea typeface="Times New Roman" panose="02020603050405020304" pitchFamily="18" charset="0"/>
                        </a:rPr>
                        <a:t> </a:t>
                      </a:r>
                      <a:r>
                        <a:rPr lang="en-US" sz="1600" dirty="0" smtClean="0">
                          <a:effectLst/>
                          <a:latin typeface="Arial Narrow" panose="020B0606020202030204" pitchFamily="34" charset="0"/>
                          <a:ea typeface="Times New Roman" panose="02020603050405020304" pitchFamily="18" charset="0"/>
                        </a:rPr>
                        <a:t>24000</a:t>
                      </a:r>
                      <a:endParaRPr lang="en-US" sz="1600" dirty="0">
                        <a:effectLst/>
                        <a:latin typeface="Times New Roman" panose="02020603050405020304" pitchFamily="18" charset="0"/>
                        <a:ea typeface="Times New Roman" panose="02020603050405020304" pitchFamily="18" charset="0"/>
                      </a:endParaRPr>
                    </a:p>
                  </a:txBody>
                  <a:tcPr marL="48017" marR="48017"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Arial Narrow" panose="020B0606020202030204" pitchFamily="34" charset="0"/>
                          <a:ea typeface="Times New Roman" panose="02020603050405020304" pitchFamily="18" charset="0"/>
                        </a:rPr>
                        <a:t> </a:t>
                      </a:r>
                      <a:r>
                        <a:rPr lang="en-US" sz="1600" dirty="0" smtClean="0">
                          <a:effectLst/>
                          <a:latin typeface="Arial Narrow" panose="020B0606020202030204" pitchFamily="34" charset="0"/>
                          <a:ea typeface="Times New Roman" panose="02020603050405020304" pitchFamily="18" charset="0"/>
                        </a:rPr>
                        <a:t>138</a:t>
                      </a:r>
                      <a:endParaRPr lang="en-US" sz="1600" dirty="0">
                        <a:effectLst/>
                        <a:latin typeface="Times New Roman" panose="02020603050405020304" pitchFamily="18" charset="0"/>
                        <a:ea typeface="Times New Roman" panose="02020603050405020304" pitchFamily="18" charset="0"/>
                      </a:endParaRPr>
                    </a:p>
                  </a:txBody>
                  <a:tcPr marL="48017" marR="48017"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Arial Narrow" panose="020B0606020202030204" pitchFamily="34" charset="0"/>
                          <a:ea typeface="Times New Roman" panose="02020603050405020304" pitchFamily="18" charset="0"/>
                        </a:rPr>
                        <a:t> </a:t>
                      </a:r>
                      <a:r>
                        <a:rPr lang="en-US" sz="1600" dirty="0" smtClean="0">
                          <a:effectLst/>
                          <a:latin typeface="Arial Narrow" panose="020B0606020202030204" pitchFamily="34" charset="0"/>
                          <a:ea typeface="Times New Roman" panose="02020603050405020304" pitchFamily="18" charset="0"/>
                        </a:rPr>
                        <a:t>32</a:t>
                      </a:r>
                      <a:endParaRPr lang="en-US" sz="1600" dirty="0">
                        <a:effectLst/>
                        <a:latin typeface="Times New Roman" panose="02020603050405020304" pitchFamily="18" charset="0"/>
                        <a:ea typeface="Times New Roman" panose="02020603050405020304" pitchFamily="18" charset="0"/>
                      </a:endParaRPr>
                    </a:p>
                  </a:txBody>
                  <a:tcPr marL="48017" marR="48017" marT="0" marB="0">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Arial Narrow" panose="020B0606020202030204" pitchFamily="34" charset="0"/>
                          <a:ea typeface="Times New Roman" panose="02020603050405020304" pitchFamily="18" charset="0"/>
                        </a:rPr>
                        <a:t> </a:t>
                      </a:r>
                      <a:r>
                        <a:rPr lang="en-US" sz="1600" dirty="0" smtClean="0">
                          <a:effectLst/>
                          <a:latin typeface="Arial Narrow" panose="020B0606020202030204" pitchFamily="34" charset="0"/>
                          <a:ea typeface="Times New Roman" panose="02020603050405020304" pitchFamily="18" charset="0"/>
                        </a:rPr>
                        <a:t>60</a:t>
                      </a:r>
                      <a:endParaRPr lang="en-US" sz="1600" dirty="0">
                        <a:effectLst/>
                        <a:latin typeface="Times New Roman" panose="02020603050405020304" pitchFamily="18" charset="0"/>
                        <a:ea typeface="Times New Roman" panose="02020603050405020304" pitchFamily="18" charset="0"/>
                      </a:endParaRPr>
                    </a:p>
                  </a:txBody>
                  <a:tcPr marL="48017" marR="480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Arial Narrow" panose="020B0606020202030204" pitchFamily="34" charset="0"/>
                          <a:ea typeface="Times New Roman" panose="02020603050405020304" pitchFamily="18" charset="0"/>
                        </a:rPr>
                        <a:t> </a:t>
                      </a:r>
                      <a:r>
                        <a:rPr lang="en-US" sz="1600" dirty="0" smtClean="0">
                          <a:effectLst/>
                          <a:latin typeface="Arial Narrow" panose="020B0606020202030204" pitchFamily="34" charset="0"/>
                          <a:ea typeface="Times New Roman" panose="02020603050405020304" pitchFamily="18" charset="0"/>
                        </a:rPr>
                        <a:t>70</a:t>
                      </a:r>
                      <a:endParaRPr lang="en-US" sz="1600" dirty="0">
                        <a:effectLst/>
                        <a:latin typeface="Times New Roman" panose="02020603050405020304" pitchFamily="18" charset="0"/>
                        <a:ea typeface="Times New Roman" panose="02020603050405020304" pitchFamily="18" charset="0"/>
                      </a:endParaRPr>
                    </a:p>
                  </a:txBody>
                  <a:tcPr marL="48017" marR="480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Arial Narrow" panose="020B0606020202030204" pitchFamily="34" charset="0"/>
                          <a:ea typeface="Times New Roman" panose="02020603050405020304" pitchFamily="18" charset="0"/>
                        </a:rPr>
                        <a:t> </a:t>
                      </a:r>
                      <a:r>
                        <a:rPr lang="en-US" sz="1600" dirty="0" smtClean="0">
                          <a:effectLst/>
                          <a:latin typeface="Arial Narrow" panose="020B0606020202030204" pitchFamily="34" charset="0"/>
                          <a:ea typeface="Times New Roman" panose="02020603050405020304" pitchFamily="18" charset="0"/>
                        </a:rPr>
                        <a:t>57%</a:t>
                      </a:r>
                      <a:endParaRPr lang="en-US" sz="1600" dirty="0">
                        <a:effectLst/>
                        <a:latin typeface="Times New Roman" panose="02020603050405020304" pitchFamily="18" charset="0"/>
                        <a:ea typeface="Times New Roman" panose="02020603050405020304" pitchFamily="18" charset="0"/>
                      </a:endParaRPr>
                    </a:p>
                  </a:txBody>
                  <a:tcPr marL="48017" marR="48017" marT="0" marB="0">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Arial Narrow" panose="020B0606020202030204" pitchFamily="34" charset="0"/>
                          <a:ea typeface="Times New Roman" panose="02020603050405020304" pitchFamily="18" charset="0"/>
                        </a:rPr>
                        <a:t> </a:t>
                      </a:r>
                      <a:r>
                        <a:rPr lang="en-US" sz="1600" dirty="0" smtClean="0">
                          <a:effectLst/>
                          <a:latin typeface="Arial Narrow" panose="020B0606020202030204" pitchFamily="34" charset="0"/>
                          <a:ea typeface="Times New Roman" panose="02020603050405020304" pitchFamily="18" charset="0"/>
                        </a:rPr>
                        <a:t>330</a:t>
                      </a:r>
                      <a:endParaRPr lang="en-US" sz="1600" dirty="0">
                        <a:effectLst/>
                        <a:latin typeface="Times New Roman" panose="02020603050405020304" pitchFamily="18" charset="0"/>
                        <a:ea typeface="Times New Roman" panose="02020603050405020304" pitchFamily="18" charset="0"/>
                      </a:endParaRPr>
                    </a:p>
                  </a:txBody>
                  <a:tcPr marL="48017" marR="48017" marT="0" marB="0">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Arial Narrow" panose="020B0606020202030204" pitchFamily="34" charset="0"/>
                          <a:ea typeface="Times New Roman" panose="02020603050405020304" pitchFamily="18" charset="0"/>
                        </a:rPr>
                        <a:t> </a:t>
                      </a:r>
                      <a:r>
                        <a:rPr lang="en-US" sz="1600" dirty="0" smtClean="0">
                          <a:effectLst/>
                          <a:latin typeface="Arial Narrow" panose="020B0606020202030204" pitchFamily="34" charset="0"/>
                          <a:ea typeface="Times New Roman" panose="02020603050405020304" pitchFamily="18" charset="0"/>
                        </a:rPr>
                        <a:t>177</a:t>
                      </a:r>
                      <a:endParaRPr lang="en-US" sz="1600" dirty="0">
                        <a:effectLst/>
                        <a:latin typeface="Times New Roman" panose="02020603050405020304" pitchFamily="18" charset="0"/>
                        <a:ea typeface="Times New Roman" panose="02020603050405020304" pitchFamily="18" charset="0"/>
                      </a:endParaRPr>
                    </a:p>
                  </a:txBody>
                  <a:tcPr marL="48017" marR="480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Arial Narrow" panose="020B0606020202030204" pitchFamily="34" charset="0"/>
                          <a:ea typeface="Times New Roman" panose="02020603050405020304" pitchFamily="18" charset="0"/>
                        </a:rPr>
                        <a:t> </a:t>
                      </a:r>
                      <a:r>
                        <a:rPr lang="en-US" sz="1600" dirty="0" smtClean="0">
                          <a:effectLst/>
                          <a:latin typeface="Arial Narrow" panose="020B0606020202030204" pitchFamily="34" charset="0"/>
                          <a:ea typeface="Times New Roman" panose="02020603050405020304" pitchFamily="18" charset="0"/>
                        </a:rPr>
                        <a:t>54%</a:t>
                      </a:r>
                      <a:endParaRPr lang="en-US" sz="1600" dirty="0">
                        <a:effectLst/>
                        <a:latin typeface="Times New Roman" panose="02020603050405020304" pitchFamily="18" charset="0"/>
                        <a:ea typeface="Times New Roman" panose="02020603050405020304" pitchFamily="18" charset="0"/>
                      </a:endParaRPr>
                    </a:p>
                  </a:txBody>
                  <a:tcPr marL="48017" marR="480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bl>
          </a:graphicData>
        </a:graphic>
      </p:graphicFrame>
      <p:sp>
        <p:nvSpPr>
          <p:cNvPr id="3" name="Slide Number Placeholder 2"/>
          <p:cNvSpPr>
            <a:spLocks noGrp="1"/>
          </p:cNvSpPr>
          <p:nvPr>
            <p:ph type="sldNum" sz="quarter" idx="4"/>
          </p:nvPr>
        </p:nvSpPr>
        <p:spPr>
          <a:ln>
            <a:noFill/>
          </a:ln>
        </p:spPr>
        <p:txBody>
          <a:bodyPr/>
          <a:lstStyle/>
          <a:p>
            <a:pPr algn="r"/>
            <a:fld id="{1DAE2B33-0E29-4739-8433-4E8F3D9CF9EA}" type="slidenum">
              <a:rPr lang="en-US" smtClean="0">
                <a:solidFill>
                  <a:prstClr val="black"/>
                </a:solidFill>
              </a:rPr>
              <a:pPr algn="r"/>
              <a:t>9</a:t>
            </a:fld>
            <a:endParaRPr lang="en-US" dirty="0">
              <a:solidFill>
                <a:prstClr val="black"/>
              </a:solidFill>
            </a:endParaRPr>
          </a:p>
        </p:txBody>
      </p:sp>
    </p:spTree>
    <p:extLst>
      <p:ext uri="{BB962C8B-B14F-4D97-AF65-F5344CB8AC3E}">
        <p14:creationId xmlns:p14="http://schemas.microsoft.com/office/powerpoint/2010/main" val="227481724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Table 9, cont’d</a:t>
            </a:r>
            <a:endParaRPr lang="en-US" dirty="0"/>
          </a:p>
        </p:txBody>
      </p:sp>
      <p:sp>
        <p:nvSpPr>
          <p:cNvPr id="2" name="Content Placeholder 1"/>
          <p:cNvSpPr>
            <a:spLocks noGrp="1"/>
          </p:cNvSpPr>
          <p:nvPr>
            <p:ph idx="1"/>
          </p:nvPr>
        </p:nvSpPr>
        <p:spPr/>
        <p:txBody>
          <a:bodyPr/>
          <a:lstStyle/>
          <a:p>
            <a:pPr marL="109728" indent="0">
              <a:buNone/>
            </a:pPr>
            <a:r>
              <a:rPr lang="en-US" b="1" dirty="0" smtClean="0"/>
              <a:t>How to complete the table:</a:t>
            </a:r>
          </a:p>
          <a:p>
            <a:pPr>
              <a:spcBef>
                <a:spcPts val="1200"/>
              </a:spcBef>
            </a:pPr>
            <a:r>
              <a:rPr lang="en-US" dirty="0" smtClean="0"/>
              <a:t>Report number of participants and outcomes by survey after exit on the following:</a:t>
            </a:r>
          </a:p>
          <a:p>
            <a:pPr lvl="1"/>
            <a:r>
              <a:rPr lang="en-US" dirty="0" smtClean="0"/>
              <a:t>left public assistance</a:t>
            </a:r>
          </a:p>
          <a:p>
            <a:pPr lvl="1"/>
            <a:r>
              <a:rPr lang="en-US" dirty="0" smtClean="0"/>
              <a:t>achieved citizenships skills</a:t>
            </a:r>
          </a:p>
          <a:p>
            <a:pPr lvl="1"/>
            <a:r>
              <a:rPr lang="en-US" dirty="0" smtClean="0"/>
              <a:t>increased involvement in children’s education</a:t>
            </a:r>
          </a:p>
          <a:p>
            <a:pPr lvl="1"/>
            <a:r>
              <a:rPr lang="en-US" dirty="0" smtClean="0"/>
              <a:t>voting or registered to vote</a:t>
            </a:r>
          </a:p>
          <a:p>
            <a:pPr lvl="1"/>
            <a:r>
              <a:rPr lang="en-US" dirty="0" smtClean="0"/>
              <a:t>increased community involvement</a:t>
            </a:r>
            <a:endParaRPr lang="en-US" dirty="0"/>
          </a:p>
        </p:txBody>
      </p:sp>
      <p:sp>
        <p:nvSpPr>
          <p:cNvPr id="3" name="Slide Number Placeholder 2"/>
          <p:cNvSpPr>
            <a:spLocks noGrp="1"/>
          </p:cNvSpPr>
          <p:nvPr>
            <p:ph type="sldNum" sz="quarter" idx="4"/>
          </p:nvPr>
        </p:nvSpPr>
        <p:spPr/>
        <p:txBody>
          <a:bodyPr/>
          <a:lstStyle/>
          <a:p>
            <a:pPr algn="r"/>
            <a:fld id="{1DAE2B33-0E29-4739-8433-4E8F3D9CF9EA}" type="slidenum">
              <a:rPr lang="en-US" smtClean="0"/>
              <a:pPr algn="r"/>
              <a:t>90</a:t>
            </a:fld>
            <a:endParaRPr lang="en-US" dirty="0"/>
          </a:p>
        </p:txBody>
      </p:sp>
    </p:spTree>
    <p:extLst>
      <p:ext uri="{BB962C8B-B14F-4D97-AF65-F5344CB8AC3E}">
        <p14:creationId xmlns:p14="http://schemas.microsoft.com/office/powerpoint/2010/main" val="319355529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Table 9. Secondary Outcome Measures (Optional)</a:t>
            </a:r>
            <a:endParaRPr lang="en-US" dirty="0"/>
          </a:p>
        </p:txBody>
      </p:sp>
      <p:pic>
        <p:nvPicPr>
          <p:cNvPr id="6" name="Picture 5" descr="Screenshot of Table 9 showing Civics Education Follow-up Outcome Measures (Optiona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5712" y="1385316"/>
            <a:ext cx="9180576" cy="5077968"/>
          </a:xfrm>
          <a:prstGeom prst="rect">
            <a:avLst/>
          </a:prstGeom>
        </p:spPr>
      </p:pic>
      <p:sp>
        <p:nvSpPr>
          <p:cNvPr id="3" name="Slide Number Placeholder 2"/>
          <p:cNvSpPr>
            <a:spLocks noGrp="1"/>
          </p:cNvSpPr>
          <p:nvPr>
            <p:ph type="sldNum" sz="quarter" idx="4"/>
          </p:nvPr>
        </p:nvSpPr>
        <p:spPr>
          <a:xfrm>
            <a:off x="11379200" y="6577089"/>
            <a:ext cx="812800" cy="192587"/>
          </a:xfrm>
        </p:spPr>
        <p:txBody>
          <a:bodyPr/>
          <a:lstStyle/>
          <a:p>
            <a:fld id="{1DAE2B33-0E29-4739-8433-4E8F3D9CF9EA}" type="slidenum">
              <a:rPr lang="en-US" smtClean="0"/>
              <a:pPr/>
              <a:t>91</a:t>
            </a:fld>
            <a:endParaRPr lang="en-US" dirty="0"/>
          </a:p>
        </p:txBody>
      </p:sp>
    </p:spTree>
    <p:extLst>
      <p:ext uri="{BB962C8B-B14F-4D97-AF65-F5344CB8AC3E}">
        <p14:creationId xmlns:p14="http://schemas.microsoft.com/office/powerpoint/2010/main" val="107615682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Table 9: What’s New</a:t>
            </a:r>
            <a:endParaRPr lang="en-US" dirty="0"/>
          </a:p>
        </p:txBody>
      </p:sp>
      <p:sp>
        <p:nvSpPr>
          <p:cNvPr id="5" name="Content Placeholder 5"/>
          <p:cNvSpPr txBox="1">
            <a:spLocks noGrp="1"/>
          </p:cNvSpPr>
          <p:nvPr>
            <p:ph idx="4294967295"/>
          </p:nvPr>
        </p:nvSpPr>
        <p:spPr>
          <a:xfrm>
            <a:off x="2743200" y="1828800"/>
            <a:ext cx="6400800" cy="3657600"/>
          </a:xfrm>
          <a:prstGeom prst="wedgeRoundRect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ormAutofit/>
          </a:bodyPr>
          <a:lstStyle>
            <a:lvl1pPr marL="274320" indent="-192024" algn="l" rtl="0" eaLnBrk="1" latinLnBrk="0" hangingPunct="1">
              <a:spcBef>
                <a:spcPts val="300"/>
              </a:spcBef>
              <a:spcAft>
                <a:spcPts val="0"/>
              </a:spcAft>
              <a:buClr>
                <a:schemeClr val="accent1"/>
              </a:buClr>
              <a:buSzPct val="68000"/>
              <a:buFont typeface="Wingdings 3"/>
              <a:buChar char=""/>
              <a:defRPr kumimoji="0" sz="2025" kern="1200">
                <a:solidFill>
                  <a:schemeClr val="lt1"/>
                </a:solidFill>
                <a:latin typeface="+mn-lt"/>
                <a:ea typeface="+mn-ea"/>
                <a:cs typeface="+mn-cs"/>
              </a:defRPr>
            </a:lvl1pPr>
            <a:lvl2pPr marL="466344" indent="-171450" algn="l" rtl="0" eaLnBrk="1" latinLnBrk="0" hangingPunct="1">
              <a:spcBef>
                <a:spcPts val="243"/>
              </a:spcBef>
              <a:buClr>
                <a:schemeClr val="accent1"/>
              </a:buClr>
              <a:buFont typeface="Verdana"/>
              <a:buChar char="◦"/>
              <a:defRPr kumimoji="0" sz="1725" kern="1200">
                <a:solidFill>
                  <a:schemeClr val="lt1"/>
                </a:solidFill>
                <a:latin typeface="+mn-lt"/>
                <a:ea typeface="+mn-ea"/>
                <a:cs typeface="+mn-cs"/>
              </a:defRPr>
            </a:lvl2pPr>
            <a:lvl3pPr marL="644652" indent="-171450" algn="l" rtl="0" eaLnBrk="1" latinLnBrk="0" hangingPunct="1">
              <a:spcBef>
                <a:spcPts val="263"/>
              </a:spcBef>
              <a:buClr>
                <a:schemeClr val="accent2"/>
              </a:buClr>
              <a:buSzPct val="100000"/>
              <a:buFont typeface="Wingdings 2"/>
              <a:buChar char=""/>
              <a:defRPr kumimoji="0" sz="1575" kern="1200">
                <a:solidFill>
                  <a:schemeClr val="lt1"/>
                </a:solidFill>
                <a:latin typeface="+mn-lt"/>
                <a:ea typeface="+mn-ea"/>
                <a:cs typeface="+mn-cs"/>
              </a:defRPr>
            </a:lvl3pPr>
            <a:lvl4pPr marL="857250" indent="-171450" algn="l" rtl="0" eaLnBrk="1" latinLnBrk="0" hangingPunct="1">
              <a:spcBef>
                <a:spcPts val="263"/>
              </a:spcBef>
              <a:buClr>
                <a:schemeClr val="accent2"/>
              </a:buClr>
              <a:buFont typeface="Wingdings 2"/>
              <a:buChar char=""/>
              <a:defRPr kumimoji="0" sz="1425" kern="1200">
                <a:solidFill>
                  <a:schemeClr val="lt1"/>
                </a:solidFill>
                <a:latin typeface="+mn-lt"/>
                <a:ea typeface="+mn-ea"/>
                <a:cs typeface="+mn-cs"/>
              </a:defRPr>
            </a:lvl4pPr>
            <a:lvl5pPr marL="1028700" indent="-171450" algn="l" rtl="0" eaLnBrk="1" latinLnBrk="0" hangingPunct="1">
              <a:spcBef>
                <a:spcPts val="263"/>
              </a:spcBef>
              <a:buClr>
                <a:schemeClr val="accent2"/>
              </a:buClr>
              <a:buFont typeface="Wingdings 2"/>
              <a:buChar char=""/>
              <a:defRPr kumimoji="0" sz="1350" kern="1200">
                <a:solidFill>
                  <a:schemeClr val="lt1"/>
                </a:solidFill>
                <a:latin typeface="+mn-lt"/>
                <a:ea typeface="+mn-ea"/>
                <a:cs typeface="+mn-cs"/>
              </a:defRPr>
            </a:lvl5pPr>
            <a:lvl6pPr marL="1200150" indent="-171450" algn="l" rtl="0" eaLnBrk="1" latinLnBrk="0" hangingPunct="1">
              <a:spcBef>
                <a:spcPts val="263"/>
              </a:spcBef>
              <a:buClr>
                <a:schemeClr val="accent3"/>
              </a:buClr>
              <a:buFont typeface="Wingdings 2"/>
              <a:buChar char=""/>
              <a:defRPr kumimoji="0" sz="1350" kern="1200">
                <a:solidFill>
                  <a:schemeClr val="lt1"/>
                </a:solidFill>
                <a:latin typeface="+mn-lt"/>
                <a:ea typeface="+mn-ea"/>
                <a:cs typeface="+mn-cs"/>
              </a:defRPr>
            </a:lvl6pPr>
            <a:lvl7pPr marL="1371600" indent="-171450" algn="l" rtl="0" eaLnBrk="1" latinLnBrk="0" hangingPunct="1">
              <a:spcBef>
                <a:spcPts val="263"/>
              </a:spcBef>
              <a:buClr>
                <a:schemeClr val="accent3"/>
              </a:buClr>
              <a:buFont typeface="Wingdings 2"/>
              <a:buChar char=""/>
              <a:defRPr kumimoji="0" sz="1200" kern="1200">
                <a:solidFill>
                  <a:schemeClr val="lt1"/>
                </a:solidFill>
                <a:latin typeface="+mn-lt"/>
                <a:ea typeface="+mn-ea"/>
                <a:cs typeface="+mn-cs"/>
              </a:defRPr>
            </a:lvl7pPr>
            <a:lvl8pPr marL="1543050" indent="-171450" algn="l" rtl="0" eaLnBrk="1" latinLnBrk="0" hangingPunct="1">
              <a:spcBef>
                <a:spcPts val="263"/>
              </a:spcBef>
              <a:buClr>
                <a:schemeClr val="accent3"/>
              </a:buClr>
              <a:buFont typeface="Wingdings 2"/>
              <a:buChar char=""/>
              <a:defRPr kumimoji="0" sz="1200" kern="1200">
                <a:solidFill>
                  <a:schemeClr val="lt1"/>
                </a:solidFill>
                <a:latin typeface="+mn-lt"/>
                <a:ea typeface="+mn-ea"/>
                <a:cs typeface="+mn-cs"/>
              </a:defRPr>
            </a:lvl8pPr>
            <a:lvl9pPr marL="1714500" indent="-171450" algn="l" rtl="0" eaLnBrk="1" latinLnBrk="0" hangingPunct="1">
              <a:spcBef>
                <a:spcPts val="263"/>
              </a:spcBef>
              <a:buClr>
                <a:schemeClr val="accent3"/>
              </a:buClr>
              <a:buFont typeface="Wingdings 2"/>
              <a:buChar char=""/>
              <a:defRPr kumimoji="0" sz="1200" kern="1200" baseline="0">
                <a:solidFill>
                  <a:schemeClr val="lt1"/>
                </a:solidFill>
                <a:latin typeface="+mn-lt"/>
                <a:ea typeface="+mn-ea"/>
                <a:cs typeface="+mn-cs"/>
              </a:defRPr>
            </a:lvl9pPr>
            <a:extLst/>
          </a:lstStyle>
          <a:p>
            <a:pPr marL="294894" lvl="1" indent="0" algn="ctr">
              <a:buNone/>
            </a:pPr>
            <a:r>
              <a:rPr lang="en-US" sz="4000" dirty="0">
                <a:solidFill>
                  <a:schemeClr val="tx1"/>
                </a:solidFill>
              </a:rPr>
              <a:t>Identical to former Table </a:t>
            </a:r>
            <a:r>
              <a:rPr lang="en-US" sz="4000" dirty="0" smtClean="0">
                <a:solidFill>
                  <a:schemeClr val="tx1"/>
                </a:solidFill>
              </a:rPr>
              <a:t>11 but</a:t>
            </a:r>
            <a:r>
              <a:rPr lang="en-US" sz="4000" dirty="0" smtClean="0">
                <a:solidFill>
                  <a:srgbClr val="FF0000"/>
                </a:solidFill>
              </a:rPr>
              <a:t/>
            </a:r>
            <a:br>
              <a:rPr lang="en-US" sz="4000" dirty="0" smtClean="0">
                <a:solidFill>
                  <a:srgbClr val="FF0000"/>
                </a:solidFill>
              </a:rPr>
            </a:br>
            <a:r>
              <a:rPr lang="en-US" sz="4000" dirty="0" smtClean="0">
                <a:solidFill>
                  <a:schemeClr val="tx1"/>
                </a:solidFill>
              </a:rPr>
              <a:t>Eliminates </a:t>
            </a:r>
            <a:r>
              <a:rPr lang="en-US" sz="4000" dirty="0">
                <a:solidFill>
                  <a:schemeClr val="tx1"/>
                </a:solidFill>
              </a:rPr>
              <a:t>work-based project learner </a:t>
            </a:r>
            <a:r>
              <a:rPr lang="en-US" sz="4000" dirty="0" smtClean="0">
                <a:solidFill>
                  <a:schemeClr val="tx1"/>
                </a:solidFill>
              </a:rPr>
              <a:t>category.</a:t>
            </a:r>
            <a:endParaRPr lang="en-US" sz="4000" dirty="0">
              <a:solidFill>
                <a:schemeClr val="tx1"/>
              </a:solidFill>
            </a:endParaRPr>
          </a:p>
        </p:txBody>
      </p:sp>
      <p:sp>
        <p:nvSpPr>
          <p:cNvPr id="3" name="Slide Number Placeholder 2"/>
          <p:cNvSpPr>
            <a:spLocks noGrp="1"/>
          </p:cNvSpPr>
          <p:nvPr>
            <p:ph type="sldNum" sz="quarter" idx="4"/>
          </p:nvPr>
        </p:nvSpPr>
        <p:spPr/>
        <p:txBody>
          <a:bodyPr/>
          <a:lstStyle/>
          <a:p>
            <a:pPr algn="r"/>
            <a:fld id="{1DAE2B33-0E29-4739-8433-4E8F3D9CF9EA}" type="slidenum">
              <a:rPr lang="en-US" smtClean="0"/>
              <a:pPr algn="r"/>
              <a:t>92</a:t>
            </a:fld>
            <a:endParaRPr lang="en-US" dirty="0"/>
          </a:p>
        </p:txBody>
      </p:sp>
    </p:spTree>
    <p:extLst>
      <p:ext uri="{BB962C8B-B14F-4D97-AF65-F5344CB8AC3E}">
        <p14:creationId xmlns:p14="http://schemas.microsoft.com/office/powerpoint/2010/main" val="177706015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Table 10. Outcome Achievement for Adults in Correctional Education Programs</a:t>
            </a:r>
            <a:endParaRPr lang="en-US" dirty="0"/>
          </a:p>
        </p:txBody>
      </p:sp>
      <p:sp>
        <p:nvSpPr>
          <p:cNvPr id="2" name="Content Placeholder 1"/>
          <p:cNvSpPr>
            <a:spLocks noGrp="1"/>
          </p:cNvSpPr>
          <p:nvPr>
            <p:ph idx="1"/>
          </p:nvPr>
        </p:nvSpPr>
        <p:spPr>
          <a:xfrm>
            <a:off x="609600" y="1481329"/>
            <a:ext cx="10972800" cy="2869445"/>
          </a:xfrm>
        </p:spPr>
        <p:txBody>
          <a:bodyPr/>
          <a:lstStyle/>
          <a:p>
            <a:r>
              <a:rPr lang="en-US" b="1" dirty="0" smtClean="0"/>
              <a:t>Purpose: </a:t>
            </a:r>
            <a:r>
              <a:rPr lang="en-US" dirty="0" smtClean="0"/>
              <a:t>Reports WIOA performance measures, including MSG for correctional education participants</a:t>
            </a:r>
          </a:p>
          <a:p>
            <a:pPr>
              <a:spcBef>
                <a:spcPts val="1200"/>
              </a:spcBef>
            </a:pPr>
            <a:r>
              <a:rPr lang="en-US" b="1" dirty="0" smtClean="0"/>
              <a:t>Use: </a:t>
            </a:r>
            <a:r>
              <a:rPr lang="en-US" dirty="0" smtClean="0"/>
              <a:t>Allows examination and comparison of performance of correctional education participants with others</a:t>
            </a:r>
          </a:p>
        </p:txBody>
      </p:sp>
      <p:sp>
        <p:nvSpPr>
          <p:cNvPr id="3" name="Slide Number Placeholder 2"/>
          <p:cNvSpPr>
            <a:spLocks noGrp="1"/>
          </p:cNvSpPr>
          <p:nvPr>
            <p:ph type="sldNum" sz="quarter" idx="4"/>
          </p:nvPr>
        </p:nvSpPr>
        <p:spPr/>
        <p:txBody>
          <a:bodyPr/>
          <a:lstStyle/>
          <a:p>
            <a:pPr algn="r"/>
            <a:fld id="{1DAE2B33-0E29-4739-8433-4E8F3D9CF9EA}" type="slidenum">
              <a:rPr lang="en-US" smtClean="0"/>
              <a:pPr algn="r"/>
              <a:t>93</a:t>
            </a:fld>
            <a:endParaRPr lang="en-US" dirty="0"/>
          </a:p>
        </p:txBody>
      </p:sp>
    </p:spTree>
    <p:extLst>
      <p:ext uri="{BB962C8B-B14F-4D97-AF65-F5344CB8AC3E}">
        <p14:creationId xmlns:p14="http://schemas.microsoft.com/office/powerpoint/2010/main" val="147245446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Table 10. Outcome Achievement for Adults in Correctional Education Programs</a:t>
            </a:r>
            <a:endParaRPr lang="en-US" dirty="0"/>
          </a:p>
        </p:txBody>
      </p:sp>
      <p:sp>
        <p:nvSpPr>
          <p:cNvPr id="2" name="Content Placeholder 1"/>
          <p:cNvSpPr>
            <a:spLocks noGrp="1"/>
          </p:cNvSpPr>
          <p:nvPr>
            <p:ph idx="1"/>
          </p:nvPr>
        </p:nvSpPr>
        <p:spPr/>
        <p:txBody>
          <a:bodyPr/>
          <a:lstStyle/>
          <a:p>
            <a:pPr marL="109728" indent="0">
              <a:buNone/>
            </a:pPr>
            <a:r>
              <a:rPr lang="en-US" b="1" dirty="0" smtClean="0"/>
              <a:t>How to complete the table:</a:t>
            </a:r>
          </a:p>
          <a:p>
            <a:pPr>
              <a:spcBef>
                <a:spcPts val="1200"/>
              </a:spcBef>
            </a:pPr>
            <a:r>
              <a:rPr lang="en-US" dirty="0" smtClean="0"/>
              <a:t>Complete in the same way as Table 5. </a:t>
            </a:r>
          </a:p>
          <a:p>
            <a:pPr>
              <a:spcBef>
                <a:spcPts val="1200"/>
              </a:spcBef>
            </a:pPr>
            <a:r>
              <a:rPr lang="en-US" dirty="0"/>
              <a:t>MSG completed similarly to Table </a:t>
            </a:r>
            <a:r>
              <a:rPr lang="en-US" dirty="0" smtClean="0"/>
              <a:t>4</a:t>
            </a:r>
            <a:endParaRPr lang="en-US" dirty="0"/>
          </a:p>
        </p:txBody>
      </p:sp>
      <p:sp>
        <p:nvSpPr>
          <p:cNvPr id="3" name="Slide Number Placeholder 2"/>
          <p:cNvSpPr>
            <a:spLocks noGrp="1"/>
          </p:cNvSpPr>
          <p:nvPr>
            <p:ph type="sldNum" sz="quarter" idx="4"/>
          </p:nvPr>
        </p:nvSpPr>
        <p:spPr/>
        <p:txBody>
          <a:bodyPr/>
          <a:lstStyle/>
          <a:p>
            <a:pPr algn="r"/>
            <a:fld id="{1DAE2B33-0E29-4739-8433-4E8F3D9CF9EA}" type="slidenum">
              <a:rPr lang="en-US" smtClean="0"/>
              <a:pPr algn="r"/>
              <a:t>94</a:t>
            </a:fld>
            <a:endParaRPr lang="en-US" dirty="0"/>
          </a:p>
        </p:txBody>
      </p:sp>
    </p:spTree>
    <p:extLst>
      <p:ext uri="{BB962C8B-B14F-4D97-AF65-F5344CB8AC3E}">
        <p14:creationId xmlns:p14="http://schemas.microsoft.com/office/powerpoint/2010/main" val="165652050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600" dirty="0"/>
              <a:t>Table </a:t>
            </a:r>
            <a:r>
              <a:rPr lang="en-US" sz="3600" dirty="0" smtClean="0"/>
              <a:t>10. </a:t>
            </a:r>
            <a:r>
              <a:rPr lang="en-US" sz="3600" dirty="0"/>
              <a:t>Outcome Achievement for Adults in Correctional Education Programs</a:t>
            </a:r>
          </a:p>
        </p:txBody>
      </p:sp>
      <p:pic>
        <p:nvPicPr>
          <p:cNvPr id="6" name="Picture 5" descr="Screenshot of Table 10 showing Core Follow-up Outcome Measur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8864" y="1374648"/>
            <a:ext cx="9034272" cy="5480304"/>
          </a:xfrm>
          <a:prstGeom prst="rect">
            <a:avLst/>
          </a:prstGeom>
        </p:spPr>
      </p:pic>
      <p:sp>
        <p:nvSpPr>
          <p:cNvPr id="3" name="Slide Number Placeholder 2"/>
          <p:cNvSpPr>
            <a:spLocks noGrp="1"/>
          </p:cNvSpPr>
          <p:nvPr>
            <p:ph type="sldNum" sz="quarter" idx="4"/>
          </p:nvPr>
        </p:nvSpPr>
        <p:spPr/>
        <p:txBody>
          <a:bodyPr/>
          <a:lstStyle/>
          <a:p>
            <a:pPr algn="r"/>
            <a:fld id="{1DAE2B33-0E29-4739-8433-4E8F3D9CF9EA}" type="slidenum">
              <a:rPr lang="en-US" smtClean="0">
                <a:solidFill>
                  <a:prstClr val="black"/>
                </a:solidFill>
              </a:rPr>
              <a:pPr algn="r"/>
              <a:t>95</a:t>
            </a:fld>
            <a:endParaRPr lang="en-US" dirty="0">
              <a:solidFill>
                <a:prstClr val="black"/>
              </a:solidFill>
            </a:endParaRPr>
          </a:p>
        </p:txBody>
      </p:sp>
    </p:spTree>
    <p:extLst>
      <p:ext uri="{BB962C8B-B14F-4D97-AF65-F5344CB8AC3E}">
        <p14:creationId xmlns:p14="http://schemas.microsoft.com/office/powerpoint/2010/main" val="191821487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Table 10: What’s New</a:t>
            </a:r>
            <a:endParaRPr lang="en-US" dirty="0"/>
          </a:p>
        </p:txBody>
      </p:sp>
      <p:sp>
        <p:nvSpPr>
          <p:cNvPr id="5" name="Content Placeholder 5"/>
          <p:cNvSpPr txBox="1">
            <a:spLocks noGrp="1"/>
          </p:cNvSpPr>
          <p:nvPr>
            <p:ph idx="4294967295"/>
          </p:nvPr>
        </p:nvSpPr>
        <p:spPr>
          <a:xfrm>
            <a:off x="2743200" y="1828800"/>
            <a:ext cx="6400800" cy="3657600"/>
          </a:xfrm>
          <a:prstGeom prst="wedgeRoundRect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ormAutofit/>
          </a:bodyPr>
          <a:lstStyle>
            <a:lvl1pPr marL="274320" indent="-192024" algn="l" rtl="0" eaLnBrk="1" latinLnBrk="0" hangingPunct="1">
              <a:spcBef>
                <a:spcPts val="300"/>
              </a:spcBef>
              <a:spcAft>
                <a:spcPts val="0"/>
              </a:spcAft>
              <a:buClr>
                <a:schemeClr val="accent1"/>
              </a:buClr>
              <a:buSzPct val="68000"/>
              <a:buFont typeface="Wingdings 3"/>
              <a:buChar char=""/>
              <a:defRPr kumimoji="0" sz="2025" kern="1200">
                <a:solidFill>
                  <a:schemeClr val="lt1"/>
                </a:solidFill>
                <a:latin typeface="+mn-lt"/>
                <a:ea typeface="+mn-ea"/>
                <a:cs typeface="+mn-cs"/>
              </a:defRPr>
            </a:lvl1pPr>
            <a:lvl2pPr marL="466344" indent="-171450" algn="l" rtl="0" eaLnBrk="1" latinLnBrk="0" hangingPunct="1">
              <a:spcBef>
                <a:spcPts val="243"/>
              </a:spcBef>
              <a:buClr>
                <a:schemeClr val="accent1"/>
              </a:buClr>
              <a:buFont typeface="Verdana"/>
              <a:buChar char="◦"/>
              <a:defRPr kumimoji="0" sz="1725" kern="1200">
                <a:solidFill>
                  <a:schemeClr val="lt1"/>
                </a:solidFill>
                <a:latin typeface="+mn-lt"/>
                <a:ea typeface="+mn-ea"/>
                <a:cs typeface="+mn-cs"/>
              </a:defRPr>
            </a:lvl2pPr>
            <a:lvl3pPr marL="644652" indent="-171450" algn="l" rtl="0" eaLnBrk="1" latinLnBrk="0" hangingPunct="1">
              <a:spcBef>
                <a:spcPts val="263"/>
              </a:spcBef>
              <a:buClr>
                <a:schemeClr val="accent2"/>
              </a:buClr>
              <a:buSzPct val="100000"/>
              <a:buFont typeface="Wingdings 2"/>
              <a:buChar char=""/>
              <a:defRPr kumimoji="0" sz="1575" kern="1200">
                <a:solidFill>
                  <a:schemeClr val="lt1"/>
                </a:solidFill>
                <a:latin typeface="+mn-lt"/>
                <a:ea typeface="+mn-ea"/>
                <a:cs typeface="+mn-cs"/>
              </a:defRPr>
            </a:lvl3pPr>
            <a:lvl4pPr marL="857250" indent="-171450" algn="l" rtl="0" eaLnBrk="1" latinLnBrk="0" hangingPunct="1">
              <a:spcBef>
                <a:spcPts val="263"/>
              </a:spcBef>
              <a:buClr>
                <a:schemeClr val="accent2"/>
              </a:buClr>
              <a:buFont typeface="Wingdings 2"/>
              <a:buChar char=""/>
              <a:defRPr kumimoji="0" sz="1425" kern="1200">
                <a:solidFill>
                  <a:schemeClr val="lt1"/>
                </a:solidFill>
                <a:latin typeface="+mn-lt"/>
                <a:ea typeface="+mn-ea"/>
                <a:cs typeface="+mn-cs"/>
              </a:defRPr>
            </a:lvl4pPr>
            <a:lvl5pPr marL="1028700" indent="-171450" algn="l" rtl="0" eaLnBrk="1" latinLnBrk="0" hangingPunct="1">
              <a:spcBef>
                <a:spcPts val="263"/>
              </a:spcBef>
              <a:buClr>
                <a:schemeClr val="accent2"/>
              </a:buClr>
              <a:buFont typeface="Wingdings 2"/>
              <a:buChar char=""/>
              <a:defRPr kumimoji="0" sz="1350" kern="1200">
                <a:solidFill>
                  <a:schemeClr val="lt1"/>
                </a:solidFill>
                <a:latin typeface="+mn-lt"/>
                <a:ea typeface="+mn-ea"/>
                <a:cs typeface="+mn-cs"/>
              </a:defRPr>
            </a:lvl5pPr>
            <a:lvl6pPr marL="1200150" indent="-171450" algn="l" rtl="0" eaLnBrk="1" latinLnBrk="0" hangingPunct="1">
              <a:spcBef>
                <a:spcPts val="263"/>
              </a:spcBef>
              <a:buClr>
                <a:schemeClr val="accent3"/>
              </a:buClr>
              <a:buFont typeface="Wingdings 2"/>
              <a:buChar char=""/>
              <a:defRPr kumimoji="0" sz="1350" kern="1200">
                <a:solidFill>
                  <a:schemeClr val="lt1"/>
                </a:solidFill>
                <a:latin typeface="+mn-lt"/>
                <a:ea typeface="+mn-ea"/>
                <a:cs typeface="+mn-cs"/>
              </a:defRPr>
            </a:lvl6pPr>
            <a:lvl7pPr marL="1371600" indent="-171450" algn="l" rtl="0" eaLnBrk="1" latinLnBrk="0" hangingPunct="1">
              <a:spcBef>
                <a:spcPts val="263"/>
              </a:spcBef>
              <a:buClr>
                <a:schemeClr val="accent3"/>
              </a:buClr>
              <a:buFont typeface="Wingdings 2"/>
              <a:buChar char=""/>
              <a:defRPr kumimoji="0" sz="1200" kern="1200">
                <a:solidFill>
                  <a:schemeClr val="lt1"/>
                </a:solidFill>
                <a:latin typeface="+mn-lt"/>
                <a:ea typeface="+mn-ea"/>
                <a:cs typeface="+mn-cs"/>
              </a:defRPr>
            </a:lvl7pPr>
            <a:lvl8pPr marL="1543050" indent="-171450" algn="l" rtl="0" eaLnBrk="1" latinLnBrk="0" hangingPunct="1">
              <a:spcBef>
                <a:spcPts val="263"/>
              </a:spcBef>
              <a:buClr>
                <a:schemeClr val="accent3"/>
              </a:buClr>
              <a:buFont typeface="Wingdings 2"/>
              <a:buChar char=""/>
              <a:defRPr kumimoji="0" sz="1200" kern="1200">
                <a:solidFill>
                  <a:schemeClr val="lt1"/>
                </a:solidFill>
                <a:latin typeface="+mn-lt"/>
                <a:ea typeface="+mn-ea"/>
                <a:cs typeface="+mn-cs"/>
              </a:defRPr>
            </a:lvl8pPr>
            <a:lvl9pPr marL="1714500" indent="-171450" algn="l" rtl="0" eaLnBrk="1" latinLnBrk="0" hangingPunct="1">
              <a:spcBef>
                <a:spcPts val="263"/>
              </a:spcBef>
              <a:buClr>
                <a:schemeClr val="accent3"/>
              </a:buClr>
              <a:buFont typeface="Wingdings 2"/>
              <a:buChar char=""/>
              <a:defRPr kumimoji="0" sz="1200" kern="1200" baseline="0">
                <a:solidFill>
                  <a:schemeClr val="lt1"/>
                </a:solidFill>
                <a:latin typeface="+mn-lt"/>
                <a:ea typeface="+mn-ea"/>
                <a:cs typeface="+mn-cs"/>
              </a:defRPr>
            </a:lvl9pPr>
            <a:extLst/>
          </a:lstStyle>
          <a:p>
            <a:pPr marL="294894" lvl="1" indent="0" algn="ctr">
              <a:buNone/>
            </a:pPr>
            <a:r>
              <a:rPr lang="en-US" sz="4000" dirty="0">
                <a:solidFill>
                  <a:schemeClr val="tx1"/>
                </a:solidFill>
              </a:rPr>
              <a:t>Identical to </a:t>
            </a:r>
            <a:r>
              <a:rPr lang="en-US" sz="4000" dirty="0" smtClean="0">
                <a:solidFill>
                  <a:schemeClr val="tx1"/>
                </a:solidFill>
              </a:rPr>
              <a:t>new</a:t>
            </a:r>
            <a:br>
              <a:rPr lang="en-US" sz="4000" dirty="0" smtClean="0">
                <a:solidFill>
                  <a:schemeClr val="tx1"/>
                </a:solidFill>
              </a:rPr>
            </a:br>
            <a:r>
              <a:rPr lang="en-US" sz="4000" dirty="0" smtClean="0">
                <a:solidFill>
                  <a:schemeClr val="tx1"/>
                </a:solidFill>
              </a:rPr>
              <a:t>Table </a:t>
            </a:r>
            <a:r>
              <a:rPr lang="en-US" sz="4000" dirty="0">
                <a:solidFill>
                  <a:schemeClr val="tx1"/>
                </a:solidFill>
              </a:rPr>
              <a:t>5 </a:t>
            </a:r>
            <a:r>
              <a:rPr lang="en-US" sz="4000" dirty="0" smtClean="0">
                <a:solidFill>
                  <a:schemeClr val="tx1"/>
                </a:solidFill>
              </a:rPr>
              <a:t>but with </a:t>
            </a:r>
            <a:r>
              <a:rPr lang="en-US" sz="4000" dirty="0">
                <a:solidFill>
                  <a:schemeClr val="tx1"/>
                </a:solidFill>
              </a:rPr>
              <a:t>a row added </a:t>
            </a:r>
            <a:r>
              <a:rPr lang="en-US" sz="4000">
                <a:solidFill>
                  <a:schemeClr val="tx1"/>
                </a:solidFill>
              </a:rPr>
              <a:t>for </a:t>
            </a:r>
            <a:r>
              <a:rPr lang="en-US" sz="4000" smtClean="0">
                <a:solidFill>
                  <a:schemeClr val="tx1"/>
                </a:solidFill>
              </a:rPr>
              <a:t>Measurable </a:t>
            </a:r>
            <a:r>
              <a:rPr lang="en-US" sz="4000" dirty="0" smtClean="0">
                <a:solidFill>
                  <a:schemeClr val="tx1"/>
                </a:solidFill>
              </a:rPr>
              <a:t>Skill Gains</a:t>
            </a:r>
            <a:endParaRPr lang="en-US" sz="4000" dirty="0">
              <a:solidFill>
                <a:schemeClr val="tx1"/>
              </a:solidFill>
            </a:endParaRPr>
          </a:p>
        </p:txBody>
      </p:sp>
      <p:sp>
        <p:nvSpPr>
          <p:cNvPr id="3" name="Slide Number Placeholder 2"/>
          <p:cNvSpPr>
            <a:spLocks noGrp="1"/>
          </p:cNvSpPr>
          <p:nvPr>
            <p:ph type="sldNum" sz="quarter" idx="4"/>
          </p:nvPr>
        </p:nvSpPr>
        <p:spPr/>
        <p:txBody>
          <a:bodyPr/>
          <a:lstStyle/>
          <a:p>
            <a:pPr algn="r"/>
            <a:fld id="{1DAE2B33-0E29-4739-8433-4E8F3D9CF9EA}" type="slidenum">
              <a:rPr lang="en-US" smtClean="0"/>
              <a:pPr algn="r"/>
              <a:t>96</a:t>
            </a:fld>
            <a:endParaRPr lang="en-US" dirty="0"/>
          </a:p>
        </p:txBody>
      </p:sp>
    </p:spTree>
    <p:extLst>
      <p:ext uri="{BB962C8B-B14F-4D97-AF65-F5344CB8AC3E}">
        <p14:creationId xmlns:p14="http://schemas.microsoft.com/office/powerpoint/2010/main" val="358572028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Table </a:t>
            </a:r>
            <a:r>
              <a:rPr lang="en-US" dirty="0" smtClean="0"/>
              <a:t>14. </a:t>
            </a:r>
            <a:r>
              <a:rPr lang="en-US" dirty="0"/>
              <a:t>Local </a:t>
            </a:r>
            <a:r>
              <a:rPr lang="en-US" dirty="0" smtClean="0"/>
              <a:t>Grantees, </a:t>
            </a:r>
            <a:r>
              <a:rPr lang="en-US" dirty="0"/>
              <a:t>by Funding Source</a:t>
            </a:r>
          </a:p>
        </p:txBody>
      </p:sp>
      <p:sp>
        <p:nvSpPr>
          <p:cNvPr id="2" name="Content Placeholder 1"/>
          <p:cNvSpPr>
            <a:spLocks noGrp="1"/>
          </p:cNvSpPr>
          <p:nvPr>
            <p:ph idx="1"/>
          </p:nvPr>
        </p:nvSpPr>
        <p:spPr/>
        <p:txBody>
          <a:bodyPr>
            <a:normAutofit/>
          </a:bodyPr>
          <a:lstStyle/>
          <a:p>
            <a:r>
              <a:rPr lang="en-US" sz="2400" b="1" dirty="0" smtClean="0"/>
              <a:t>Purpose: </a:t>
            </a:r>
            <a:r>
              <a:rPr lang="en-US" sz="2400" dirty="0" smtClean="0"/>
              <a:t>Reports number of providers and subrecipients by WIOA and non-WIOA funding sources.</a:t>
            </a:r>
            <a:endParaRPr lang="en-US" sz="2400" dirty="0"/>
          </a:p>
          <a:p>
            <a:pPr>
              <a:spcBef>
                <a:spcPts val="1200"/>
              </a:spcBef>
            </a:pPr>
            <a:r>
              <a:rPr lang="en-US" sz="2400" b="1" dirty="0" smtClean="0"/>
              <a:t>Use: </a:t>
            </a:r>
            <a:r>
              <a:rPr lang="en-US" sz="2400" dirty="0" smtClean="0"/>
              <a:t>Allows examination of distribution of funds, by source and </a:t>
            </a:r>
            <a:r>
              <a:rPr lang="en-US" sz="2400" dirty="0" err="1" smtClean="0"/>
              <a:t>subrecipient</a:t>
            </a:r>
            <a:r>
              <a:rPr lang="en-US" sz="2400" dirty="0" smtClean="0"/>
              <a:t>.</a:t>
            </a:r>
          </a:p>
        </p:txBody>
      </p:sp>
      <p:sp>
        <p:nvSpPr>
          <p:cNvPr id="3" name="Slide Number Placeholder 2"/>
          <p:cNvSpPr>
            <a:spLocks noGrp="1"/>
          </p:cNvSpPr>
          <p:nvPr>
            <p:ph type="sldNum" sz="quarter" idx="4"/>
          </p:nvPr>
        </p:nvSpPr>
        <p:spPr/>
        <p:txBody>
          <a:bodyPr/>
          <a:lstStyle/>
          <a:p>
            <a:pPr algn="r"/>
            <a:fld id="{1DAE2B33-0E29-4739-8433-4E8F3D9CF9EA}" type="slidenum">
              <a:rPr lang="en-US" smtClean="0">
                <a:solidFill>
                  <a:prstClr val="black"/>
                </a:solidFill>
              </a:rPr>
              <a:pPr algn="r"/>
              <a:t>97</a:t>
            </a:fld>
            <a:endParaRPr lang="en-US" dirty="0">
              <a:solidFill>
                <a:prstClr val="black"/>
              </a:solidFill>
            </a:endParaRPr>
          </a:p>
        </p:txBody>
      </p:sp>
    </p:spTree>
    <p:extLst>
      <p:ext uri="{BB962C8B-B14F-4D97-AF65-F5344CB8AC3E}">
        <p14:creationId xmlns:p14="http://schemas.microsoft.com/office/powerpoint/2010/main" val="81564603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Table 14, cont’d</a:t>
            </a:r>
            <a:endParaRPr lang="en-US" dirty="0"/>
          </a:p>
        </p:txBody>
      </p:sp>
      <p:sp>
        <p:nvSpPr>
          <p:cNvPr id="2" name="Content Placeholder 1"/>
          <p:cNvSpPr>
            <a:spLocks noGrp="1"/>
          </p:cNvSpPr>
          <p:nvPr>
            <p:ph idx="1"/>
          </p:nvPr>
        </p:nvSpPr>
        <p:spPr/>
        <p:txBody>
          <a:bodyPr/>
          <a:lstStyle/>
          <a:p>
            <a:pPr marL="109728" indent="0">
              <a:buNone/>
            </a:pPr>
            <a:r>
              <a:rPr lang="en-US" b="1" dirty="0" smtClean="0"/>
              <a:t>How to complete the table:</a:t>
            </a:r>
          </a:p>
          <a:p>
            <a:pPr>
              <a:spcBef>
                <a:spcPts val="1200"/>
              </a:spcBef>
            </a:pPr>
            <a:r>
              <a:rPr lang="en-US" dirty="0" smtClean="0"/>
              <a:t>Report number of providers giving instruction services in each category, funding, and source.</a:t>
            </a:r>
          </a:p>
          <a:p>
            <a:pPr>
              <a:spcBef>
                <a:spcPts val="1200"/>
              </a:spcBef>
            </a:pPr>
            <a:r>
              <a:rPr lang="en-US" dirty="0" smtClean="0"/>
              <a:t>IET/EL Civics may be a subset of providers.</a:t>
            </a:r>
          </a:p>
        </p:txBody>
      </p:sp>
      <p:sp>
        <p:nvSpPr>
          <p:cNvPr id="3" name="Slide Number Placeholder 2"/>
          <p:cNvSpPr>
            <a:spLocks noGrp="1"/>
          </p:cNvSpPr>
          <p:nvPr>
            <p:ph type="sldNum" sz="quarter" idx="4"/>
          </p:nvPr>
        </p:nvSpPr>
        <p:spPr/>
        <p:txBody>
          <a:bodyPr/>
          <a:lstStyle/>
          <a:p>
            <a:pPr algn="r"/>
            <a:fld id="{1DAE2B33-0E29-4739-8433-4E8F3D9CF9EA}" type="slidenum">
              <a:rPr lang="en-US" smtClean="0"/>
              <a:pPr algn="r"/>
              <a:t>98</a:t>
            </a:fld>
            <a:endParaRPr lang="en-US" dirty="0"/>
          </a:p>
        </p:txBody>
      </p:sp>
    </p:spTree>
    <p:extLst>
      <p:ext uri="{BB962C8B-B14F-4D97-AF65-F5344CB8AC3E}">
        <p14:creationId xmlns:p14="http://schemas.microsoft.com/office/powerpoint/2010/main" val="286080354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Table 14: What’s New</a:t>
            </a:r>
            <a:endParaRPr lang="en-US" dirty="0"/>
          </a:p>
        </p:txBody>
      </p:sp>
      <p:pic>
        <p:nvPicPr>
          <p:cNvPr id="8" name="Picture 7" descr="Screenshot of Table 14 showing that a column has been added for E L / Civic provider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958" y="1707642"/>
            <a:ext cx="11301984" cy="4242816"/>
          </a:xfrm>
          <a:prstGeom prst="rect">
            <a:avLst/>
          </a:prstGeom>
        </p:spPr>
      </p:pic>
      <p:sp>
        <p:nvSpPr>
          <p:cNvPr id="3" name="Slide Number Placeholder 2"/>
          <p:cNvSpPr>
            <a:spLocks noGrp="1"/>
          </p:cNvSpPr>
          <p:nvPr>
            <p:ph type="sldNum" sz="quarter" idx="4"/>
          </p:nvPr>
        </p:nvSpPr>
        <p:spPr/>
        <p:txBody>
          <a:bodyPr/>
          <a:lstStyle/>
          <a:p>
            <a:pPr algn="r"/>
            <a:fld id="{1DAE2B33-0E29-4739-8433-4E8F3D9CF9EA}" type="slidenum">
              <a:rPr lang="en-US" smtClean="0">
                <a:solidFill>
                  <a:prstClr val="black"/>
                </a:solidFill>
              </a:rPr>
              <a:pPr algn="r"/>
              <a:t>99</a:t>
            </a:fld>
            <a:endParaRPr lang="en-US" dirty="0">
              <a:solidFill>
                <a:prstClr val="black"/>
              </a:solidFill>
            </a:endParaRPr>
          </a:p>
        </p:txBody>
      </p:sp>
    </p:spTree>
    <p:extLst>
      <p:ext uri="{BB962C8B-B14F-4D97-AF65-F5344CB8AC3E}">
        <p14:creationId xmlns:p14="http://schemas.microsoft.com/office/powerpoint/2010/main" val="261770231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3e2eb2688213db60be15b893eb1771fb135d299e"/>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new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12822</TotalTime>
  <Words>4069</Words>
  <Application>Microsoft Office PowerPoint</Application>
  <PresentationFormat>Widescreen</PresentationFormat>
  <Paragraphs>669</Paragraphs>
  <Slides>107</Slides>
  <Notes>107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107</vt:i4>
      </vt:variant>
    </vt:vector>
  </HeadingPairs>
  <TitlesOfParts>
    <vt:vector size="116" baseType="lpstr">
      <vt:lpstr>Arial</vt:lpstr>
      <vt:lpstr>Arial Narrow</vt:lpstr>
      <vt:lpstr>Calibri</vt:lpstr>
      <vt:lpstr>Lucida Sans Unicode</vt:lpstr>
      <vt:lpstr>Times New Roman</vt:lpstr>
      <vt:lpstr>Verdana</vt:lpstr>
      <vt:lpstr>Wingdings 2</vt:lpstr>
      <vt:lpstr>Wingdings 3</vt:lpstr>
      <vt:lpstr>1-new_Concourse</vt:lpstr>
      <vt:lpstr>LEAP Into WIOA, Part II: NRS Measures and Reporting</vt:lpstr>
      <vt:lpstr>Review of Day 1</vt:lpstr>
      <vt:lpstr>Overview of Day 2</vt:lpstr>
      <vt:lpstr>NRS Table Changes</vt:lpstr>
      <vt:lpstr>Table 4. Measurable Skill Gains, by Entry Level</vt:lpstr>
      <vt:lpstr>Table 4, cont’d</vt:lpstr>
      <vt:lpstr>Table 4 (continued)</vt:lpstr>
      <vt:lpstr>Table 4, cont’d</vt:lpstr>
      <vt:lpstr>Period of Participation Reporting: Example for Table 4</vt:lpstr>
      <vt:lpstr>Table 4: What’s New</vt:lpstr>
      <vt:lpstr>Table 4. Period of Participation and MSG: Carmen</vt:lpstr>
      <vt:lpstr>Table 4. Period of Participation and MSG: Tony</vt:lpstr>
      <vt:lpstr>Table 4. Period of Participation and MSG: Christopher</vt:lpstr>
      <vt:lpstr>Table 4: Assessment and Periods of Participation  </vt:lpstr>
      <vt:lpstr>Table 4: Assessment and Periods of Participation, cont’d</vt:lpstr>
      <vt:lpstr>Retesting and Periods of Participation</vt:lpstr>
      <vt:lpstr>Retesting and Periods of Participation, cont’d</vt:lpstr>
      <vt:lpstr>Retesting, Period of Participation: Tony</vt:lpstr>
      <vt:lpstr>Retesting, Period of Participation: Christopher</vt:lpstr>
      <vt:lpstr>Table 4b. EFL and Attendance, by Pre- and Posttested Participants</vt:lpstr>
      <vt:lpstr>Table 4b, cont’d</vt:lpstr>
      <vt:lpstr>Table 4b. EFL and Attendance, by Pre- and Posttested Participants</vt:lpstr>
      <vt:lpstr>Table 4b: What’s New</vt:lpstr>
      <vt:lpstr>Changes in Action</vt:lpstr>
      <vt:lpstr>Break  Please return in 15 minutes.</vt:lpstr>
      <vt:lpstr>Table 5: Core Follow-up Outcome Achievement </vt:lpstr>
      <vt:lpstr>Table 5:</vt:lpstr>
      <vt:lpstr>Table 5, cont’d</vt:lpstr>
      <vt:lpstr>Period of Participation Reporting: Example for Table 5</vt:lpstr>
      <vt:lpstr>Table 5: What’s New</vt:lpstr>
      <vt:lpstr>Table 5: Christopher</vt:lpstr>
      <vt:lpstr>Table 5: Christopher, cont’d</vt:lpstr>
      <vt:lpstr>Table 5: Christopher, cont’d</vt:lpstr>
      <vt:lpstr>Table 5a. Core Follow-up Outcome Achievement for Participants in Distance Education</vt:lpstr>
      <vt:lpstr>Table 5a: What’s New</vt:lpstr>
      <vt:lpstr>Changes in Action</vt:lpstr>
      <vt:lpstr>Cross-State Sharing</vt:lpstr>
      <vt:lpstr>World Café </vt:lpstr>
      <vt:lpstr>World Café Topics</vt:lpstr>
      <vt:lpstr>Lunch Please return in 1 hour</vt:lpstr>
      <vt:lpstr>Time Line for Reporting  Exit-Based Indicators</vt:lpstr>
      <vt:lpstr>Exit-Based Indicators (Table 5)</vt:lpstr>
      <vt:lpstr>Data Coverage, by Reporting Year</vt:lpstr>
      <vt:lpstr>NRS Table 5. Coverage Dates for Annual Report</vt:lpstr>
      <vt:lpstr>Reporting Quarters</vt:lpstr>
      <vt:lpstr>Employment Measure Time Line</vt:lpstr>
      <vt:lpstr>Employment Measure Time Line</vt:lpstr>
      <vt:lpstr>Employment Measure Time Line</vt:lpstr>
      <vt:lpstr>Reporting Second-Quarter Employment and Median Earnings</vt:lpstr>
      <vt:lpstr>Reporting Second-Quarter Employment and Median Earnings</vt:lpstr>
      <vt:lpstr>Reporting Second-Quarter Employment and Median Earnings</vt:lpstr>
      <vt:lpstr>Reporting Second-Quarter Employment and Median Earnings</vt:lpstr>
      <vt:lpstr>Second-Quarter Employment and Median Earnings Reporting Time Lines</vt:lpstr>
      <vt:lpstr>Second-Quarter Employment and Median Earnings Reporting Time Lines</vt:lpstr>
      <vt:lpstr>Reporting Fourth-Quarter Employment and Credential Indicator</vt:lpstr>
      <vt:lpstr>Reporting Fourth-Quarter Employment and Credential Indicator</vt:lpstr>
      <vt:lpstr>Reporting Fourth-Quarter Employment and Credential Indicator</vt:lpstr>
      <vt:lpstr>Reporting Fourth-Quarter Employment and Credential Indicator</vt:lpstr>
      <vt:lpstr>Fourth-Quarter Employment and Credential Indicator Reporting Time Lines</vt:lpstr>
      <vt:lpstr>Fourth-Quarter Employment and Credential Indicator Reporting Time Lines</vt:lpstr>
      <vt:lpstr>Reporting Time Line Activity</vt:lpstr>
      <vt:lpstr>Reporting: Carmen</vt:lpstr>
      <vt:lpstr>Reporting: Tony, PoP #1</vt:lpstr>
      <vt:lpstr>Reporting: Tony, PoP #2</vt:lpstr>
      <vt:lpstr>Reporting: Christopher</vt:lpstr>
      <vt:lpstr>Program Year 2016 Joint Reporting</vt:lpstr>
      <vt:lpstr>Program Year 2017 Joint Reporting</vt:lpstr>
      <vt:lpstr>Program Year 2018 Joint Reporting</vt:lpstr>
      <vt:lpstr>Program Year 2019 Joint Reporting</vt:lpstr>
      <vt:lpstr>Summary: Who to Track After Exit</vt:lpstr>
      <vt:lpstr>State Planning</vt:lpstr>
      <vt:lpstr>State Planning Time, Part A </vt:lpstr>
      <vt:lpstr>State Planning Time, Part B</vt:lpstr>
      <vt:lpstr>Break  Please return in 15 minutes.</vt:lpstr>
      <vt:lpstr>NRS Table Changes </vt:lpstr>
      <vt:lpstr>Table 6. Participant Status and Program Enrollment</vt:lpstr>
      <vt:lpstr>Table 6. Participant Status and Program Enrollment: What’s New</vt:lpstr>
      <vt:lpstr>Table 6. Participant Status and Program Enrollment: What’s New (continued)</vt:lpstr>
      <vt:lpstr>Table 6, cont’d </vt:lpstr>
      <vt:lpstr>Table 6: What’s New</vt:lpstr>
      <vt:lpstr>Table 7: Adult Education Personnel, by Function and Job Status</vt:lpstr>
      <vt:lpstr>Table 7, cont’d</vt:lpstr>
      <vt:lpstr>Table 7, cont’d</vt:lpstr>
      <vt:lpstr>Table 7: What’s New</vt:lpstr>
      <vt:lpstr>Table 8. Outcomes for Adults in Family Literacy Programs (Optional)</vt:lpstr>
      <vt:lpstr>Table 8, cont’d</vt:lpstr>
      <vt:lpstr>Table 8. Outcomes for Adults in Family Literacy Programs (Optional)</vt:lpstr>
      <vt:lpstr>Table 8: What’s New</vt:lpstr>
      <vt:lpstr>Table 9. Secondary Outcome Measures (Optional)</vt:lpstr>
      <vt:lpstr>Table 9, cont’d</vt:lpstr>
      <vt:lpstr>Table 9. Secondary Outcome Measures (Optional)</vt:lpstr>
      <vt:lpstr>Table 9: What’s New</vt:lpstr>
      <vt:lpstr>Table 10. Outcome Achievement for Adults in Correctional Education Programs</vt:lpstr>
      <vt:lpstr>Table 10. Outcome Achievement for Adults in Correctional Education Programs</vt:lpstr>
      <vt:lpstr>Table 10. Outcome Achievement for Adults in Correctional Education Programs</vt:lpstr>
      <vt:lpstr>Table 10: What’s New</vt:lpstr>
      <vt:lpstr>Table 14. Local Grantees, by Funding Source</vt:lpstr>
      <vt:lpstr>Table 14, cont’d</vt:lpstr>
      <vt:lpstr>Table 14: What’s New</vt:lpstr>
      <vt:lpstr>Table 14: What’s New</vt:lpstr>
      <vt:lpstr>Changes in Action</vt:lpstr>
      <vt:lpstr>State Planning</vt:lpstr>
      <vt:lpstr>State Planning Time, Part A </vt:lpstr>
      <vt:lpstr>State Planning Time, Part B</vt:lpstr>
      <vt:lpstr>Wrap-Up</vt:lpstr>
      <vt:lpstr>Day 3: Overview</vt:lpstr>
      <vt:lpstr>Day 2: Reflection—What Stuck With You?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LEAP Into WIOA, Part II: NRS Measures and Reporting</dc:title>
  <dc:subject>NRS Regional Training, October 27, 2016, Day 2</dc:subject>
  <dc:creator>U.S. Department of Education, National Reporting System for Adult Education</dc:creator>
  <cp:keywords>Workforce Innovation and Opportunity Act (WIOA); LEAP, Parts I and II; Adult Education; Joint Performance Report; Measurable Skill Gains (MSG); reporting; assessment; retesting; attendance; outcome achievement; coverage; employment; earning; state planning; enrollment; participant; outcomes measurement; family literacy; grantee</cp:keywords>
  <cp:lastModifiedBy>Johnson, Clarence</cp:lastModifiedBy>
  <cp:revision>647</cp:revision>
  <dcterms:created xsi:type="dcterms:W3CDTF">2016-08-12T15:54:34Z</dcterms:created>
  <dcterms:modified xsi:type="dcterms:W3CDTF">2016-11-18T07:50:17Z</dcterms:modified>
</cp:coreProperties>
</file>