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handoutMasterIdLst>
    <p:handoutMasterId r:id="rId103"/>
  </p:handoutMasterIdLst>
  <p:sldIdLst>
    <p:sldId id="257" r:id="rId2"/>
    <p:sldId id="258" r:id="rId3"/>
    <p:sldId id="259" r:id="rId4"/>
    <p:sldId id="260" r:id="rId5"/>
    <p:sldId id="640" r:id="rId6"/>
    <p:sldId id="262" r:id="rId7"/>
    <p:sldId id="641" r:id="rId8"/>
    <p:sldId id="264" r:id="rId9"/>
    <p:sldId id="265" r:id="rId10"/>
    <p:sldId id="631" r:id="rId11"/>
    <p:sldId id="267" r:id="rId12"/>
    <p:sldId id="268" r:id="rId13"/>
    <p:sldId id="632" r:id="rId14"/>
    <p:sldId id="273" r:id="rId15"/>
    <p:sldId id="274" r:id="rId16"/>
    <p:sldId id="275" r:id="rId17"/>
    <p:sldId id="276" r:id="rId18"/>
    <p:sldId id="656" r:id="rId19"/>
    <p:sldId id="657" r:id="rId20"/>
    <p:sldId id="658" r:id="rId21"/>
    <p:sldId id="659" r:id="rId22"/>
    <p:sldId id="687" r:id="rId23"/>
    <p:sldId id="688" r:id="rId24"/>
    <p:sldId id="662" r:id="rId25"/>
    <p:sldId id="684" r:id="rId26"/>
    <p:sldId id="686" r:id="rId27"/>
    <p:sldId id="666" r:id="rId28"/>
    <p:sldId id="667" r:id="rId29"/>
    <p:sldId id="668" r:id="rId30"/>
    <p:sldId id="669" r:id="rId31"/>
    <p:sldId id="570" r:id="rId32"/>
    <p:sldId id="690" r:id="rId33"/>
    <p:sldId id="278" r:id="rId34"/>
    <p:sldId id="642" r:id="rId35"/>
    <p:sldId id="633" r:id="rId36"/>
    <p:sldId id="601" r:id="rId37"/>
    <p:sldId id="281" r:id="rId38"/>
    <p:sldId id="597" r:id="rId39"/>
    <p:sldId id="643" r:id="rId40"/>
    <p:sldId id="644" r:id="rId41"/>
    <p:sldId id="645" r:id="rId42"/>
    <p:sldId id="646" r:id="rId43"/>
    <p:sldId id="634" r:id="rId44"/>
    <p:sldId id="611" r:id="rId45"/>
    <p:sldId id="602" r:id="rId46"/>
    <p:sldId id="286" r:id="rId47"/>
    <p:sldId id="600" r:id="rId48"/>
    <p:sldId id="635" r:id="rId49"/>
    <p:sldId id="616" r:id="rId50"/>
    <p:sldId id="683" r:id="rId51"/>
    <p:sldId id="603" r:id="rId52"/>
    <p:sldId id="647" r:id="rId53"/>
    <p:sldId id="289" r:id="rId54"/>
    <p:sldId id="290" r:id="rId55"/>
    <p:sldId id="291" r:id="rId56"/>
    <p:sldId id="636" r:id="rId57"/>
    <p:sldId id="617" r:id="rId58"/>
    <p:sldId id="604" r:id="rId59"/>
    <p:sldId id="651" r:id="rId60"/>
    <p:sldId id="648" r:id="rId61"/>
    <p:sldId id="649" r:id="rId62"/>
    <p:sldId id="650" r:id="rId63"/>
    <p:sldId id="637" r:id="rId64"/>
    <p:sldId id="618" r:id="rId65"/>
    <p:sldId id="605" r:id="rId66"/>
    <p:sldId id="652" r:id="rId67"/>
    <p:sldId id="653" r:id="rId68"/>
    <p:sldId id="619" r:id="rId69"/>
    <p:sldId id="299" r:id="rId70"/>
    <p:sldId id="300" r:id="rId71"/>
    <p:sldId id="301" r:id="rId72"/>
    <p:sldId id="302" r:id="rId73"/>
    <p:sldId id="303" r:id="rId74"/>
    <p:sldId id="304" r:id="rId75"/>
    <p:sldId id="654" r:id="rId76"/>
    <p:sldId id="655" r:id="rId77"/>
    <p:sldId id="307" r:id="rId78"/>
    <p:sldId id="308" r:id="rId79"/>
    <p:sldId id="309" r:id="rId80"/>
    <p:sldId id="310" r:id="rId81"/>
    <p:sldId id="475" r:id="rId82"/>
    <p:sldId id="311" r:id="rId83"/>
    <p:sldId id="313" r:id="rId84"/>
    <p:sldId id="315" r:id="rId85"/>
    <p:sldId id="316" r:id="rId86"/>
    <p:sldId id="314" r:id="rId87"/>
    <p:sldId id="317" r:id="rId88"/>
    <p:sldId id="689" r:id="rId89"/>
    <p:sldId id="536" r:id="rId90"/>
    <p:sldId id="318" r:id="rId91"/>
    <p:sldId id="320" r:id="rId92"/>
    <p:sldId id="571" r:id="rId93"/>
    <p:sldId id="321" r:id="rId94"/>
    <p:sldId id="620" r:id="rId95"/>
    <p:sldId id="322" r:id="rId96"/>
    <p:sldId id="499" r:id="rId97"/>
    <p:sldId id="498" r:id="rId98"/>
    <p:sldId id="328" r:id="rId99"/>
    <p:sldId id="329" r:id="rId100"/>
    <p:sldId id="330" r:id="rId101"/>
  </p:sldIdLst>
  <p:sldSz cx="12192000" cy="6858000"/>
  <p:notesSz cx="7023100" cy="9309100"/>
  <p:custDataLst>
    <p:tags r:id="rId10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ffy, Amanda" initials="DA" lastIdx="481" clrIdx="0"/>
  <p:cmAuthor id="2" name="Perry, Michelle" initials="PM" lastIdx="76" clrIdx="1">
    <p:extLst/>
  </p:cmAuthor>
  <p:cmAuthor id="3" name="Shaewitz, Dahlia" initials="SD" lastIdx="145" clrIdx="2">
    <p:extLst/>
  </p:cmAuthor>
  <p:cmAuthor id="4" name="Condelli, Larry" initials="CL" lastIdx="63" clrIdx="3">
    <p:extLst/>
  </p:cmAuthor>
  <p:cmAuthor id="5" name="Wallace, Sharon " initials="WS" lastIdx="1" clrIdx="4">
    <p:extLst>
      <p:ext uri="{19B8F6BF-5375-455C-9EA6-DF929625EA0E}">
        <p15:presenceInfo xmlns:p15="http://schemas.microsoft.com/office/powerpoint/2012/main" userId="S-1-5-21-1472932569-214068005-926709054-18150" providerId="AD"/>
      </p:ext>
    </p:extLst>
  </p:cmAuthor>
  <p:cmAuthor id="6" name="Keenan, Cheryl" initials="KC" lastIdx="4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F4E79"/>
    <a:srgbClr val="105766"/>
    <a:srgbClr val="FFFFFF"/>
    <a:srgbClr val="F3A276"/>
    <a:srgbClr val="EB641B"/>
    <a:srgbClr val="843C0C"/>
    <a:srgbClr val="C55A11"/>
    <a:srgbClr val="4A4A4A"/>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410" autoAdjust="0"/>
  </p:normalViewPr>
  <p:slideViewPr>
    <p:cSldViewPr snapToGrid="0">
      <p:cViewPr varScale="1">
        <p:scale>
          <a:sx n="64" d="100"/>
          <a:sy n="64" d="100"/>
        </p:scale>
        <p:origin x="180" y="48"/>
      </p:cViewPr>
      <p:guideLst>
        <p:guide orient="horz" pos="2160"/>
        <p:guide pos="3840"/>
      </p:guideLst>
    </p:cSldViewPr>
  </p:slideViewPr>
  <p:outlineViewPr>
    <p:cViewPr>
      <p:scale>
        <a:sx n="33" d="100"/>
        <a:sy n="33" d="100"/>
      </p:scale>
      <p:origin x="0" y="-45676"/>
    </p:cViewPr>
  </p:outlineViewPr>
  <p:notesTextViewPr>
    <p:cViewPr>
      <p:scale>
        <a:sx n="3" d="2"/>
        <a:sy n="3" d="2"/>
      </p:scale>
      <p:origin x="0" y="0"/>
    </p:cViewPr>
  </p:notesTextViewPr>
  <p:sorterViewPr>
    <p:cViewPr>
      <p:scale>
        <a:sx n="100" d="100"/>
        <a:sy n="100" d="100"/>
      </p:scale>
      <p:origin x="0" y="-76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631B41FB-7805-44FD-A676-1FEA8F0A9E95}" type="datetimeFigureOut">
              <a:rPr lang="en-US" smtClean="0"/>
              <a:t>11/18/2016</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403E861-E36A-4C5A-B963-EA42493DDBE3}" type="slidenum">
              <a:rPr lang="en-US" smtClean="0"/>
              <a:t>‹#›</a:t>
            </a:fld>
            <a:endParaRPr lang="en-US" dirty="0"/>
          </a:p>
        </p:txBody>
      </p:sp>
    </p:spTree>
    <p:extLst>
      <p:ext uri="{BB962C8B-B14F-4D97-AF65-F5344CB8AC3E}">
        <p14:creationId xmlns:p14="http://schemas.microsoft.com/office/powerpoint/2010/main" val="2059462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42F1D57-5875-4427-B598-C6585244EDD8}" type="datetimeFigureOut">
              <a:rPr lang="en-US" smtClean="0"/>
              <a:t>11/18/2016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870C8C3-50BB-48BB-8048-73EC538A6602}" type="slidenum">
              <a:rPr lang="en-US" smtClean="0"/>
              <a:t>‹#›</a:t>
            </a:fld>
            <a:endParaRPr lang="en-US" dirty="0"/>
          </a:p>
        </p:txBody>
      </p:sp>
    </p:spTree>
    <p:extLst>
      <p:ext uri="{BB962C8B-B14F-4D97-AF65-F5344CB8AC3E}">
        <p14:creationId xmlns:p14="http://schemas.microsoft.com/office/powerpoint/2010/main" val="205763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70C8C3-50BB-48BB-8048-73EC538A6602}" type="slidenum">
              <a:rPr lang="en-US" smtClean="0"/>
              <a:t>1</a:t>
            </a:fld>
            <a:endParaRPr lang="en-US" dirty="0"/>
          </a:p>
        </p:txBody>
      </p:sp>
    </p:spTree>
    <p:extLst>
      <p:ext uri="{BB962C8B-B14F-4D97-AF65-F5344CB8AC3E}">
        <p14:creationId xmlns:p14="http://schemas.microsoft.com/office/powerpoint/2010/main" val="378603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41466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1B4C4-526A-4AC5-8072-5726EB8DC84C}" type="slidenum">
              <a:rPr lang="en-US" smtClean="0">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212672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7420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0ECD6-B324-4B2B-815B-161FCBAFB1F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1995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13</a:t>
            </a:fld>
            <a:endParaRPr lang="en-US" dirty="0"/>
          </a:p>
        </p:txBody>
      </p:sp>
    </p:spTree>
    <p:extLst>
      <p:ext uri="{BB962C8B-B14F-4D97-AF65-F5344CB8AC3E}">
        <p14:creationId xmlns:p14="http://schemas.microsoft.com/office/powerpoint/2010/main" val="2604897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14</a:t>
            </a:fld>
            <a:endParaRPr lang="en-US" dirty="0"/>
          </a:p>
        </p:txBody>
      </p:sp>
    </p:spTree>
    <p:extLst>
      <p:ext uri="{BB962C8B-B14F-4D97-AF65-F5344CB8AC3E}">
        <p14:creationId xmlns:p14="http://schemas.microsoft.com/office/powerpoint/2010/main" val="3965604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8557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70C8C3-50BB-48BB-8048-73EC538A6602}" type="slidenum">
              <a:rPr lang="en-US" smtClean="0"/>
              <a:t>16</a:t>
            </a:fld>
            <a:endParaRPr lang="en-US" dirty="0"/>
          </a:p>
        </p:txBody>
      </p:sp>
    </p:spTree>
    <p:extLst>
      <p:ext uri="{BB962C8B-B14F-4D97-AF65-F5344CB8AC3E}">
        <p14:creationId xmlns:p14="http://schemas.microsoft.com/office/powerpoint/2010/main" val="2306181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8889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0ECD6-B324-4B2B-815B-161FCBAFB1F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7190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19</a:t>
            </a:fld>
            <a:endParaRPr lang="en-US" dirty="0"/>
          </a:p>
        </p:txBody>
      </p:sp>
    </p:spTree>
    <p:extLst>
      <p:ext uri="{BB962C8B-B14F-4D97-AF65-F5344CB8AC3E}">
        <p14:creationId xmlns:p14="http://schemas.microsoft.com/office/powerpoint/2010/main" val="117691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2</a:t>
            </a:fld>
            <a:endParaRPr lang="en-US" dirty="0"/>
          </a:p>
        </p:txBody>
      </p:sp>
    </p:spTree>
    <p:extLst>
      <p:ext uri="{BB962C8B-B14F-4D97-AF65-F5344CB8AC3E}">
        <p14:creationId xmlns:p14="http://schemas.microsoft.com/office/powerpoint/2010/main" val="3211417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442647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21</a:t>
            </a:fld>
            <a:endParaRPr lang="en-US" dirty="0"/>
          </a:p>
        </p:txBody>
      </p:sp>
    </p:spTree>
    <p:extLst>
      <p:ext uri="{BB962C8B-B14F-4D97-AF65-F5344CB8AC3E}">
        <p14:creationId xmlns:p14="http://schemas.microsoft.com/office/powerpoint/2010/main" val="1704839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44A019-9617-409B-B9E5-57C0DBFBB843}" type="slidenum">
              <a:rPr lang="en-US" smtClean="0"/>
              <a:t>22</a:t>
            </a:fld>
            <a:endParaRPr lang="en-US"/>
          </a:p>
        </p:txBody>
      </p:sp>
    </p:spTree>
    <p:extLst>
      <p:ext uri="{BB962C8B-B14F-4D97-AF65-F5344CB8AC3E}">
        <p14:creationId xmlns:p14="http://schemas.microsoft.com/office/powerpoint/2010/main" val="85176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44A019-9617-409B-B9E5-57C0DBFBB843}" type="slidenum">
              <a:rPr lang="en-US" smtClean="0"/>
              <a:t>23</a:t>
            </a:fld>
            <a:endParaRPr lang="en-US"/>
          </a:p>
        </p:txBody>
      </p:sp>
    </p:spTree>
    <p:extLst>
      <p:ext uri="{BB962C8B-B14F-4D97-AF65-F5344CB8AC3E}">
        <p14:creationId xmlns:p14="http://schemas.microsoft.com/office/powerpoint/2010/main" val="3679070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24</a:t>
            </a:fld>
            <a:endParaRPr lang="en-US" dirty="0"/>
          </a:p>
        </p:txBody>
      </p:sp>
    </p:spTree>
    <p:extLst>
      <p:ext uri="{BB962C8B-B14F-4D97-AF65-F5344CB8AC3E}">
        <p14:creationId xmlns:p14="http://schemas.microsoft.com/office/powerpoint/2010/main" val="2364823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pPr>
                <a:defRPr/>
              </a:pPr>
              <a:t>25</a:t>
            </a:fld>
            <a:endParaRPr lang="en-US"/>
          </a:p>
        </p:txBody>
      </p:sp>
    </p:spTree>
    <p:extLst>
      <p:ext uri="{BB962C8B-B14F-4D97-AF65-F5344CB8AC3E}">
        <p14:creationId xmlns:p14="http://schemas.microsoft.com/office/powerpoint/2010/main" val="1607593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pPr>
                <a:defRPr/>
              </a:pPr>
              <a:t>26</a:t>
            </a:fld>
            <a:endParaRPr lang="en-US"/>
          </a:p>
        </p:txBody>
      </p:sp>
    </p:spTree>
    <p:extLst>
      <p:ext uri="{BB962C8B-B14F-4D97-AF65-F5344CB8AC3E}">
        <p14:creationId xmlns:p14="http://schemas.microsoft.com/office/powerpoint/2010/main" val="2551443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176199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28</a:t>
            </a:fld>
            <a:endParaRPr lang="en-US" dirty="0"/>
          </a:p>
        </p:txBody>
      </p:sp>
    </p:spTree>
    <p:extLst>
      <p:ext uri="{BB962C8B-B14F-4D97-AF65-F5344CB8AC3E}">
        <p14:creationId xmlns:p14="http://schemas.microsoft.com/office/powerpoint/2010/main" val="1849190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29</a:t>
            </a:fld>
            <a:endParaRPr lang="en-US" dirty="0"/>
          </a:p>
        </p:txBody>
      </p:sp>
    </p:spTree>
    <p:extLst>
      <p:ext uri="{BB962C8B-B14F-4D97-AF65-F5344CB8AC3E}">
        <p14:creationId xmlns:p14="http://schemas.microsoft.com/office/powerpoint/2010/main" val="420581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3</a:t>
            </a:fld>
            <a:endParaRPr lang="en-US" dirty="0"/>
          </a:p>
        </p:txBody>
      </p:sp>
    </p:spTree>
    <p:extLst>
      <p:ext uri="{BB962C8B-B14F-4D97-AF65-F5344CB8AC3E}">
        <p14:creationId xmlns:p14="http://schemas.microsoft.com/office/powerpoint/2010/main" val="2120673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30</a:t>
            </a:fld>
            <a:endParaRPr lang="en-US"/>
          </a:p>
        </p:txBody>
      </p:sp>
    </p:spTree>
    <p:extLst>
      <p:ext uri="{BB962C8B-B14F-4D97-AF65-F5344CB8AC3E}">
        <p14:creationId xmlns:p14="http://schemas.microsoft.com/office/powerpoint/2010/main" val="1436181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0ECD6-B324-4B2B-815B-161FCBAFB1F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30482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32</a:t>
            </a:fld>
            <a:endParaRPr lang="en-US" dirty="0"/>
          </a:p>
        </p:txBody>
      </p:sp>
    </p:spTree>
    <p:extLst>
      <p:ext uri="{BB962C8B-B14F-4D97-AF65-F5344CB8AC3E}">
        <p14:creationId xmlns:p14="http://schemas.microsoft.com/office/powerpoint/2010/main" val="2716664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25023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34</a:t>
            </a:fld>
            <a:endParaRPr lang="en-US"/>
          </a:p>
        </p:txBody>
      </p:sp>
    </p:spTree>
    <p:extLst>
      <p:ext uri="{BB962C8B-B14F-4D97-AF65-F5344CB8AC3E}">
        <p14:creationId xmlns:p14="http://schemas.microsoft.com/office/powerpoint/2010/main" val="1594059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1B4C4-526A-4AC5-8072-5726EB8DC84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736211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016807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37</a:t>
            </a:fld>
            <a:endParaRPr lang="en-US" dirty="0"/>
          </a:p>
        </p:txBody>
      </p:sp>
    </p:spTree>
    <p:extLst>
      <p:ext uri="{BB962C8B-B14F-4D97-AF65-F5344CB8AC3E}">
        <p14:creationId xmlns:p14="http://schemas.microsoft.com/office/powerpoint/2010/main" val="625267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466956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39</a:t>
            </a:fld>
            <a:endParaRPr lang="en-US"/>
          </a:p>
        </p:txBody>
      </p:sp>
    </p:spTree>
    <p:extLst>
      <p:ext uri="{BB962C8B-B14F-4D97-AF65-F5344CB8AC3E}">
        <p14:creationId xmlns:p14="http://schemas.microsoft.com/office/powerpoint/2010/main" val="380950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1B4C4-526A-4AC5-8072-5726EB8DC84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59952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pPr>
                <a:defRPr/>
              </a:pPr>
              <a:t>40</a:t>
            </a:fld>
            <a:endParaRPr lang="en-US"/>
          </a:p>
        </p:txBody>
      </p:sp>
    </p:spTree>
    <p:extLst>
      <p:ext uri="{BB962C8B-B14F-4D97-AF65-F5344CB8AC3E}">
        <p14:creationId xmlns:p14="http://schemas.microsoft.com/office/powerpoint/2010/main" val="2862853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pPr>
                <a:defRPr/>
              </a:pPr>
              <a:t>41</a:t>
            </a:fld>
            <a:endParaRPr lang="en-US"/>
          </a:p>
        </p:txBody>
      </p:sp>
    </p:spTree>
    <p:extLst>
      <p:ext uri="{BB962C8B-B14F-4D97-AF65-F5344CB8AC3E}">
        <p14:creationId xmlns:p14="http://schemas.microsoft.com/office/powerpoint/2010/main" val="2567112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222338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1B4C4-526A-4AC5-8072-5726EB8DC84C}"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845484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44</a:t>
            </a:fld>
            <a:endParaRPr lang="en-US" dirty="0"/>
          </a:p>
        </p:txBody>
      </p:sp>
    </p:spTree>
    <p:extLst>
      <p:ext uri="{BB962C8B-B14F-4D97-AF65-F5344CB8AC3E}">
        <p14:creationId xmlns:p14="http://schemas.microsoft.com/office/powerpoint/2010/main" val="2358361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057293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515341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2349274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1B4C4-526A-4AC5-8072-5726EB8DC84C}"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948613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49</a:t>
            </a:fld>
            <a:endParaRPr lang="en-US" dirty="0"/>
          </a:p>
        </p:txBody>
      </p:sp>
    </p:spTree>
    <p:extLst>
      <p:ext uri="{BB962C8B-B14F-4D97-AF65-F5344CB8AC3E}">
        <p14:creationId xmlns:p14="http://schemas.microsoft.com/office/powerpoint/2010/main" val="176679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532682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D241B4C4-526A-4AC5-8072-5726EB8DC84C}"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1358026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138191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52</a:t>
            </a:fld>
            <a:endParaRPr lang="en-US" dirty="0"/>
          </a:p>
        </p:txBody>
      </p:sp>
    </p:spTree>
    <p:extLst>
      <p:ext uri="{BB962C8B-B14F-4D97-AF65-F5344CB8AC3E}">
        <p14:creationId xmlns:p14="http://schemas.microsoft.com/office/powerpoint/2010/main" val="3986651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763163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3184015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1985735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1B4C4-526A-4AC5-8072-5726EB8DC84C}"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5980726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57</a:t>
            </a:fld>
            <a:endParaRPr lang="en-US" dirty="0"/>
          </a:p>
        </p:txBody>
      </p:sp>
    </p:spTree>
    <p:extLst>
      <p:ext uri="{BB962C8B-B14F-4D97-AF65-F5344CB8AC3E}">
        <p14:creationId xmlns:p14="http://schemas.microsoft.com/office/powerpoint/2010/main" val="522613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8266247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59</a:t>
            </a:fld>
            <a:endParaRPr lang="en-US" dirty="0"/>
          </a:p>
        </p:txBody>
      </p:sp>
    </p:spTree>
    <p:extLst>
      <p:ext uri="{BB962C8B-B14F-4D97-AF65-F5344CB8AC3E}">
        <p14:creationId xmlns:p14="http://schemas.microsoft.com/office/powerpoint/2010/main" val="259993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6</a:t>
            </a:fld>
            <a:endParaRPr lang="en-US" dirty="0"/>
          </a:p>
        </p:txBody>
      </p:sp>
    </p:spTree>
    <p:extLst>
      <p:ext uri="{BB962C8B-B14F-4D97-AF65-F5344CB8AC3E}">
        <p14:creationId xmlns:p14="http://schemas.microsoft.com/office/powerpoint/2010/main" val="15352711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60</a:t>
            </a:fld>
            <a:endParaRPr lang="en-US" dirty="0"/>
          </a:p>
        </p:txBody>
      </p:sp>
    </p:spTree>
    <p:extLst>
      <p:ext uri="{BB962C8B-B14F-4D97-AF65-F5344CB8AC3E}">
        <p14:creationId xmlns:p14="http://schemas.microsoft.com/office/powerpoint/2010/main" val="13355041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15090616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4914584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1B4C4-526A-4AC5-8072-5726EB8DC84C}"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9958965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64</a:t>
            </a:fld>
            <a:endParaRPr lang="en-US" dirty="0"/>
          </a:p>
        </p:txBody>
      </p:sp>
    </p:spTree>
    <p:extLst>
      <p:ext uri="{BB962C8B-B14F-4D97-AF65-F5344CB8AC3E}">
        <p14:creationId xmlns:p14="http://schemas.microsoft.com/office/powerpoint/2010/main" val="35895307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5630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66</a:t>
            </a:fld>
            <a:endParaRPr lang="en-US" dirty="0"/>
          </a:p>
        </p:txBody>
      </p:sp>
    </p:spTree>
    <p:extLst>
      <p:ext uri="{BB962C8B-B14F-4D97-AF65-F5344CB8AC3E}">
        <p14:creationId xmlns:p14="http://schemas.microsoft.com/office/powerpoint/2010/main" val="26587539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67</a:t>
            </a:fld>
            <a:endParaRPr lang="en-US" dirty="0"/>
          </a:p>
        </p:txBody>
      </p:sp>
    </p:spTree>
    <p:extLst>
      <p:ext uri="{BB962C8B-B14F-4D97-AF65-F5344CB8AC3E}">
        <p14:creationId xmlns:p14="http://schemas.microsoft.com/office/powerpoint/2010/main" val="24549454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68</a:t>
            </a:fld>
            <a:endParaRPr lang="en-US" dirty="0"/>
          </a:p>
        </p:txBody>
      </p:sp>
    </p:spTree>
    <p:extLst>
      <p:ext uri="{BB962C8B-B14F-4D97-AF65-F5344CB8AC3E}">
        <p14:creationId xmlns:p14="http://schemas.microsoft.com/office/powerpoint/2010/main" val="17872861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01225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7</a:t>
            </a:fld>
            <a:endParaRPr lang="en-US" dirty="0"/>
          </a:p>
        </p:txBody>
      </p:sp>
    </p:spTree>
    <p:extLst>
      <p:ext uri="{BB962C8B-B14F-4D97-AF65-F5344CB8AC3E}">
        <p14:creationId xmlns:p14="http://schemas.microsoft.com/office/powerpoint/2010/main" val="27360756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70</a:t>
            </a:fld>
            <a:endParaRPr lang="en-US" dirty="0"/>
          </a:p>
        </p:txBody>
      </p:sp>
    </p:spTree>
    <p:extLst>
      <p:ext uri="{BB962C8B-B14F-4D97-AF65-F5344CB8AC3E}">
        <p14:creationId xmlns:p14="http://schemas.microsoft.com/office/powerpoint/2010/main" val="10814729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3859190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6DA0C-9DF7-4E90-83C2-7270F6FAEA0A}"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7403041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4F159C5-1B04-46FA-BCC9-371FD5644079}"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8743845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10083322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34443838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42297744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7840687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17216797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79</a:t>
            </a:fld>
            <a:endParaRPr lang="en-US" dirty="0"/>
          </a:p>
        </p:txBody>
      </p:sp>
    </p:spTree>
    <p:extLst>
      <p:ext uri="{BB962C8B-B14F-4D97-AF65-F5344CB8AC3E}">
        <p14:creationId xmlns:p14="http://schemas.microsoft.com/office/powerpoint/2010/main" val="4064396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8</a:t>
            </a:fld>
            <a:endParaRPr lang="en-US" dirty="0"/>
          </a:p>
        </p:txBody>
      </p:sp>
    </p:spTree>
    <p:extLst>
      <p:ext uri="{BB962C8B-B14F-4D97-AF65-F5344CB8AC3E}">
        <p14:creationId xmlns:p14="http://schemas.microsoft.com/office/powerpoint/2010/main" val="5855549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80</a:t>
            </a:fld>
            <a:endParaRPr lang="en-US" dirty="0"/>
          </a:p>
        </p:txBody>
      </p:sp>
    </p:spTree>
    <p:extLst>
      <p:ext uri="{BB962C8B-B14F-4D97-AF65-F5344CB8AC3E}">
        <p14:creationId xmlns:p14="http://schemas.microsoft.com/office/powerpoint/2010/main" val="13365939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70C8C3-50BB-48BB-8048-73EC538A6602}" type="slidenum">
              <a:rPr lang="en-US" smtClean="0"/>
              <a:t>81</a:t>
            </a:fld>
            <a:endParaRPr lang="en-US" dirty="0"/>
          </a:p>
        </p:txBody>
      </p:sp>
    </p:spTree>
    <p:extLst>
      <p:ext uri="{BB962C8B-B14F-4D97-AF65-F5344CB8AC3E}">
        <p14:creationId xmlns:p14="http://schemas.microsoft.com/office/powerpoint/2010/main" val="33532372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82</a:t>
            </a:fld>
            <a:endParaRPr lang="en-US" dirty="0"/>
          </a:p>
        </p:txBody>
      </p:sp>
    </p:spTree>
    <p:extLst>
      <p:ext uri="{BB962C8B-B14F-4D97-AF65-F5344CB8AC3E}">
        <p14:creationId xmlns:p14="http://schemas.microsoft.com/office/powerpoint/2010/main" val="38922167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83</a:t>
            </a:fld>
            <a:endParaRPr lang="en-US" dirty="0"/>
          </a:p>
        </p:txBody>
      </p:sp>
    </p:spTree>
    <p:extLst>
      <p:ext uri="{BB962C8B-B14F-4D97-AF65-F5344CB8AC3E}">
        <p14:creationId xmlns:p14="http://schemas.microsoft.com/office/powerpoint/2010/main" val="8383273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9D1B0-9739-4DBF-9852-A89BF2C34B31}"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18056351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85</a:t>
            </a:fld>
            <a:endParaRPr lang="en-US" dirty="0"/>
          </a:p>
        </p:txBody>
      </p:sp>
    </p:spTree>
    <p:extLst>
      <p:ext uri="{BB962C8B-B14F-4D97-AF65-F5344CB8AC3E}">
        <p14:creationId xmlns:p14="http://schemas.microsoft.com/office/powerpoint/2010/main" val="15328883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86</a:t>
            </a:fld>
            <a:endParaRPr lang="en-US" dirty="0"/>
          </a:p>
        </p:txBody>
      </p:sp>
    </p:spTree>
    <p:extLst>
      <p:ext uri="{BB962C8B-B14F-4D97-AF65-F5344CB8AC3E}">
        <p14:creationId xmlns:p14="http://schemas.microsoft.com/office/powerpoint/2010/main" val="15356295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87</a:t>
            </a:fld>
            <a:endParaRPr lang="en-US" dirty="0"/>
          </a:p>
        </p:txBody>
      </p:sp>
    </p:spTree>
    <p:extLst>
      <p:ext uri="{BB962C8B-B14F-4D97-AF65-F5344CB8AC3E}">
        <p14:creationId xmlns:p14="http://schemas.microsoft.com/office/powerpoint/2010/main" val="21546863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9D1B0-9739-4DBF-9852-A89BF2C34B31}"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27309103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70C8C3-50BB-48BB-8048-73EC538A6602}" type="slidenum">
              <a:rPr lang="en-US" smtClean="0"/>
              <a:t>89</a:t>
            </a:fld>
            <a:endParaRPr lang="en-US" dirty="0"/>
          </a:p>
        </p:txBody>
      </p:sp>
    </p:spTree>
    <p:extLst>
      <p:ext uri="{BB962C8B-B14F-4D97-AF65-F5344CB8AC3E}">
        <p14:creationId xmlns:p14="http://schemas.microsoft.com/office/powerpoint/2010/main" val="118953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Evaluation Learning Community Training</a:t>
            </a:r>
          </a:p>
        </p:txBody>
      </p:sp>
      <p:sp>
        <p:nvSpPr>
          <p:cNvPr id="5" name="Date Placeholder 4"/>
          <p:cNvSpPr>
            <a:spLocks noGrp="1"/>
          </p:cNvSpPr>
          <p:nvPr>
            <p:ph type="dt" idx="11"/>
          </p:nvPr>
        </p:nvSpPr>
        <p:spPr/>
        <p:txBody>
          <a:bodyPr/>
          <a:lstStyle/>
          <a:p>
            <a:r>
              <a:rPr lang="en-US" dirty="0">
                <a:solidFill>
                  <a:prstClr val="black"/>
                </a:solidFill>
              </a:rPr>
              <a:t>December 7-8, 2011</a:t>
            </a: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059934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90</a:t>
            </a:fld>
            <a:endParaRPr lang="en-US" dirty="0"/>
          </a:p>
        </p:txBody>
      </p:sp>
    </p:spTree>
    <p:extLst>
      <p:ext uri="{BB962C8B-B14F-4D97-AF65-F5344CB8AC3E}">
        <p14:creationId xmlns:p14="http://schemas.microsoft.com/office/powerpoint/2010/main" val="32150935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19994067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0ECD6-B324-4B2B-815B-161FCBAFB1F8}" type="slidenum">
              <a:rPr lang="en-US" smtClean="0">
                <a:solidFill>
                  <a:prstClr val="black"/>
                </a:solidFill>
              </a:rPr>
              <a:pPr/>
              <a:t>92</a:t>
            </a:fld>
            <a:endParaRPr lang="en-US" dirty="0">
              <a:solidFill>
                <a:prstClr val="black"/>
              </a:solidFill>
            </a:endParaRPr>
          </a:p>
        </p:txBody>
      </p:sp>
    </p:spTree>
    <p:extLst>
      <p:ext uri="{BB962C8B-B14F-4D97-AF65-F5344CB8AC3E}">
        <p14:creationId xmlns:p14="http://schemas.microsoft.com/office/powerpoint/2010/main" val="5769294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93</a:t>
            </a:fld>
            <a:endParaRPr lang="en-US" dirty="0"/>
          </a:p>
        </p:txBody>
      </p:sp>
    </p:spTree>
    <p:extLst>
      <p:ext uri="{BB962C8B-B14F-4D97-AF65-F5344CB8AC3E}">
        <p14:creationId xmlns:p14="http://schemas.microsoft.com/office/powerpoint/2010/main" val="21108229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94</a:t>
            </a:fld>
            <a:endParaRPr lang="en-US" dirty="0"/>
          </a:p>
        </p:txBody>
      </p:sp>
    </p:spTree>
    <p:extLst>
      <p:ext uri="{BB962C8B-B14F-4D97-AF65-F5344CB8AC3E}">
        <p14:creationId xmlns:p14="http://schemas.microsoft.com/office/powerpoint/2010/main" val="16948557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870C8C3-50BB-48BB-8048-73EC538A6602}" type="slidenum">
              <a:rPr lang="en-US" smtClean="0"/>
              <a:t>95</a:t>
            </a:fld>
            <a:endParaRPr lang="en-US" dirty="0"/>
          </a:p>
        </p:txBody>
      </p:sp>
    </p:spTree>
    <p:extLst>
      <p:ext uri="{BB962C8B-B14F-4D97-AF65-F5344CB8AC3E}">
        <p14:creationId xmlns:p14="http://schemas.microsoft.com/office/powerpoint/2010/main" val="31109379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96</a:t>
            </a:fld>
            <a:endParaRPr lang="en-US" dirty="0"/>
          </a:p>
        </p:txBody>
      </p:sp>
    </p:spTree>
    <p:extLst>
      <p:ext uri="{BB962C8B-B14F-4D97-AF65-F5344CB8AC3E}">
        <p14:creationId xmlns:p14="http://schemas.microsoft.com/office/powerpoint/2010/main" val="16760849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97</a:t>
            </a:fld>
            <a:endParaRPr lang="en-US" dirty="0"/>
          </a:p>
        </p:txBody>
      </p:sp>
    </p:spTree>
    <p:extLst>
      <p:ext uri="{BB962C8B-B14F-4D97-AF65-F5344CB8AC3E}">
        <p14:creationId xmlns:p14="http://schemas.microsoft.com/office/powerpoint/2010/main" val="378174227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98</a:t>
            </a:fld>
            <a:endParaRPr lang="en-US" dirty="0"/>
          </a:p>
        </p:txBody>
      </p:sp>
    </p:spTree>
    <p:extLst>
      <p:ext uri="{BB962C8B-B14F-4D97-AF65-F5344CB8AC3E}">
        <p14:creationId xmlns:p14="http://schemas.microsoft.com/office/powerpoint/2010/main" val="4042411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99</a:t>
            </a:fld>
            <a:endParaRPr lang="en-US" dirty="0">
              <a:solidFill>
                <a:prstClr val="black"/>
              </a:solidFill>
            </a:endParaRPr>
          </a:p>
        </p:txBody>
      </p:sp>
    </p:spTree>
    <p:extLst>
      <p:ext uri="{BB962C8B-B14F-4D97-AF65-F5344CB8AC3E}">
        <p14:creationId xmlns:p14="http://schemas.microsoft.com/office/powerpoint/2010/main" val="1945093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97672"/>
            <a:ext cx="12197020" cy="1867417"/>
            <a:chOff x="-3765" y="4880373"/>
            <a:chExt cx="9147765" cy="1984715"/>
          </a:xfrm>
        </p:grpSpPr>
        <p:sp>
          <p:nvSpPr>
            <p:cNvPr id="7" name="Freeform 6"/>
            <p:cNvSpPr>
              <a:spLocks/>
            </p:cNvSpPr>
            <p:nvPr/>
          </p:nvSpPr>
          <p:spPr bwMode="auto">
            <a:xfrm>
              <a:off x="1687513" y="4994869"/>
              <a:ext cx="7456487" cy="35684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chemeClr val="bg2">
                <a:lumMod val="50000"/>
              </a:scheme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6" name="Picture 2" descr="H:\share\National Reporting System\Logo-NRS\Blue NRS Logo.GIF"/>
          <p:cNvPicPr>
            <a:picLocks noChangeAspect="1" noChangeArrowheads="1"/>
          </p:cNvPicPr>
          <p:nvPr userDrawn="1"/>
        </p:nvPicPr>
        <p:blipFill>
          <a:blip r:embed="rId2" cstate="print"/>
          <a:srcRect/>
          <a:stretch>
            <a:fillRect/>
          </a:stretch>
        </p:blipFill>
        <p:spPr bwMode="auto">
          <a:xfrm>
            <a:off x="508000" y="5562600"/>
            <a:ext cx="1763776" cy="91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Slide Number Placeholder 2"/>
          <p:cNvSpPr>
            <a:spLocks noGrp="1"/>
          </p:cNvSpPr>
          <p:nvPr>
            <p:ph type="sldNum" sz="quarter" idx="4"/>
          </p:nvPr>
        </p:nvSpPr>
        <p:spPr>
          <a:xfrm>
            <a:off x="10769600" y="6461760"/>
            <a:ext cx="812800" cy="192587"/>
          </a:xfrm>
          <a:prstGeom prst="snipRoundRect">
            <a:avLst/>
          </a:prstGeom>
          <a:ln>
            <a:noFill/>
          </a:ln>
        </p:spPr>
        <p:txBody>
          <a:bodyPr/>
          <a:lstStyle>
            <a:lvl1pPr>
              <a:defRPr sz="1000">
                <a:solidFill>
                  <a:schemeClr val="bg1"/>
                </a:solidFill>
              </a:defRPr>
            </a:lvl1pPr>
          </a:lstStyle>
          <a:p>
            <a:pPr algn="r"/>
            <a:fld id="{E92A4EC9-B9AB-4187-8E94-080899230DE0}" type="slidenum">
              <a:rPr lang="en-US" smtClean="0"/>
              <a:pPr algn="r"/>
              <a:t>‹#›</a:t>
            </a:fld>
            <a:endParaRPr lang="en-US" dirty="0"/>
          </a:p>
        </p:txBody>
      </p:sp>
    </p:spTree>
    <p:extLst>
      <p:ext uri="{BB962C8B-B14F-4D97-AF65-F5344CB8AC3E}">
        <p14:creationId xmlns:p14="http://schemas.microsoft.com/office/powerpoint/2010/main" val="21389467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9" name="Title 8"/>
          <p:cNvSpPr>
            <a:spLocks noGrp="1"/>
          </p:cNvSpPr>
          <p:nvPr>
            <p:ph type="ctrTitle"/>
          </p:nvPr>
        </p:nvSpPr>
        <p:spPr>
          <a:xfrm>
            <a:off x="914400" y="914400"/>
            <a:ext cx="10363200" cy="1829761"/>
          </a:xfrm>
        </p:spPr>
        <p:txBody>
          <a:bodyPr vert="horz" anchor="t" anchorCtr="0">
            <a:normAutofit/>
            <a:scene3d>
              <a:camera prst="orthographicFront"/>
              <a:lightRig rig="soft" dir="t"/>
            </a:scene3d>
            <a:sp3d prstMaterial="softEdge">
              <a:bevelT w="25400" h="25400"/>
            </a:sp3d>
          </a:bodyPr>
          <a:lstStyle>
            <a:lvl1pPr algn="ctr">
              <a:defRPr sz="3600" b="1">
                <a:solidFill>
                  <a:srgbClr val="105766"/>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grpSp>
        <p:nvGrpSpPr>
          <p:cNvPr id="2" name="Group 1"/>
          <p:cNvGrpSpPr/>
          <p:nvPr/>
        </p:nvGrpSpPr>
        <p:grpSpPr>
          <a:xfrm>
            <a:off x="-5019" y="4997672"/>
            <a:ext cx="12197020" cy="1867417"/>
            <a:chOff x="-3765" y="4880373"/>
            <a:chExt cx="9147765" cy="1984715"/>
          </a:xfrm>
        </p:grpSpPr>
        <p:sp>
          <p:nvSpPr>
            <p:cNvPr id="7" name="Freeform 6"/>
            <p:cNvSpPr>
              <a:spLocks/>
            </p:cNvSpPr>
            <p:nvPr/>
          </p:nvSpPr>
          <p:spPr bwMode="auto">
            <a:xfrm>
              <a:off x="1687513" y="4994869"/>
              <a:ext cx="7456487" cy="35684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chemeClr val="bg2">
                <a:lumMod val="50000"/>
              </a:scheme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6" name="Picture 2" descr="H:\share\National Reporting System\Logo-NRS\Blue NRS Logo.GIF"/>
          <p:cNvPicPr>
            <a:picLocks noChangeAspect="1" noChangeArrowheads="1"/>
          </p:cNvPicPr>
          <p:nvPr userDrawn="1"/>
        </p:nvPicPr>
        <p:blipFill>
          <a:blip r:embed="rId2" cstate="print"/>
          <a:srcRect/>
          <a:stretch>
            <a:fillRect/>
          </a:stretch>
        </p:blipFill>
        <p:spPr bwMode="auto">
          <a:xfrm>
            <a:off x="508000" y="5562600"/>
            <a:ext cx="1763776" cy="91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Slide Number Placeholder 2"/>
          <p:cNvSpPr>
            <a:spLocks noGrp="1"/>
          </p:cNvSpPr>
          <p:nvPr>
            <p:ph type="sldNum" sz="quarter" idx="4"/>
          </p:nvPr>
        </p:nvSpPr>
        <p:spPr>
          <a:xfrm>
            <a:off x="10769600" y="6461760"/>
            <a:ext cx="812800" cy="192587"/>
          </a:xfrm>
          <a:prstGeom prst="snipRoundRect">
            <a:avLst/>
          </a:prstGeom>
          <a:ln>
            <a:noFill/>
          </a:ln>
        </p:spPr>
        <p:txBody>
          <a:bodyPr/>
          <a:lstStyle>
            <a:lvl1pPr>
              <a:defRPr sz="1000">
                <a:solidFill>
                  <a:schemeClr val="bg1"/>
                </a:solidFill>
              </a:defRPr>
            </a:lvl1pPr>
          </a:lstStyle>
          <a:p>
            <a:pPr algn="r"/>
            <a:fld id="{E92A4EC9-B9AB-4187-8E94-080899230DE0}" type="slidenum">
              <a:rPr lang="en-US" smtClean="0"/>
              <a:pPr algn="r"/>
              <a:t>‹#›</a:t>
            </a:fld>
            <a:endParaRPr lang="en-US" dirty="0"/>
          </a:p>
        </p:txBody>
      </p:sp>
    </p:spTree>
    <p:extLst>
      <p:ext uri="{BB962C8B-B14F-4D97-AF65-F5344CB8AC3E}">
        <p14:creationId xmlns:p14="http://schemas.microsoft.com/office/powerpoint/2010/main" val="34298984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5551714"/>
            <a:ext cx="6139543" cy="130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p:cNvSpPr>
            <a:spLocks noGrp="1"/>
          </p:cNvSpPr>
          <p:nvPr>
            <p:ph type="sldNum" sz="quarter" idx="4"/>
          </p:nvPr>
        </p:nvSpPr>
        <p:spPr>
          <a:xfrm>
            <a:off x="10769600" y="6461760"/>
            <a:ext cx="812800" cy="192587"/>
          </a:xfrm>
          <a:prstGeom prst="snipRoundRect">
            <a:avLst/>
          </a:prstGeom>
          <a:ln>
            <a:noFill/>
          </a:ln>
        </p:spPr>
        <p:txBody>
          <a:bodyPr/>
          <a:lstStyle>
            <a:lvl1pPr>
              <a:defRPr sz="1000"/>
            </a:lvl1pPr>
          </a:lstStyle>
          <a:p>
            <a:pPr algn="r"/>
            <a:fld id="{CC50292E-328F-4DF3-9059-5EE4617165C7}" type="slidenum">
              <a:rPr lang="en-US" smtClean="0">
                <a:solidFill>
                  <a:srgbClr val="7D3C4A">
                    <a:lumMod val="75000"/>
                  </a:srgbClr>
                </a:solidFill>
              </a:rPr>
              <a:pPr algn="r"/>
              <a:t>‹#›</a:t>
            </a:fld>
            <a:endParaRPr lang="en-US" dirty="0">
              <a:solidFill>
                <a:srgbClr val="7D3C4A">
                  <a:lumMod val="75000"/>
                </a:srgbClr>
              </a:solidFill>
            </a:endParaRPr>
          </a:p>
        </p:txBody>
      </p:sp>
    </p:spTree>
    <p:extLst>
      <p:ext uri="{BB962C8B-B14F-4D97-AF65-F5344CB8AC3E}">
        <p14:creationId xmlns:p14="http://schemas.microsoft.com/office/powerpoint/2010/main" val="416539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2"/>
          <p:cNvSpPr>
            <a:spLocks noGrp="1"/>
          </p:cNvSpPr>
          <p:nvPr>
            <p:ph type="sldNum" sz="quarter" idx="4"/>
          </p:nvPr>
        </p:nvSpPr>
        <p:spPr>
          <a:xfrm>
            <a:off x="10769600" y="6461760"/>
            <a:ext cx="812800" cy="192587"/>
          </a:xfrm>
          <a:prstGeom prst="snipRoundRect">
            <a:avLst/>
          </a:prstGeom>
          <a:ln>
            <a:noFill/>
          </a:ln>
        </p:spPr>
        <p:txBody>
          <a:bodyPr/>
          <a:lstStyle>
            <a:lvl1pPr>
              <a:defRPr sz="1000"/>
            </a:lvl1pPr>
          </a:lstStyle>
          <a:p>
            <a:pPr algn="r"/>
            <a:fld id="{CC50292E-328F-4DF3-9059-5EE4617165C7}" type="slidenum">
              <a:rPr lang="en-US" smtClean="0">
                <a:solidFill>
                  <a:srgbClr val="7D3C4A">
                    <a:lumMod val="75000"/>
                  </a:srgbClr>
                </a:solidFill>
              </a:rPr>
              <a:pPr algn="r"/>
              <a:t>‹#›</a:t>
            </a:fld>
            <a:endParaRPr lang="en-US" dirty="0">
              <a:solidFill>
                <a:srgbClr val="7D3C4A">
                  <a:lumMod val="75000"/>
                </a:srgbClr>
              </a:solidFill>
            </a:endParaRPr>
          </a:p>
        </p:txBody>
      </p:sp>
    </p:spTree>
    <p:extLst>
      <p:ext uri="{BB962C8B-B14F-4D97-AF65-F5344CB8AC3E}">
        <p14:creationId xmlns:p14="http://schemas.microsoft.com/office/powerpoint/2010/main" val="30098939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
        <p:nvSpPr>
          <p:cNvPr id="8" name="Slide Number Placeholder 2"/>
          <p:cNvSpPr>
            <a:spLocks noGrp="1"/>
          </p:cNvSpPr>
          <p:nvPr>
            <p:ph type="sldNum" sz="quarter" idx="4"/>
          </p:nvPr>
        </p:nvSpPr>
        <p:spPr>
          <a:xfrm>
            <a:off x="10769600" y="6461760"/>
            <a:ext cx="812800" cy="192587"/>
          </a:xfrm>
          <a:prstGeom prst="snipRoundRect">
            <a:avLst/>
          </a:prstGeom>
          <a:ln>
            <a:noFill/>
          </a:ln>
        </p:spPr>
        <p:txBody>
          <a:bodyPr/>
          <a:lstStyle>
            <a:lvl1pPr>
              <a:defRPr sz="1000"/>
            </a:lvl1pPr>
          </a:lstStyle>
          <a:p>
            <a:pPr algn="r"/>
            <a:fld id="{CC50292E-328F-4DF3-9059-5EE4617165C7}" type="slidenum">
              <a:rPr lang="en-US" smtClean="0">
                <a:solidFill>
                  <a:srgbClr val="7D3C4A">
                    <a:lumMod val="75000"/>
                  </a:srgbClr>
                </a:solidFill>
              </a:rPr>
              <a:pPr algn="r"/>
              <a:t>‹#›</a:t>
            </a:fld>
            <a:endParaRPr lang="en-US" dirty="0">
              <a:solidFill>
                <a:srgbClr val="7D3C4A">
                  <a:lumMod val="75000"/>
                </a:srgbClr>
              </a:solidFill>
            </a:endParaRPr>
          </a:p>
        </p:txBody>
      </p:sp>
    </p:spTree>
    <p:extLst>
      <p:ext uri="{BB962C8B-B14F-4D97-AF65-F5344CB8AC3E}">
        <p14:creationId xmlns:p14="http://schemas.microsoft.com/office/powerpoint/2010/main" val="41757704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mparison">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
        <p:nvSpPr>
          <p:cNvPr id="8" name="Text Placeholder 2"/>
          <p:cNvSpPr>
            <a:spLocks noGrp="1"/>
          </p:cNvSpPr>
          <p:nvPr>
            <p:ph type="body" idx="1"/>
          </p:nvPr>
        </p:nvSpPr>
        <p:spPr>
          <a:xfrm>
            <a:off x="609600" y="515112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9" name="Text Placeholder 3"/>
          <p:cNvSpPr>
            <a:spLocks noGrp="1"/>
          </p:cNvSpPr>
          <p:nvPr>
            <p:ph type="body" sz="half" idx="3"/>
          </p:nvPr>
        </p:nvSpPr>
        <p:spPr>
          <a:xfrm>
            <a:off x="6193369" y="515112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10" name="Content Placeholder 4"/>
          <p:cNvSpPr>
            <a:spLocks noGrp="1"/>
          </p:cNvSpPr>
          <p:nvPr>
            <p:ph sz="quarter" idx="2"/>
          </p:nvPr>
        </p:nvSpPr>
        <p:spPr>
          <a:xfrm>
            <a:off x="609600" y="1444295"/>
            <a:ext cx="5386917" cy="3657600"/>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5"/>
          <p:cNvSpPr>
            <a:spLocks noGrp="1"/>
          </p:cNvSpPr>
          <p:nvPr>
            <p:ph sz="quarter" idx="4"/>
          </p:nvPr>
        </p:nvSpPr>
        <p:spPr>
          <a:xfrm>
            <a:off x="6193368" y="1444295"/>
            <a:ext cx="5389033" cy="3657600"/>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Slide Number Placeholder 2"/>
          <p:cNvSpPr>
            <a:spLocks noGrp="1"/>
          </p:cNvSpPr>
          <p:nvPr>
            <p:ph type="sldNum" sz="quarter" idx="10"/>
          </p:nvPr>
        </p:nvSpPr>
        <p:spPr>
          <a:xfrm>
            <a:off x="10769600" y="6461760"/>
            <a:ext cx="812800" cy="192587"/>
          </a:xfrm>
          <a:prstGeom prst="snipRoundRect">
            <a:avLst/>
          </a:prstGeom>
          <a:ln>
            <a:noFill/>
          </a:ln>
        </p:spPr>
        <p:txBody>
          <a:bodyPr/>
          <a:lstStyle>
            <a:lvl1pPr>
              <a:defRPr sz="1000"/>
            </a:lvl1pPr>
          </a:lstStyle>
          <a:p>
            <a:pPr algn="r"/>
            <a:fld id="{CC50292E-328F-4DF3-9059-5EE4617165C7}" type="slidenum">
              <a:rPr lang="en-US" smtClean="0">
                <a:solidFill>
                  <a:srgbClr val="7D3C4A">
                    <a:lumMod val="75000"/>
                  </a:srgbClr>
                </a:solidFill>
              </a:rPr>
              <a:pPr algn="r"/>
              <a:t>‹#›</a:t>
            </a:fld>
            <a:endParaRPr lang="en-US" dirty="0">
              <a:solidFill>
                <a:srgbClr val="7D3C4A">
                  <a:lumMod val="75000"/>
                </a:srgbClr>
              </a:solidFill>
            </a:endParaRPr>
          </a:p>
        </p:txBody>
      </p:sp>
    </p:spTree>
    <p:extLst>
      <p:ext uri="{BB962C8B-B14F-4D97-AF65-F5344CB8AC3E}">
        <p14:creationId xmlns:p14="http://schemas.microsoft.com/office/powerpoint/2010/main" val="25029869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2"/>
          <p:cNvSpPr>
            <a:spLocks noGrp="1"/>
          </p:cNvSpPr>
          <p:nvPr>
            <p:ph type="sldNum" sz="quarter" idx="4"/>
          </p:nvPr>
        </p:nvSpPr>
        <p:spPr>
          <a:xfrm>
            <a:off x="10769600" y="6461760"/>
            <a:ext cx="812800" cy="192587"/>
          </a:xfrm>
          <a:prstGeom prst="snipRoundRect">
            <a:avLst/>
          </a:prstGeom>
          <a:ln>
            <a:noFill/>
          </a:ln>
        </p:spPr>
        <p:txBody>
          <a:bodyPr/>
          <a:lstStyle>
            <a:lvl1pPr>
              <a:defRPr sz="1000"/>
            </a:lvl1pPr>
          </a:lstStyle>
          <a:p>
            <a:pPr algn="r"/>
            <a:fld id="{CC50292E-328F-4DF3-9059-5EE4617165C7}" type="slidenum">
              <a:rPr lang="en-US" smtClean="0">
                <a:solidFill>
                  <a:srgbClr val="7D3C4A">
                    <a:lumMod val="75000"/>
                  </a:srgbClr>
                </a:solidFill>
              </a:rPr>
              <a:pPr algn="r"/>
              <a:t>‹#›</a:t>
            </a:fld>
            <a:endParaRPr lang="en-US" dirty="0">
              <a:solidFill>
                <a:srgbClr val="7D3C4A">
                  <a:lumMod val="75000"/>
                </a:srgbClr>
              </a:solidFill>
            </a:endParaRPr>
          </a:p>
        </p:txBody>
      </p:sp>
    </p:spTree>
    <p:extLst>
      <p:ext uri="{BB962C8B-B14F-4D97-AF65-F5344CB8AC3E}">
        <p14:creationId xmlns:p14="http://schemas.microsoft.com/office/powerpoint/2010/main" val="31284536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2"/>
          <p:cNvSpPr>
            <a:spLocks noGrp="1"/>
          </p:cNvSpPr>
          <p:nvPr>
            <p:ph type="sldNum" sz="quarter" idx="4"/>
          </p:nvPr>
        </p:nvSpPr>
        <p:spPr>
          <a:xfrm>
            <a:off x="10769600" y="6461760"/>
            <a:ext cx="812800" cy="192587"/>
          </a:xfrm>
          <a:prstGeom prst="snipRoundRect">
            <a:avLst/>
          </a:prstGeom>
          <a:ln>
            <a:noFill/>
          </a:ln>
        </p:spPr>
        <p:txBody>
          <a:bodyPr/>
          <a:lstStyle>
            <a:lvl1pPr>
              <a:defRPr sz="1000"/>
            </a:lvl1pPr>
          </a:lstStyle>
          <a:p>
            <a:pPr algn="r"/>
            <a:fld id="{CC50292E-328F-4DF3-9059-5EE4617165C7}" type="slidenum">
              <a:rPr lang="en-US" smtClean="0">
                <a:solidFill>
                  <a:srgbClr val="7D3C4A">
                    <a:lumMod val="75000"/>
                  </a:srgbClr>
                </a:solidFill>
              </a:rPr>
              <a:pPr algn="r"/>
              <a:t>‹#›</a:t>
            </a:fld>
            <a:endParaRPr lang="en-US" dirty="0">
              <a:solidFill>
                <a:srgbClr val="7D3C4A">
                  <a:lumMod val="75000"/>
                </a:srgbClr>
              </a:solidFill>
            </a:endParaRPr>
          </a:p>
        </p:txBody>
      </p:sp>
    </p:spTree>
    <p:extLst>
      <p:ext uri="{BB962C8B-B14F-4D97-AF65-F5344CB8AC3E}">
        <p14:creationId xmlns:p14="http://schemas.microsoft.com/office/powerpoint/2010/main" val="421210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2"/>
          <p:cNvSpPr>
            <a:spLocks noGrp="1"/>
          </p:cNvSpPr>
          <p:nvPr>
            <p:ph type="sldNum" sz="quarter" idx="4"/>
          </p:nvPr>
        </p:nvSpPr>
        <p:spPr>
          <a:xfrm>
            <a:off x="10769600" y="6461760"/>
            <a:ext cx="812800" cy="192587"/>
          </a:xfrm>
          <a:prstGeom prst="snipRoundRect">
            <a:avLst/>
          </a:prstGeom>
          <a:ln>
            <a:noFill/>
          </a:ln>
        </p:spPr>
        <p:txBody>
          <a:bodyPr/>
          <a:lstStyle>
            <a:lvl1pPr>
              <a:defRPr sz="1000"/>
            </a:lvl1pPr>
          </a:lstStyle>
          <a:p>
            <a:pPr algn="r"/>
            <a:fld id="{CC50292E-328F-4DF3-9059-5EE4617165C7}" type="slidenum">
              <a:rPr lang="en-US" smtClean="0">
                <a:solidFill>
                  <a:srgbClr val="7D3C4A">
                    <a:lumMod val="75000"/>
                  </a:srgbClr>
                </a:solidFill>
              </a:rPr>
              <a:pPr algn="r"/>
              <a:t>‹#›</a:t>
            </a:fld>
            <a:endParaRPr lang="en-US" dirty="0">
              <a:solidFill>
                <a:srgbClr val="7D3C4A">
                  <a:lumMod val="75000"/>
                </a:srgbClr>
              </a:solidFill>
            </a:endParaRPr>
          </a:p>
        </p:txBody>
      </p:sp>
    </p:spTree>
    <p:extLst>
      <p:ext uri="{BB962C8B-B14F-4D97-AF65-F5344CB8AC3E}">
        <p14:creationId xmlns:p14="http://schemas.microsoft.com/office/powerpoint/2010/main" val="74643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8" y="5943600"/>
            <a:ext cx="5430303" cy="92241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14" name="Right Triangle 13"/>
          <p:cNvSpPr>
            <a:spLocks/>
          </p:cNvSpPr>
          <p:nvPr/>
        </p:nvSpPr>
        <p:spPr bwMode="auto">
          <a:xfrm>
            <a:off x="-8056" y="5791253"/>
            <a:ext cx="4536419" cy="1080868"/>
          </a:xfrm>
          <a:prstGeom prst="rtTriangle">
            <a:avLst/>
          </a:prstGeom>
          <a:solidFill>
            <a:schemeClr val="bg2">
              <a:lumMod val="50000"/>
            </a:scheme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dirty="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b" anchorCtr="0">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11" name="Picture 3"/>
          <p:cNvPicPr>
            <a:picLocks noChangeAspect="1" noChangeArrowheads="1"/>
          </p:cNvPicPr>
          <p:nvPr userDrawn="1"/>
        </p:nvPicPr>
        <p:blipFill>
          <a:blip r:embed="rId11" cstate="print"/>
          <a:srcRect/>
          <a:stretch>
            <a:fillRect/>
          </a:stretch>
        </p:blipFill>
        <p:spPr bwMode="auto">
          <a:xfrm>
            <a:off x="101600" y="6324601"/>
            <a:ext cx="1219200" cy="371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Slide Number Placeholder 2"/>
          <p:cNvSpPr>
            <a:spLocks noGrp="1"/>
          </p:cNvSpPr>
          <p:nvPr>
            <p:ph type="sldNum" sz="quarter" idx="4"/>
          </p:nvPr>
        </p:nvSpPr>
        <p:spPr>
          <a:xfrm>
            <a:off x="10769600" y="6461760"/>
            <a:ext cx="812800" cy="192587"/>
          </a:xfrm>
          <a:prstGeom prst="snipRoundRect">
            <a:avLst/>
          </a:prstGeom>
          <a:ln>
            <a:noFill/>
          </a:ln>
        </p:spPr>
        <p:txBody>
          <a:bodyPr/>
          <a:lstStyle>
            <a:lvl1pPr>
              <a:defRPr sz="1000"/>
            </a:lvl1pPr>
          </a:lstStyle>
          <a:p>
            <a:pPr algn="r"/>
            <a:fld id="{FF955382-4ADC-4D3F-BA4A-D0F77C17982D}" type="slidenum">
              <a:rPr lang="en-US" smtClean="0">
                <a:solidFill>
                  <a:srgbClr val="7D3C4A">
                    <a:lumMod val="75000"/>
                  </a:srgbClr>
                </a:solidFill>
              </a:rPr>
              <a:pPr algn="r"/>
              <a:t>‹#›</a:t>
            </a:fld>
            <a:endParaRPr lang="en-US" dirty="0">
              <a:solidFill>
                <a:srgbClr val="7D3C4A">
                  <a:lumMod val="75000"/>
                </a:srgbClr>
              </a:solidFill>
            </a:endParaRPr>
          </a:p>
        </p:txBody>
      </p:sp>
    </p:spTree>
    <p:extLst>
      <p:ext uri="{BB962C8B-B14F-4D97-AF65-F5344CB8AC3E}">
        <p14:creationId xmlns:p14="http://schemas.microsoft.com/office/powerpoint/2010/main" val="3083510158"/>
      </p:ext>
    </p:extLst>
  </p:cSld>
  <p:clrMap bg1="lt1" tx1="dk1" bg2="lt2" tx2="dk2" accent1="accent1" accent2="accent2" accent3="accent3" accent4="accent4" accent5="accent5" accent6="accent6" hlink="hlink" folHlink="folHlink"/>
  <p:sldLayoutIdLst>
    <p:sldLayoutId id="2147483661" r:id="rId1"/>
    <p:sldLayoutId id="2147483772" r:id="rId2"/>
    <p:sldLayoutId id="2147483768" r:id="rId3"/>
    <p:sldLayoutId id="2147483771" r:id="rId4"/>
    <p:sldLayoutId id="2147483662" r:id="rId5"/>
    <p:sldLayoutId id="2147483769" r:id="rId6"/>
    <p:sldLayoutId id="2147483664" r:id="rId7"/>
    <p:sldLayoutId id="2147483665" r:id="rId8"/>
    <p:sldLayoutId id="2147483666" r:id="rId9"/>
  </p:sldLayoutIdLst>
  <p:timing>
    <p:tnLst>
      <p:par>
        <p:cTn id="1" dur="indefinite" restart="never" nodeType="tmRoot"/>
      </p:par>
    </p:tnLst>
  </p:timing>
  <p:hf hdr="0" ftr="0" dt="0"/>
  <p:txStyles>
    <p:titleStyle>
      <a:lvl1pPr algn="l" rtl="0" eaLnBrk="1" latinLnBrk="0" hangingPunct="1">
        <a:spcBef>
          <a:spcPct val="0"/>
        </a:spcBef>
        <a:buNone/>
        <a:defRPr kumimoji="0" sz="3600" b="1" kern="1200" baseline="0">
          <a:solidFill>
            <a:srgbClr val="105766"/>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4">
            <a:lumMod val="75000"/>
          </a:schemeClr>
        </a:buClr>
        <a:buSzPct val="68000"/>
        <a:buFont typeface="Wingdings 3"/>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4">
            <a:lumMod val="75000"/>
          </a:schemeClr>
        </a:buClr>
        <a:buFont typeface="Verdana"/>
        <a:buChar char="◦"/>
        <a:defRPr kumimoji="0" sz="2200" kern="1200">
          <a:solidFill>
            <a:schemeClr val="tx1"/>
          </a:solidFill>
          <a:latin typeface="+mn-lt"/>
          <a:ea typeface="+mn-ea"/>
          <a:cs typeface="+mn-cs"/>
        </a:defRPr>
      </a:lvl2pPr>
      <a:lvl3pPr marL="859536" indent="-228600" algn="l" rtl="0" eaLnBrk="1" latinLnBrk="0" hangingPunct="1">
        <a:spcBef>
          <a:spcPts val="350"/>
        </a:spcBef>
        <a:buClr>
          <a:schemeClr val="accent4">
            <a:lumMod val="75000"/>
          </a:schemeClr>
        </a:buClr>
        <a:buSzPct val="100000"/>
        <a:buFont typeface="Wingdings 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chemeClr val="accent4">
            <a:lumMod val="75000"/>
          </a:schemeClr>
        </a:buClr>
        <a:buFont typeface="Wingdings 2"/>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accent4">
            <a:lumMod val="75000"/>
          </a:schemeClr>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ites.ed.gov/octae/2015/05/20/wioa-a-vision-to-revitalize-the-workforce-system/"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LEAP Into WIOA, Part II: </a:t>
            </a:r>
            <a:br>
              <a:rPr lang="en-US" dirty="0" smtClean="0"/>
            </a:br>
            <a:r>
              <a:rPr lang="en-US" dirty="0" smtClean="0"/>
              <a:t>NRS Measures and Reporting</a:t>
            </a:r>
            <a:endParaRPr lang="en-US" dirty="0"/>
          </a:p>
        </p:txBody>
      </p:sp>
      <p:sp>
        <p:nvSpPr>
          <p:cNvPr id="3" name="Subtitle 2"/>
          <p:cNvSpPr>
            <a:spLocks noGrp="1"/>
          </p:cNvSpPr>
          <p:nvPr>
            <p:ph type="subTitle" idx="1"/>
          </p:nvPr>
        </p:nvSpPr>
        <p:spPr/>
        <p:txBody>
          <a:bodyPr/>
          <a:lstStyle/>
          <a:p>
            <a:r>
              <a:rPr lang="en-US" dirty="0" smtClean="0"/>
              <a:t>September/October 2016</a:t>
            </a:r>
            <a:endParaRPr lang="en-US" dirty="0"/>
          </a:p>
        </p:txBody>
      </p:sp>
      <p:sp>
        <p:nvSpPr>
          <p:cNvPr id="5" name="Slide Number Placeholder 4"/>
          <p:cNvSpPr>
            <a:spLocks noGrp="1"/>
          </p:cNvSpPr>
          <p:nvPr>
            <p:ph type="sldNum" sz="quarter" idx="4"/>
          </p:nvPr>
        </p:nvSpPr>
        <p:spPr/>
        <p:txBody>
          <a:bodyPr/>
          <a:lstStyle/>
          <a:p>
            <a:pPr algn="r"/>
            <a:fld id="{E92A4EC9-B9AB-4187-8E94-080899230DE0}" type="slidenum">
              <a:rPr lang="en-US" smtClean="0"/>
              <a:pPr algn="r"/>
              <a:t>1</a:t>
            </a:fld>
            <a:endParaRPr lang="en-US" dirty="0"/>
          </a:p>
        </p:txBody>
      </p:sp>
    </p:spTree>
    <p:extLst>
      <p:ext uri="{BB962C8B-B14F-4D97-AF65-F5344CB8AC3E}">
        <p14:creationId xmlns:p14="http://schemas.microsoft.com/office/powerpoint/2010/main" val="1292317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solidFill>
              </a:rPr>
              <a:t>LEAP, Part II: Support Tool</a:t>
            </a:r>
            <a:endParaRPr lang="en-US" dirty="0">
              <a:solidFill>
                <a:schemeClr val="tx2"/>
              </a:solidFill>
            </a:endParaRPr>
          </a:p>
        </p:txBody>
      </p:sp>
      <p:pic>
        <p:nvPicPr>
          <p:cNvPr id="2" name="Picture 1" descr="Image of the pages (front and back) of the support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40" y="1436622"/>
            <a:ext cx="9668256" cy="4389120"/>
          </a:xfrm>
          <a:prstGeom prst="rect">
            <a:avLst/>
          </a:prstGeom>
        </p:spPr>
      </p:pic>
      <p:sp>
        <p:nvSpPr>
          <p:cNvPr id="5" name="TextBox 4"/>
          <p:cNvSpPr txBox="1"/>
          <p:nvPr/>
        </p:nvSpPr>
        <p:spPr>
          <a:xfrm>
            <a:off x="6227064" y="5959085"/>
            <a:ext cx="5167312" cy="369332"/>
          </a:xfrm>
          <a:prstGeom prst="rect">
            <a:avLst/>
          </a:prstGeom>
          <a:ln w="57150">
            <a:solidFill>
              <a:srgbClr val="FF99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solidFill>
                  <a:prstClr val="black"/>
                </a:solidFill>
              </a:rPr>
              <a:t>See </a:t>
            </a:r>
            <a:r>
              <a:rPr lang="en-US" dirty="0" smtClean="0">
                <a:solidFill>
                  <a:prstClr val="black"/>
                </a:solidFill>
              </a:rPr>
              <a:t>Handout 1: </a:t>
            </a:r>
            <a:r>
              <a:rPr lang="en-US" dirty="0" smtClean="0">
                <a:solidFill>
                  <a:schemeClr val="tx1"/>
                </a:solidFill>
              </a:rPr>
              <a:t>“LEAP, Part II: Support Tool.”</a:t>
            </a:r>
            <a:endParaRPr lang="en-US" dirty="0">
              <a:solidFill>
                <a:schemeClr val="tx1"/>
              </a:solidFill>
            </a:endParaRPr>
          </a:p>
        </p:txBody>
      </p:sp>
      <p:sp>
        <p:nvSpPr>
          <p:cNvPr id="3" name="Slide Number Placeholder 2"/>
          <p:cNvSpPr>
            <a:spLocks noGrp="1"/>
          </p:cNvSpPr>
          <p:nvPr>
            <p:ph type="sldNum" sz="quarter" idx="4"/>
          </p:nvPr>
        </p:nvSpPr>
        <p:spPr>
          <a:ln>
            <a:noFill/>
          </a:ln>
        </p:spPr>
        <p:txBody>
          <a:bodyPr/>
          <a:lstStyle/>
          <a:p>
            <a:pPr algn="r"/>
            <a:fld id="{1DAE2B33-0E29-4739-8433-4E8F3D9CF9EA}" type="slidenum">
              <a:rPr lang="en-US" smtClean="0">
                <a:solidFill>
                  <a:prstClr val="black"/>
                </a:solidFill>
              </a:rPr>
              <a:pPr algn="r"/>
              <a:t>10</a:t>
            </a:fld>
            <a:endParaRPr lang="en-US" dirty="0">
              <a:solidFill>
                <a:prstClr val="black"/>
              </a:solidFill>
            </a:endParaRPr>
          </a:p>
        </p:txBody>
      </p:sp>
    </p:spTree>
    <p:extLst>
      <p:ext uri="{BB962C8B-B14F-4D97-AF65-F5344CB8AC3E}">
        <p14:creationId xmlns:p14="http://schemas.microsoft.com/office/powerpoint/2010/main" val="207589616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Day 1 Reflection—What </a:t>
            </a:r>
            <a:r>
              <a:rPr lang="en-US" sz="3600" dirty="0"/>
              <a:t>Stuck With You?</a:t>
            </a:r>
          </a:p>
        </p:txBody>
      </p:sp>
      <p:pic>
        <p:nvPicPr>
          <p:cNvPr id="2" name="Picture 1" descr="Clipart of a happy f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44" y="2042159"/>
            <a:ext cx="2626858" cy="2645893"/>
          </a:xfrm>
          <a:prstGeom prst="rect">
            <a:avLst/>
          </a:prstGeom>
        </p:spPr>
      </p:pic>
      <p:pic>
        <p:nvPicPr>
          <p:cNvPr id="5" name="Picture 4" descr="Clipart of a frowning/stressed fa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7566" y="2060928"/>
            <a:ext cx="2617674" cy="2627124"/>
          </a:xfrm>
          <a:prstGeom prst="rect">
            <a:avLst/>
          </a:prstGeom>
        </p:spPr>
      </p:pic>
      <p:sp>
        <p:nvSpPr>
          <p:cNvPr id="3" name="Slide Number Placeholder 2"/>
          <p:cNvSpPr>
            <a:spLocks noGrp="1"/>
          </p:cNvSpPr>
          <p:nvPr>
            <p:ph type="sldNum" sz="quarter" idx="4"/>
          </p:nvPr>
        </p:nvSpPr>
        <p:spPr/>
        <p:txBody>
          <a:bodyPr/>
          <a:lstStyle/>
          <a:p>
            <a:pPr algn="r"/>
            <a:fld id="{1DAE2B33-0E29-4739-8433-4E8F3D9CF9EA}" type="slidenum">
              <a:rPr lang="en-US" smtClean="0"/>
              <a:pPr algn="r"/>
              <a:t>100</a:t>
            </a:fld>
            <a:endParaRPr lang="en-US" dirty="0"/>
          </a:p>
        </p:txBody>
      </p:sp>
    </p:spTree>
    <p:extLst>
      <p:ext uri="{BB962C8B-B14F-4D97-AF65-F5344CB8AC3E}">
        <p14:creationId xmlns:p14="http://schemas.microsoft.com/office/powerpoint/2010/main" val="3936425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Elements of the Support Tool</a:t>
            </a:r>
            <a:endParaRPr lang="en-US" dirty="0"/>
          </a:p>
        </p:txBody>
      </p:sp>
      <p:sp>
        <p:nvSpPr>
          <p:cNvPr id="12" name="Content Placeholder 11"/>
          <p:cNvSpPr>
            <a:spLocks noGrp="1"/>
          </p:cNvSpPr>
          <p:nvPr>
            <p:ph idx="1"/>
          </p:nvPr>
        </p:nvSpPr>
        <p:spPr/>
        <p:txBody>
          <a:bodyPr/>
          <a:lstStyle/>
          <a:p>
            <a:r>
              <a:rPr lang="en-US" dirty="0" smtClean="0"/>
              <a:t>Entry and intake: periods of participation, participants, and intake </a:t>
            </a:r>
          </a:p>
          <a:p>
            <a:pPr>
              <a:spcBef>
                <a:spcPts val="1200"/>
              </a:spcBef>
            </a:pPr>
            <a:r>
              <a:rPr lang="en-US" dirty="0" smtClean="0"/>
              <a:t>MSG and assessment</a:t>
            </a:r>
          </a:p>
          <a:p>
            <a:pPr>
              <a:spcBef>
                <a:spcPts val="1200"/>
              </a:spcBef>
            </a:pPr>
            <a:r>
              <a:rPr lang="en-US" dirty="0" smtClean="0"/>
              <a:t>Following up: employment and credential measures</a:t>
            </a:r>
          </a:p>
          <a:p>
            <a:pPr>
              <a:spcBef>
                <a:spcPts val="1200"/>
              </a:spcBef>
            </a:pPr>
            <a:r>
              <a:rPr lang="en-US" dirty="0" smtClean="0"/>
              <a:t>Data system and reporting changes</a:t>
            </a:r>
          </a:p>
          <a:p>
            <a:pPr>
              <a:spcBef>
                <a:spcPts val="1200"/>
              </a:spcBef>
            </a:pPr>
            <a:r>
              <a:rPr lang="en-US" dirty="0" smtClean="0"/>
              <a:t>Program monitoring </a:t>
            </a:r>
          </a:p>
          <a:p>
            <a:pPr>
              <a:spcBef>
                <a:spcPts val="1200"/>
              </a:spcBef>
            </a:pPr>
            <a:r>
              <a:rPr lang="en-US" dirty="0" smtClean="0"/>
              <a:t>Training, communication, and leadership</a:t>
            </a:r>
          </a:p>
        </p:txBody>
      </p:sp>
      <p:pic>
        <p:nvPicPr>
          <p:cNvPr id="13" name="Picture 12" descr="Clipart of figures solving a jigsaw puzzle"/>
          <p:cNvPicPr>
            <a:picLocks noChangeAspect="1"/>
          </p:cNvPicPr>
          <p:nvPr/>
        </p:nvPicPr>
        <p:blipFill rotWithShape="1">
          <a:blip r:embed="rId3" cstate="print">
            <a:extLst>
              <a:ext uri="{28A0092B-C50C-407E-A947-70E740481C1C}">
                <a14:useLocalDpi xmlns:a14="http://schemas.microsoft.com/office/drawing/2010/main" val="0"/>
              </a:ext>
            </a:extLst>
          </a:blip>
          <a:srcRect t="15023" b="-15023"/>
          <a:stretch/>
        </p:blipFill>
        <p:spPr>
          <a:xfrm>
            <a:off x="7783286" y="3200400"/>
            <a:ext cx="3570514" cy="3570514"/>
          </a:xfrm>
          <a:prstGeom prst="rect">
            <a:avLst/>
          </a:prstGeom>
        </p:spPr>
      </p:pic>
      <p:sp>
        <p:nvSpPr>
          <p:cNvPr id="3" name="Slide Number Placeholder 2"/>
          <p:cNvSpPr>
            <a:spLocks noGrp="1"/>
          </p:cNvSpPr>
          <p:nvPr>
            <p:ph type="sldNum" sz="quarter" idx="4"/>
          </p:nvPr>
        </p:nvSpPr>
        <p:spPr/>
        <p:txBody>
          <a:bodyPr/>
          <a:lstStyle/>
          <a:p>
            <a:pPr algn="r"/>
            <a:fld id="{1DAE2B33-0E29-4739-8433-4E8F3D9CF9EA}" type="slidenum">
              <a:rPr lang="en-US" smtClean="0"/>
              <a:pPr algn="r"/>
              <a:t>11</a:t>
            </a:fld>
            <a:endParaRPr lang="en-US" dirty="0"/>
          </a:p>
        </p:txBody>
      </p:sp>
    </p:spTree>
    <p:extLst>
      <p:ext uri="{BB962C8B-B14F-4D97-AF65-F5344CB8AC3E}">
        <p14:creationId xmlns:p14="http://schemas.microsoft.com/office/powerpoint/2010/main" val="3686351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Icebreaker Activity</a:t>
            </a:r>
            <a:endParaRPr lang="en-US" dirty="0"/>
          </a:p>
        </p:txBody>
      </p:sp>
      <p:sp>
        <p:nvSpPr>
          <p:cNvPr id="3" name="Slide Number Placeholder 2"/>
          <p:cNvSpPr>
            <a:spLocks noGrp="1"/>
          </p:cNvSpPr>
          <p:nvPr>
            <p:ph type="sldNum" sz="quarter" idx="4"/>
          </p:nvPr>
        </p:nvSpPr>
        <p:spPr/>
        <p:txBody>
          <a:bodyPr/>
          <a:lstStyle/>
          <a:p>
            <a:pPr algn="r"/>
            <a:fld id="{E92A4EC9-B9AB-4187-8E94-080899230DE0}" type="slidenum">
              <a:rPr lang="en-US" smtClean="0"/>
              <a:pPr algn="r"/>
              <a:t>12</a:t>
            </a:fld>
            <a:endParaRPr lang="en-US" dirty="0"/>
          </a:p>
        </p:txBody>
      </p:sp>
    </p:spTree>
    <p:extLst>
      <p:ext uri="{BB962C8B-B14F-4D97-AF65-F5344CB8AC3E}">
        <p14:creationId xmlns:p14="http://schemas.microsoft.com/office/powerpoint/2010/main" val="4186420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Appreciative Inquiry Introductions</a:t>
            </a:r>
            <a:endParaRPr lang="en-US" dirty="0"/>
          </a:p>
        </p:txBody>
      </p:sp>
      <p:sp>
        <p:nvSpPr>
          <p:cNvPr id="2" name="Content Placeholder 1"/>
          <p:cNvSpPr>
            <a:spLocks noGrp="1"/>
          </p:cNvSpPr>
          <p:nvPr>
            <p:ph idx="1"/>
          </p:nvPr>
        </p:nvSpPr>
        <p:spPr/>
        <p:txBody>
          <a:bodyPr>
            <a:normAutofit/>
          </a:bodyPr>
          <a:lstStyle/>
          <a:p>
            <a:r>
              <a:rPr lang="en-US" dirty="0" smtClean="0"/>
              <a:t>Step 1:</a:t>
            </a:r>
          </a:p>
          <a:p>
            <a:pPr lvl="1"/>
            <a:r>
              <a:rPr lang="en-US" dirty="0" smtClean="0"/>
              <a:t>In state teams, identify one or two things related to your state’s implementation of </a:t>
            </a:r>
            <a:r>
              <a:rPr lang="en-US" dirty="0"/>
              <a:t>WIOA that you are proud </a:t>
            </a:r>
            <a:r>
              <a:rPr lang="en-US" dirty="0" smtClean="0"/>
              <a:t>of. </a:t>
            </a:r>
          </a:p>
          <a:p>
            <a:pPr>
              <a:spcBef>
                <a:spcPts val="1200"/>
              </a:spcBef>
            </a:pPr>
            <a:r>
              <a:rPr lang="en-US" dirty="0" smtClean="0"/>
              <a:t>Step 2 (</a:t>
            </a:r>
            <a:r>
              <a:rPr lang="en-US" dirty="0"/>
              <a:t>t</a:t>
            </a:r>
            <a:r>
              <a:rPr lang="en-US" dirty="0" smtClean="0"/>
              <a:t>wo rounds):</a:t>
            </a:r>
          </a:p>
          <a:p>
            <a:pPr lvl="1"/>
            <a:r>
              <a:rPr lang="en-US" dirty="0" smtClean="0"/>
              <a:t>Individually, find someone else in the room you do not know and introduce yourself, your state, your role, and share your state’s accomplishment. </a:t>
            </a:r>
          </a:p>
          <a:p>
            <a:pPr>
              <a:spcBef>
                <a:spcPts val="1200"/>
              </a:spcBef>
            </a:pPr>
            <a:r>
              <a:rPr lang="en-US" dirty="0" smtClean="0"/>
              <a:t>Share-out:</a:t>
            </a:r>
          </a:p>
          <a:p>
            <a:pPr lvl="1"/>
            <a:r>
              <a:rPr lang="en-US" dirty="0" smtClean="0"/>
              <a:t>One person from each state will introduce his or her team and accomplishment. </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13</a:t>
            </a:fld>
            <a:endParaRPr lang="en-US" dirty="0">
              <a:solidFill>
                <a:prstClr val="black"/>
              </a:solidFill>
            </a:endParaRPr>
          </a:p>
        </p:txBody>
      </p:sp>
    </p:spTree>
    <p:extLst>
      <p:ext uri="{BB962C8B-B14F-4D97-AF65-F5344CB8AC3E}">
        <p14:creationId xmlns:p14="http://schemas.microsoft.com/office/powerpoint/2010/main" val="316021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New Vision for Adult Education</a:t>
            </a:r>
            <a:endParaRPr lang="en-US" dirty="0"/>
          </a:p>
        </p:txBody>
      </p:sp>
      <p:sp>
        <p:nvSpPr>
          <p:cNvPr id="2" name="Slide Number Placeholder 1"/>
          <p:cNvSpPr>
            <a:spLocks noGrp="1"/>
          </p:cNvSpPr>
          <p:nvPr>
            <p:ph type="sldNum" sz="quarter" idx="4"/>
          </p:nvPr>
        </p:nvSpPr>
        <p:spPr/>
        <p:txBody>
          <a:bodyPr/>
          <a:lstStyle/>
          <a:p>
            <a:pPr algn="r"/>
            <a:fld id="{E92A4EC9-B9AB-4187-8E94-080899230DE0}" type="slidenum">
              <a:rPr lang="en-US" smtClean="0"/>
              <a:pPr algn="r"/>
              <a:t>14</a:t>
            </a:fld>
            <a:endParaRPr lang="en-US" dirty="0"/>
          </a:p>
        </p:txBody>
      </p:sp>
    </p:spTree>
    <p:extLst>
      <p:ext uri="{BB962C8B-B14F-4D97-AF65-F5344CB8AC3E}">
        <p14:creationId xmlns:p14="http://schemas.microsoft.com/office/powerpoint/2010/main" val="2209013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3663181"/>
          </a:xfrm>
        </p:spPr>
        <p:txBody>
          <a:bodyPr>
            <a:noAutofit/>
          </a:bodyPr>
          <a:lstStyle/>
          <a:p>
            <a:pPr algn="ctr"/>
            <a:r>
              <a:rPr lang="en-US" sz="4800" dirty="0"/>
              <a:t>How do you see </a:t>
            </a:r>
            <a:r>
              <a:rPr lang="en-US" sz="4800" dirty="0" smtClean="0"/>
              <a:t>implementation of WIOA affecting </a:t>
            </a:r>
            <a:r>
              <a:rPr lang="en-US" sz="4800" dirty="0"/>
              <a:t>the vision for </a:t>
            </a:r>
            <a:br>
              <a:rPr lang="en-US" sz="4800" dirty="0"/>
            </a:br>
            <a:r>
              <a:rPr lang="en-US" sz="4800" dirty="0" smtClean="0"/>
              <a:t>adult </a:t>
            </a:r>
            <a:r>
              <a:rPr lang="en-US" sz="4800" dirty="0"/>
              <a:t>education</a:t>
            </a:r>
            <a:r>
              <a:rPr lang="en-US" sz="4800" dirty="0" smtClean="0"/>
              <a:t>?</a:t>
            </a:r>
            <a:endParaRPr lang="en-US" sz="4800"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15</a:t>
            </a:fld>
            <a:endParaRPr lang="en-US" dirty="0">
              <a:solidFill>
                <a:prstClr val="black"/>
              </a:solidFill>
            </a:endParaRPr>
          </a:p>
        </p:txBody>
      </p:sp>
    </p:spTree>
    <p:extLst>
      <p:ext uri="{BB962C8B-B14F-4D97-AF65-F5344CB8AC3E}">
        <p14:creationId xmlns:p14="http://schemas.microsoft.com/office/powerpoint/2010/main" val="3643456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WIOA’s Vision</a:t>
            </a:r>
            <a:endParaRPr lang="en-US" sz="3600" dirty="0"/>
          </a:p>
        </p:txBody>
      </p:sp>
      <p:sp>
        <p:nvSpPr>
          <p:cNvPr id="2" name="Content Placeholder 1"/>
          <p:cNvSpPr>
            <a:spLocks noGrp="1"/>
          </p:cNvSpPr>
          <p:nvPr>
            <p:ph idx="1"/>
          </p:nvPr>
        </p:nvSpPr>
        <p:spPr/>
        <p:txBody>
          <a:bodyPr/>
          <a:lstStyle/>
          <a:p>
            <a:r>
              <a:rPr lang="en-US" dirty="0" smtClean="0"/>
              <a:t>WIOA </a:t>
            </a:r>
            <a:r>
              <a:rPr lang="en-US" dirty="0"/>
              <a:t>aims to increase access to and opportunities for employment, education, training, and support </a:t>
            </a:r>
            <a:r>
              <a:rPr lang="en-US" dirty="0" smtClean="0"/>
              <a:t>services. The act explicitly </a:t>
            </a:r>
            <a:r>
              <a:rPr lang="en-US" dirty="0"/>
              <a:t>recognizes the need to coordinate </a:t>
            </a:r>
            <a:r>
              <a:rPr lang="en-US" dirty="0" smtClean="0"/>
              <a:t>services in order to </a:t>
            </a:r>
            <a:r>
              <a:rPr lang="en-US" dirty="0"/>
              <a:t>create a full system of </a:t>
            </a:r>
            <a:r>
              <a:rPr lang="en-US" dirty="0" smtClean="0"/>
              <a:t>education </a:t>
            </a:r>
            <a:r>
              <a:rPr lang="en-US" dirty="0"/>
              <a:t>and training for adults with barriers to employment.</a:t>
            </a:r>
            <a:endParaRPr lang="en-US" dirty="0" smtClean="0"/>
          </a:p>
          <a:p>
            <a:pPr marL="109728" indent="0" algn="r">
              <a:spcBef>
                <a:spcPts val="2400"/>
              </a:spcBef>
              <a:buNone/>
            </a:pPr>
            <a:r>
              <a:rPr lang="en-US" sz="1600" dirty="0">
                <a:solidFill>
                  <a:srgbClr val="0000FF"/>
                </a:solidFill>
                <a:hlinkClick r:id="rId3" tooltip="WIOA: A Vision to Revitalize the Workforce System on the U.S. Department of Education Web site"/>
              </a:rPr>
              <a:t>http://sites.ed.gov/octae/2015/05/20/wioa-a-vision-to-revitalize-the-workforce-system/</a:t>
            </a:r>
            <a:r>
              <a:rPr lang="en-US" sz="1600" dirty="0">
                <a:solidFill>
                  <a:srgbClr val="0000FF"/>
                </a:solidFill>
              </a:rPr>
              <a:t> </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16</a:t>
            </a:fld>
            <a:endParaRPr lang="en-US" dirty="0">
              <a:solidFill>
                <a:prstClr val="black"/>
              </a:solidFill>
            </a:endParaRPr>
          </a:p>
        </p:txBody>
      </p:sp>
    </p:spTree>
    <p:extLst>
      <p:ext uri="{BB962C8B-B14F-4D97-AF65-F5344CB8AC3E}">
        <p14:creationId xmlns:p14="http://schemas.microsoft.com/office/powerpoint/2010/main" val="2484731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402771"/>
            <a:ext cx="10363200" cy="1829761"/>
          </a:xfrm>
        </p:spPr>
        <p:txBody>
          <a:bodyPr>
            <a:normAutofit/>
          </a:bodyPr>
          <a:lstStyle/>
          <a:p>
            <a:r>
              <a:rPr lang="en-US" sz="3600" dirty="0" smtClean="0"/>
              <a:t>Combined </a:t>
            </a:r>
            <a:r>
              <a:rPr lang="en-US" sz="3600" dirty="0"/>
              <a:t>Vision Under WIOA</a:t>
            </a:r>
          </a:p>
        </p:txBody>
      </p:sp>
      <p:pic>
        <p:nvPicPr>
          <p:cNvPr id="5" name="Content Placeholder 4" descr="Photo of a sign with an arrow labeled, &quot;happily ever after&quot;"/>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13602" y="1121709"/>
            <a:ext cx="5764796" cy="3845445"/>
          </a:xfrm>
        </p:spPr>
      </p:pic>
      <p:sp>
        <p:nvSpPr>
          <p:cNvPr id="3" name="Slide Number Placeholder 2"/>
          <p:cNvSpPr>
            <a:spLocks noGrp="1"/>
          </p:cNvSpPr>
          <p:nvPr>
            <p:ph type="sldNum" sz="quarter" idx="4"/>
          </p:nvPr>
        </p:nvSpPr>
        <p:spPr/>
        <p:txBody>
          <a:bodyPr/>
          <a:lstStyle/>
          <a:p>
            <a:pPr algn="r"/>
            <a:fld id="{1DAE2B33-0E29-4739-8433-4E8F3D9CF9EA}" type="slidenum">
              <a:rPr lang="en-US" smtClean="0"/>
              <a:pPr algn="r"/>
              <a:t>17</a:t>
            </a:fld>
            <a:endParaRPr lang="en-US" dirty="0"/>
          </a:p>
        </p:txBody>
      </p:sp>
    </p:spTree>
    <p:extLst>
      <p:ext uri="{BB962C8B-B14F-4D97-AF65-F5344CB8AC3E}">
        <p14:creationId xmlns:p14="http://schemas.microsoft.com/office/powerpoint/2010/main" val="1946062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Review of Joint Reporting Tables</a:t>
            </a:r>
            <a:endParaRPr lang="en-US" dirty="0"/>
          </a:p>
        </p:txBody>
      </p:sp>
      <p:sp>
        <p:nvSpPr>
          <p:cNvPr id="4" name="Slide Number Placeholder 3"/>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627509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WIOA Reporting</a:t>
            </a:r>
            <a:endParaRPr lang="en-US" sz="3600" dirty="0"/>
          </a:p>
        </p:txBody>
      </p:sp>
      <p:sp>
        <p:nvSpPr>
          <p:cNvPr id="2" name="Content Placeholder 1"/>
          <p:cNvSpPr>
            <a:spLocks noGrp="1"/>
          </p:cNvSpPr>
          <p:nvPr>
            <p:ph idx="1"/>
          </p:nvPr>
        </p:nvSpPr>
        <p:spPr/>
        <p:txBody>
          <a:bodyPr/>
          <a:lstStyle/>
          <a:p>
            <a:r>
              <a:rPr lang="en-US" dirty="0" smtClean="0"/>
              <a:t>Uniform accountability under WIOA: data definitions, measures and reporting</a:t>
            </a:r>
          </a:p>
          <a:p>
            <a:pPr>
              <a:spcBef>
                <a:spcPts val="2400"/>
              </a:spcBef>
            </a:pPr>
            <a:r>
              <a:rPr lang="en-US" dirty="0"/>
              <a:t>Two reporting mechanisms:</a:t>
            </a:r>
          </a:p>
          <a:p>
            <a:pPr lvl="1"/>
            <a:r>
              <a:rPr lang="en-US" dirty="0"/>
              <a:t>Joint </a:t>
            </a:r>
            <a:r>
              <a:rPr lang="en-US" dirty="0" smtClean="0"/>
              <a:t>statewide reporting </a:t>
            </a:r>
            <a:r>
              <a:rPr lang="en-US" dirty="0"/>
              <a:t>template</a:t>
            </a:r>
          </a:p>
          <a:p>
            <a:pPr lvl="1"/>
            <a:r>
              <a:rPr lang="en-US" dirty="0"/>
              <a:t>NRS tables, additional information specific to </a:t>
            </a:r>
            <a:r>
              <a:rPr lang="en-US" dirty="0" smtClean="0"/>
              <a:t>Title II (adult education)</a:t>
            </a:r>
          </a:p>
          <a:p>
            <a:pPr>
              <a:spcBef>
                <a:spcPts val="2400"/>
              </a:spcBef>
            </a:pPr>
            <a:r>
              <a:rPr lang="en-US" dirty="0" smtClean="0"/>
              <a:t>OCTAE’s data portal will integrate both</a:t>
            </a:r>
          </a:p>
        </p:txBody>
      </p:sp>
      <p:sp>
        <p:nvSpPr>
          <p:cNvPr id="3" name="Slide Number Placeholder 2"/>
          <p:cNvSpPr>
            <a:spLocks noGrp="1"/>
          </p:cNvSpPr>
          <p:nvPr>
            <p:ph type="sldNum" sz="quarter" idx="4"/>
          </p:nvPr>
        </p:nvSpPr>
        <p:spPr>
          <a:prstGeom prst="rect">
            <a:avLst/>
          </a:prstGeom>
        </p:spPr>
        <p:txBody>
          <a:bodyPr/>
          <a:lstStyle/>
          <a:p>
            <a:pPr algn="r"/>
            <a:fld id="{1DAE2B33-0E29-4739-8433-4E8F3D9CF9EA}" type="slidenum">
              <a:rPr lang="en-US" smtClean="0">
                <a:solidFill>
                  <a:prstClr val="black"/>
                </a:solidFill>
              </a:rPr>
              <a:pPr algn="r"/>
              <a:t>19</a:t>
            </a:fld>
            <a:endParaRPr lang="en-US" dirty="0">
              <a:solidFill>
                <a:prstClr val="black"/>
              </a:solidFill>
            </a:endParaRPr>
          </a:p>
        </p:txBody>
      </p:sp>
    </p:spTree>
    <p:extLst>
      <p:ext uri="{BB962C8B-B14F-4D97-AF65-F5344CB8AC3E}">
        <p14:creationId xmlns:p14="http://schemas.microsoft.com/office/powerpoint/2010/main" val="4023235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763753"/>
            <a:ext cx="10363200" cy="1829761"/>
          </a:xfrm>
        </p:spPr>
        <p:txBody>
          <a:bodyPr/>
          <a:lstStyle/>
          <a:p>
            <a:r>
              <a:rPr lang="en-US" dirty="0" smtClean="0"/>
              <a:t>Welcome and Overview </a:t>
            </a:r>
            <a:br>
              <a:rPr lang="en-US" dirty="0" smtClean="0"/>
            </a:br>
            <a:r>
              <a:rPr lang="en-US" dirty="0" smtClean="0"/>
              <a:t>of the Training</a:t>
            </a:r>
            <a:endParaRPr lang="en-US" dirty="0"/>
          </a:p>
        </p:txBody>
      </p:sp>
      <p:sp>
        <p:nvSpPr>
          <p:cNvPr id="6" name="Subtitle 5"/>
          <p:cNvSpPr>
            <a:spLocks noGrp="1"/>
          </p:cNvSpPr>
          <p:nvPr>
            <p:ph type="subTitle" idx="1"/>
          </p:nvPr>
        </p:nvSpPr>
        <p:spPr/>
        <p:txBody>
          <a:bodyPr/>
          <a:lstStyle/>
          <a:p>
            <a:r>
              <a:rPr lang="en-US" dirty="0" smtClean="0"/>
              <a:t>OCTAE and NRS Support Project  </a:t>
            </a:r>
            <a:endParaRPr lang="en-US" dirty="0"/>
          </a:p>
        </p:txBody>
      </p:sp>
      <p:sp>
        <p:nvSpPr>
          <p:cNvPr id="3" name="Slide Number Placeholder 2"/>
          <p:cNvSpPr>
            <a:spLocks noGrp="1"/>
          </p:cNvSpPr>
          <p:nvPr>
            <p:ph type="sldNum" sz="quarter" idx="4"/>
          </p:nvPr>
        </p:nvSpPr>
        <p:spPr/>
        <p:txBody>
          <a:bodyPr/>
          <a:lstStyle/>
          <a:p>
            <a:pPr algn="r"/>
            <a:fld id="{E92A4EC9-B9AB-4187-8E94-080899230DE0}" type="slidenum">
              <a:rPr lang="en-US" smtClean="0"/>
              <a:pPr algn="r"/>
              <a:t>2</a:t>
            </a:fld>
            <a:endParaRPr lang="en-US" dirty="0"/>
          </a:p>
        </p:txBody>
      </p:sp>
    </p:spTree>
    <p:extLst>
      <p:ext uri="{BB962C8B-B14F-4D97-AF65-F5344CB8AC3E}">
        <p14:creationId xmlns:p14="http://schemas.microsoft.com/office/powerpoint/2010/main" val="128733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NRS Table Coverage</a:t>
            </a:r>
            <a:endParaRPr lang="en-US" sz="3600" dirty="0"/>
          </a:p>
        </p:txBody>
      </p:sp>
      <p:pic>
        <p:nvPicPr>
          <p:cNvPr id="2" name="Picture 1" descr="Flow chart showing five steps: All participants included (12 contact hours or more); Non-duplicative counts and all periods of paticipation are reported for performance indicators; Reporting is for participants attending during the program year (July 1 to June 30); Reporting for exit based indicators lags behind other measures; Report due in Octob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81137"/>
            <a:ext cx="10973192" cy="4564555"/>
          </a:xfrm>
          <a:prstGeom prst="rect">
            <a:avLst/>
          </a:prstGeom>
        </p:spPr>
      </p:pic>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61099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Statewide Joint Reporting Template</a:t>
            </a:r>
            <a:endParaRPr lang="en-US" sz="3600" dirty="0"/>
          </a:p>
        </p:txBody>
      </p:sp>
      <p:sp>
        <p:nvSpPr>
          <p:cNvPr id="2" name="Content Placeholder 1"/>
          <p:cNvSpPr>
            <a:spLocks noGrp="1"/>
          </p:cNvSpPr>
          <p:nvPr>
            <p:ph idx="1"/>
          </p:nvPr>
        </p:nvSpPr>
        <p:spPr/>
        <p:txBody>
          <a:bodyPr>
            <a:normAutofit/>
          </a:bodyPr>
          <a:lstStyle/>
          <a:p>
            <a:r>
              <a:rPr lang="en-US" sz="2400" dirty="0" smtClean="0"/>
              <a:t>For reporting common WIOA performance measures</a:t>
            </a:r>
          </a:p>
          <a:p>
            <a:pPr>
              <a:spcBef>
                <a:spcPts val="2400"/>
              </a:spcBef>
            </a:pPr>
            <a:r>
              <a:rPr lang="en-US" sz="2400" dirty="0" smtClean="0"/>
              <a:t>Includes total participants and funds expended</a:t>
            </a:r>
          </a:p>
          <a:p>
            <a:pPr>
              <a:spcBef>
                <a:spcPts val="2400"/>
              </a:spcBef>
            </a:pPr>
            <a:r>
              <a:rPr lang="en-US" sz="2400" dirty="0" smtClean="0"/>
              <a:t>Breaks out Measurable Skill Gains and credential types</a:t>
            </a:r>
          </a:p>
          <a:p>
            <a:pPr>
              <a:spcBef>
                <a:spcPts val="2400"/>
              </a:spcBef>
            </a:pPr>
            <a:r>
              <a:rPr lang="en-US" sz="2400" dirty="0" smtClean="0"/>
              <a:t>Breaks out measures by sex, age, ethnicity and 11 categories of barriers or employment</a:t>
            </a:r>
            <a:endParaRPr lang="en-US" sz="2400" dirty="0"/>
          </a:p>
        </p:txBody>
      </p:sp>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60464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Statewide Joint Performance Report</a:t>
            </a:r>
            <a:br>
              <a:rPr lang="en-US" dirty="0"/>
            </a:br>
            <a:r>
              <a:rPr lang="en-US" sz="3200" dirty="0"/>
              <a:t>Program information</a:t>
            </a:r>
            <a:endParaRPr lang="en-US" dirty="0"/>
          </a:p>
        </p:txBody>
      </p:sp>
      <p:pic>
        <p:nvPicPr>
          <p:cNvPr id="2" name="Picture 1" descr="Screenshot of a Statewide Performance Report showing Program and Title in the table header r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82" y="2350316"/>
            <a:ext cx="11965618" cy="1864296"/>
          </a:xfrm>
          <a:prstGeom prst="rect">
            <a:avLst/>
          </a:prstGeom>
        </p:spPr>
      </p:pic>
      <p:sp>
        <p:nvSpPr>
          <p:cNvPr id="11" name="TextBox 10"/>
          <p:cNvSpPr txBox="1"/>
          <p:nvPr/>
        </p:nvSpPr>
        <p:spPr>
          <a:xfrm>
            <a:off x="2630424" y="4602564"/>
            <a:ext cx="693115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solidFill>
                  <a:prstClr val="black"/>
                </a:solidFill>
              </a:rPr>
              <a:t>The Program and Title sections for each joint template will be populated based on the user’s login information</a:t>
            </a:r>
            <a:r>
              <a:rPr lang="en-US" dirty="0" smtClean="0">
                <a:solidFill>
                  <a:prstClr val="black"/>
                </a:solidFill>
              </a:rPr>
              <a:t>.</a:t>
            </a:r>
            <a:endParaRPr lang="en-US" dirty="0"/>
          </a:p>
        </p:txBody>
      </p:sp>
      <p:sp>
        <p:nvSpPr>
          <p:cNvPr id="4" name="Slide Number Placeholder 3"/>
          <p:cNvSpPr>
            <a:spLocks noGrp="1"/>
          </p:cNvSpPr>
          <p:nvPr>
            <p:ph type="sldNum" sz="quarter" idx="4"/>
          </p:nvPr>
        </p:nvSpPr>
        <p:spPr/>
        <p:txBody>
          <a:bodyPr/>
          <a:lstStyle/>
          <a:p>
            <a:pPr algn="r"/>
            <a:fld id="{CC50292E-328F-4DF3-9059-5EE4617165C7}" type="slidenum">
              <a:rPr lang="en-US" smtClean="0">
                <a:solidFill>
                  <a:srgbClr val="7D3C4A">
                    <a:lumMod val="75000"/>
                  </a:srgbClr>
                </a:solidFill>
              </a:rPr>
              <a:pPr algn="r"/>
              <a:t>22</a:t>
            </a:fld>
            <a:endParaRPr lang="en-US" dirty="0">
              <a:solidFill>
                <a:srgbClr val="7D3C4A">
                  <a:lumMod val="75000"/>
                </a:srgbClr>
              </a:solidFill>
            </a:endParaRPr>
          </a:p>
        </p:txBody>
      </p:sp>
    </p:spTree>
    <p:extLst>
      <p:ext uri="{BB962C8B-B14F-4D97-AF65-F5344CB8AC3E}">
        <p14:creationId xmlns:p14="http://schemas.microsoft.com/office/powerpoint/2010/main" val="3866933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Statewide Joint Performance Report</a:t>
            </a:r>
            <a:br>
              <a:rPr lang="en-US" dirty="0"/>
            </a:br>
            <a:r>
              <a:rPr lang="en-US" sz="3200" dirty="0"/>
              <a:t>Summary Information</a:t>
            </a:r>
            <a:endParaRPr lang="en-US" dirty="0"/>
          </a:p>
        </p:txBody>
      </p:sp>
      <p:pic>
        <p:nvPicPr>
          <p:cNvPr id="7" name="Picture 6" descr="Screenshot showing the Summary Information portion of the performance report table"/>
          <p:cNvPicPr>
            <a:picLocks noChangeAspect="1"/>
          </p:cNvPicPr>
          <p:nvPr/>
        </p:nvPicPr>
        <p:blipFill>
          <a:blip r:embed="rId3"/>
          <a:stretch>
            <a:fillRect/>
          </a:stretch>
        </p:blipFill>
        <p:spPr>
          <a:xfrm>
            <a:off x="215900" y="1700784"/>
            <a:ext cx="11760200" cy="2590801"/>
          </a:xfrm>
          <a:prstGeom prst="rect">
            <a:avLst/>
          </a:prstGeom>
        </p:spPr>
      </p:pic>
      <p:sp>
        <p:nvSpPr>
          <p:cNvPr id="6" name="TextBox 5"/>
          <p:cNvSpPr txBox="1"/>
          <p:nvPr/>
        </p:nvSpPr>
        <p:spPr>
          <a:xfrm>
            <a:off x="1879600" y="4541424"/>
            <a:ext cx="84328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dirty="0">
                <a:solidFill>
                  <a:prstClr val="black"/>
                </a:solidFill>
              </a:rPr>
              <a:t>Sections marked with Green will be automatically populated</a:t>
            </a:r>
            <a:r>
              <a:rPr lang="en-US" dirty="0" smtClean="0">
                <a:solidFill>
                  <a:prstClr val="black"/>
                </a:solidFill>
              </a:rPr>
              <a:t>.</a:t>
            </a:r>
          </a:p>
          <a:p>
            <a:pPr marL="285750" indent="-285750">
              <a:buFont typeface="Arial" panose="020B0604020202020204" pitchFamily="34" charset="0"/>
              <a:buChar char="•"/>
            </a:pPr>
            <a:r>
              <a:rPr lang="en-US" dirty="0">
                <a:solidFill>
                  <a:prstClr val="black"/>
                </a:solidFill>
              </a:rPr>
              <a:t>All other sections will need to be entered by the state. </a:t>
            </a:r>
            <a:endParaRPr lang="en-US" dirty="0" smtClean="0">
              <a:solidFill>
                <a:prstClr val="black"/>
              </a:solidFill>
            </a:endParaRPr>
          </a:p>
          <a:p>
            <a:pPr marL="285750" indent="-285750">
              <a:buFont typeface="Arial" panose="020B0604020202020204" pitchFamily="34" charset="0"/>
              <a:buChar char="•"/>
            </a:pPr>
            <a:r>
              <a:rPr lang="en-US" dirty="0">
                <a:solidFill>
                  <a:prstClr val="black"/>
                </a:solidFill>
              </a:rPr>
              <a:t>Future guidance may be offered regarding this section of the Statewide Joint Performance </a:t>
            </a:r>
            <a:r>
              <a:rPr lang="en-US" dirty="0" smtClean="0">
                <a:solidFill>
                  <a:prstClr val="black"/>
                </a:solidFill>
              </a:rPr>
              <a:t>Report</a:t>
            </a:r>
            <a:endParaRPr lang="en-US" dirty="0">
              <a:solidFill>
                <a:prstClr val="black"/>
              </a:solidFill>
            </a:endParaRPr>
          </a:p>
        </p:txBody>
      </p:sp>
      <p:sp>
        <p:nvSpPr>
          <p:cNvPr id="4" name="Slide Number Placeholder 3"/>
          <p:cNvSpPr>
            <a:spLocks noGrp="1"/>
          </p:cNvSpPr>
          <p:nvPr>
            <p:ph type="sldNum" sz="quarter" idx="4"/>
          </p:nvPr>
        </p:nvSpPr>
        <p:spPr/>
        <p:txBody>
          <a:bodyPr/>
          <a:lstStyle/>
          <a:p>
            <a:pPr algn="r"/>
            <a:fld id="{CC50292E-328F-4DF3-9059-5EE4617165C7}" type="slidenum">
              <a:rPr lang="en-US" smtClean="0">
                <a:solidFill>
                  <a:srgbClr val="7D3C4A">
                    <a:lumMod val="75000"/>
                  </a:srgbClr>
                </a:solidFill>
              </a:rPr>
              <a:pPr algn="r"/>
              <a:t>23</a:t>
            </a:fld>
            <a:endParaRPr lang="en-US" dirty="0">
              <a:solidFill>
                <a:srgbClr val="7D3C4A">
                  <a:lumMod val="75000"/>
                </a:srgbClr>
              </a:solidFill>
            </a:endParaRPr>
          </a:p>
        </p:txBody>
      </p:sp>
    </p:spTree>
    <p:extLst>
      <p:ext uri="{BB962C8B-B14F-4D97-AF65-F5344CB8AC3E}">
        <p14:creationId xmlns:p14="http://schemas.microsoft.com/office/powerpoint/2010/main" val="4054168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Reporting on the Joint ICR </a:t>
            </a:r>
            <a:endParaRPr lang="en-US" sz="3600" dirty="0"/>
          </a:p>
        </p:txBody>
      </p:sp>
      <p:sp>
        <p:nvSpPr>
          <p:cNvPr id="2" name="Content Placeholder 1"/>
          <p:cNvSpPr>
            <a:spLocks noGrp="1"/>
          </p:cNvSpPr>
          <p:nvPr>
            <p:ph idx="1"/>
          </p:nvPr>
        </p:nvSpPr>
        <p:spPr>
          <a:xfrm>
            <a:off x="594360" y="1481329"/>
            <a:ext cx="10972800" cy="4525963"/>
          </a:xfrm>
        </p:spPr>
        <p:txBody>
          <a:bodyPr>
            <a:normAutofit/>
          </a:bodyPr>
          <a:lstStyle/>
          <a:p>
            <a:r>
              <a:rPr lang="en-US" dirty="0" smtClean="0"/>
              <a:t>Aggregated performance outcomes broken out by 11 groups and by age, gender, race</a:t>
            </a:r>
          </a:p>
          <a:p>
            <a:pPr lvl="1"/>
            <a:r>
              <a:rPr lang="en-US" dirty="0" smtClean="0"/>
              <a:t>Employment rate (second quarter)</a:t>
            </a:r>
          </a:p>
          <a:p>
            <a:pPr lvl="1"/>
            <a:r>
              <a:rPr lang="en-US" dirty="0" smtClean="0"/>
              <a:t>Employment rate (fourth quarter)</a:t>
            </a:r>
          </a:p>
          <a:p>
            <a:pPr lvl="1"/>
            <a:r>
              <a:rPr lang="en-US" dirty="0" smtClean="0"/>
              <a:t>Median earnings (second quarter)</a:t>
            </a:r>
          </a:p>
          <a:p>
            <a:pPr lvl="1"/>
            <a:r>
              <a:rPr lang="en-US" dirty="0" smtClean="0"/>
              <a:t>Credential rate</a:t>
            </a:r>
          </a:p>
          <a:p>
            <a:pPr lvl="1"/>
            <a:r>
              <a:rPr lang="en-US" dirty="0" smtClean="0"/>
              <a:t>Measurable Skill Gains rate</a:t>
            </a:r>
          </a:p>
        </p:txBody>
      </p:sp>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566931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16" y="41223"/>
            <a:ext cx="10972800" cy="1143000"/>
          </a:xfrm>
        </p:spPr>
        <p:txBody>
          <a:bodyPr>
            <a:normAutofit fontScale="90000"/>
          </a:bodyPr>
          <a:lstStyle/>
          <a:p>
            <a:pPr algn="l"/>
            <a:r>
              <a:rPr lang="en-US" dirty="0" smtClean="0"/>
              <a:t>Statewide Joint Performance Report</a:t>
            </a:r>
            <a:br>
              <a:rPr lang="en-US" dirty="0" smtClean="0"/>
            </a:br>
            <a:r>
              <a:rPr lang="en-US" sz="3600" dirty="0" smtClean="0"/>
              <a:t>Participant Characteristics Section</a:t>
            </a:r>
            <a:endParaRPr lang="en-US" sz="3600" dirty="0"/>
          </a:p>
        </p:txBody>
      </p:sp>
      <p:pic>
        <p:nvPicPr>
          <p:cNvPr id="5" name="Picture 4" descr="Screenshot of the By Participant Characteristics portion of the Joint Performance Report table"/>
          <p:cNvPicPr>
            <a:picLocks noChangeAspect="1"/>
          </p:cNvPicPr>
          <p:nvPr/>
        </p:nvPicPr>
        <p:blipFill>
          <a:blip r:embed="rId3"/>
          <a:stretch>
            <a:fillRect/>
          </a:stretch>
        </p:blipFill>
        <p:spPr>
          <a:xfrm>
            <a:off x="0" y="1184223"/>
            <a:ext cx="12192000" cy="2628900"/>
          </a:xfrm>
          <a:prstGeom prst="rect">
            <a:avLst/>
          </a:prstGeom>
        </p:spPr>
      </p:pic>
      <p:sp>
        <p:nvSpPr>
          <p:cNvPr id="10" name="TextBox 9"/>
          <p:cNvSpPr txBox="1"/>
          <p:nvPr/>
        </p:nvSpPr>
        <p:spPr>
          <a:xfrm>
            <a:off x="1232108" y="3989052"/>
            <a:ext cx="9727784"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dirty="0">
                <a:solidFill>
                  <a:prstClr val="black"/>
                </a:solidFill>
              </a:rPr>
              <a:t>Date ranges for the sections marked with Green will be automatically populated.</a:t>
            </a:r>
          </a:p>
          <a:p>
            <a:pPr marL="285750" indent="-285750">
              <a:buFont typeface="Arial" panose="020B0604020202020204" pitchFamily="34" charset="0"/>
              <a:buChar char="•"/>
            </a:pPr>
            <a:r>
              <a:rPr lang="en-US" dirty="0">
                <a:solidFill>
                  <a:prstClr val="black"/>
                </a:solidFill>
              </a:rPr>
              <a:t>Total Participants Exited will need to be manually entered because the date ranges do not match up with NRS Tables. </a:t>
            </a:r>
          </a:p>
          <a:p>
            <a:pPr marL="285750" indent="-285750">
              <a:buFont typeface="Arial" panose="020B0604020202020204" pitchFamily="34" charset="0"/>
              <a:buChar char="•"/>
            </a:pPr>
            <a:r>
              <a:rPr lang="en-US" dirty="0" smtClean="0"/>
              <a:t>Target </a:t>
            </a:r>
            <a:r>
              <a:rPr lang="en-US" dirty="0" err="1"/>
              <a:t>Num</a:t>
            </a:r>
            <a:r>
              <a:rPr lang="en-US" dirty="0"/>
              <a:t> and Rate cells will be manually entered based on the negotiated targets set between the State and OCTAE.</a:t>
            </a:r>
          </a:p>
          <a:p>
            <a:pPr marL="285750" indent="-285750">
              <a:buFont typeface="Arial" panose="020B0604020202020204" pitchFamily="34" charset="0"/>
              <a:buChar char="•"/>
            </a:pPr>
            <a:r>
              <a:rPr lang="en-US" dirty="0">
                <a:solidFill>
                  <a:prstClr val="black"/>
                </a:solidFill>
              </a:rPr>
              <a:t>Actual Performance sections, marked in green, will be automatically populated based on the performance data from NRS Tables 4 and 5.</a:t>
            </a:r>
          </a:p>
        </p:txBody>
      </p:sp>
      <p:sp>
        <p:nvSpPr>
          <p:cNvPr id="6" name="Slide Number Placeholder 6"/>
          <p:cNvSpPr>
            <a:spLocks noGrp="1"/>
          </p:cNvSpPr>
          <p:nvPr>
            <p:ph type="sldNum" sz="quarter" idx="4294967295"/>
          </p:nvPr>
        </p:nvSpPr>
        <p:spPr>
          <a:xfrm>
            <a:off x="11529696" y="6407945"/>
            <a:ext cx="487680" cy="365125"/>
          </a:xfrm>
          <a:prstGeom prst="rect">
            <a:avLst/>
          </a:prstGeom>
        </p:spPr>
        <p:txBody>
          <a:bodyPr/>
          <a:lstStyle/>
          <a:p>
            <a:fld id="{9A78C2DD-C37D-4E56-881F-1BCFA3388232}" type="slidenum">
              <a:rPr lang="en-US" smtClean="0">
                <a:solidFill>
                  <a:prstClr val="black"/>
                </a:solidFill>
              </a:rPr>
              <a:t>25</a:t>
            </a:fld>
            <a:endParaRPr lang="en-US" dirty="0">
              <a:solidFill>
                <a:prstClr val="black"/>
              </a:solidFill>
            </a:endParaRPr>
          </a:p>
        </p:txBody>
      </p:sp>
    </p:spTree>
    <p:extLst>
      <p:ext uri="{BB962C8B-B14F-4D97-AF65-F5344CB8AC3E}">
        <p14:creationId xmlns:p14="http://schemas.microsoft.com/office/powerpoint/2010/main" val="4040875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091" y="41223"/>
            <a:ext cx="10972800" cy="1143000"/>
          </a:xfrm>
        </p:spPr>
        <p:txBody>
          <a:bodyPr>
            <a:normAutofit fontScale="90000"/>
          </a:bodyPr>
          <a:lstStyle/>
          <a:p>
            <a:pPr algn="l"/>
            <a:r>
              <a:rPr lang="en-US" dirty="0" smtClean="0"/>
              <a:t>Statewide Joint Performance Report</a:t>
            </a:r>
            <a:br>
              <a:rPr lang="en-US" dirty="0" smtClean="0"/>
            </a:br>
            <a:r>
              <a:rPr lang="en-US" sz="3600" dirty="0" smtClean="0"/>
              <a:t>Employment Barriers Section</a:t>
            </a:r>
            <a:endParaRPr lang="en-US" dirty="0"/>
          </a:p>
        </p:txBody>
      </p:sp>
      <p:pic>
        <p:nvPicPr>
          <p:cNvPr id="4" name="Picture 3" descr="Screenshot of the By Employment Barrier portion of the Joint Performance Report table"/>
          <p:cNvPicPr>
            <a:picLocks noChangeAspect="1"/>
          </p:cNvPicPr>
          <p:nvPr/>
        </p:nvPicPr>
        <p:blipFill rotWithShape="1">
          <a:blip r:embed="rId3"/>
          <a:srcRect b="19766"/>
          <a:stretch/>
        </p:blipFill>
        <p:spPr>
          <a:xfrm>
            <a:off x="1" y="1184223"/>
            <a:ext cx="12192000" cy="3364628"/>
          </a:xfrm>
          <a:prstGeom prst="rect">
            <a:avLst/>
          </a:prstGeom>
        </p:spPr>
      </p:pic>
      <p:sp>
        <p:nvSpPr>
          <p:cNvPr id="5" name="TextBox 4"/>
          <p:cNvSpPr txBox="1"/>
          <p:nvPr/>
        </p:nvSpPr>
        <p:spPr>
          <a:xfrm>
            <a:off x="1101754" y="4561251"/>
            <a:ext cx="9988493"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dirty="0"/>
              <a:t>Total Participants </a:t>
            </a:r>
            <a:r>
              <a:rPr lang="en-US" dirty="0" smtClean="0"/>
              <a:t>Served </a:t>
            </a:r>
            <a:r>
              <a:rPr lang="en-US" dirty="0"/>
              <a:t>cells can not be populated because those characteristics are not accurately disaggregated in the NRS </a:t>
            </a:r>
            <a:r>
              <a:rPr lang="en-US" dirty="0" smtClean="0"/>
              <a:t>tables.</a:t>
            </a:r>
            <a:endParaRPr lang="en-US" dirty="0"/>
          </a:p>
          <a:p>
            <a:pPr marL="285750" indent="-285750">
              <a:buFont typeface="Arial" panose="020B0604020202020204" pitchFamily="34" charset="0"/>
              <a:buChar char="•"/>
            </a:pPr>
            <a:r>
              <a:rPr lang="en-US" dirty="0"/>
              <a:t>Date ranges are automatically populated based on the current program year selected by the </a:t>
            </a:r>
            <a:r>
              <a:rPr lang="en-US" dirty="0" smtClean="0"/>
              <a:t>user.</a:t>
            </a:r>
            <a:endParaRPr lang="en-US" dirty="0"/>
          </a:p>
          <a:p>
            <a:pPr marL="285750" indent="-285750">
              <a:buFont typeface="Arial" panose="020B0604020202020204" pitchFamily="34" charset="0"/>
              <a:buChar char="•"/>
            </a:pPr>
            <a:r>
              <a:rPr lang="en-US" dirty="0" smtClean="0"/>
              <a:t>Cells </a:t>
            </a:r>
            <a:r>
              <a:rPr lang="en-US" dirty="0"/>
              <a:t>marked in Green will be automatically populated from NRS </a:t>
            </a:r>
            <a:r>
              <a:rPr lang="en-US" dirty="0" smtClean="0"/>
              <a:t>Tables</a:t>
            </a:r>
            <a:r>
              <a:rPr lang="en-US" dirty="0" smtClean="0">
                <a:solidFill>
                  <a:prstClr val="black"/>
                </a:solidFill>
              </a:rPr>
              <a:t>. </a:t>
            </a:r>
            <a:endParaRPr lang="en-US" dirty="0">
              <a:solidFill>
                <a:prstClr val="black"/>
              </a:solidFill>
            </a:endParaRPr>
          </a:p>
          <a:p>
            <a:pPr marL="285750" indent="-285750">
              <a:buFont typeface="Arial" panose="020B0604020202020204" pitchFamily="34" charset="0"/>
              <a:buChar char="•"/>
            </a:pPr>
            <a:r>
              <a:rPr lang="en-US" dirty="0"/>
              <a:t>All other cells will need to have the data manually </a:t>
            </a:r>
            <a:r>
              <a:rPr lang="en-US" dirty="0" smtClean="0"/>
              <a:t>entered.</a:t>
            </a:r>
            <a:endParaRPr lang="en-US" dirty="0"/>
          </a:p>
          <a:p>
            <a:pPr marL="285750" indent="-285750">
              <a:buFont typeface="Arial" panose="020B0604020202020204" pitchFamily="34" charset="0"/>
              <a:buChar char="•"/>
            </a:pPr>
            <a:r>
              <a:rPr lang="en-US" dirty="0" smtClean="0"/>
              <a:t>Total </a:t>
            </a:r>
            <a:r>
              <a:rPr lang="en-US" dirty="0"/>
              <a:t>Participants </a:t>
            </a:r>
            <a:r>
              <a:rPr lang="en-US" dirty="0" smtClean="0"/>
              <a:t>Exited </a:t>
            </a:r>
            <a:r>
              <a:rPr lang="en-US" dirty="0"/>
              <a:t>values will not directly correspond to the follow-up measure percentages. </a:t>
            </a:r>
          </a:p>
        </p:txBody>
      </p:sp>
      <p:sp>
        <p:nvSpPr>
          <p:cNvPr id="6" name="Slide Number Placeholder 6"/>
          <p:cNvSpPr>
            <a:spLocks noGrp="1"/>
          </p:cNvSpPr>
          <p:nvPr>
            <p:ph type="sldNum" sz="quarter" idx="4294967295"/>
          </p:nvPr>
        </p:nvSpPr>
        <p:spPr>
          <a:xfrm>
            <a:off x="11529696" y="6407945"/>
            <a:ext cx="487680" cy="365125"/>
          </a:xfrm>
          <a:prstGeom prst="rect">
            <a:avLst/>
          </a:prstGeom>
        </p:spPr>
        <p:txBody>
          <a:bodyPr/>
          <a:lstStyle/>
          <a:p>
            <a:fld id="{C549F3C8-3FD6-4D09-A1BD-4268961BD56D}" type="slidenum">
              <a:rPr lang="en-US" smtClean="0">
                <a:solidFill>
                  <a:prstClr val="black"/>
                </a:solidFill>
              </a:rPr>
              <a:t>26</a:t>
            </a:fld>
            <a:endParaRPr lang="en-US" dirty="0">
              <a:solidFill>
                <a:prstClr val="black"/>
              </a:solidFill>
            </a:endParaRPr>
          </a:p>
        </p:txBody>
      </p:sp>
    </p:spTree>
    <p:extLst>
      <p:ext uri="{BB962C8B-B14F-4D97-AF65-F5344CB8AC3E}">
        <p14:creationId xmlns:p14="http://schemas.microsoft.com/office/powerpoint/2010/main" val="3968686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a:t>
            </a:r>
            <a:r>
              <a:rPr lang="en-US" sz="3200" dirty="0" smtClean="0"/>
              <a:t>articipants with Barriers </a:t>
            </a:r>
            <a:r>
              <a:rPr lang="en-US" sz="3200" dirty="0"/>
              <a:t>to </a:t>
            </a:r>
            <a:r>
              <a:rPr lang="en-US" sz="3200" dirty="0" smtClean="0"/>
              <a:t>Employment Under WIOA</a:t>
            </a:r>
            <a:endParaRPr lang="en-US" sz="3200" dirty="0"/>
          </a:p>
        </p:txBody>
      </p:sp>
      <p:graphicFrame>
        <p:nvGraphicFramePr>
          <p:cNvPr id="8" name="Content Placeholder 7" title="New Data Elements: Barriers to Employment"/>
          <p:cNvGraphicFramePr>
            <a:graphicFrameLocks noGrp="1"/>
          </p:cNvGraphicFramePr>
          <p:nvPr>
            <p:ph idx="1"/>
            <p:extLst>
              <p:ext uri="{D42A27DB-BD31-4B8C-83A1-F6EECF244321}">
                <p14:modId xmlns:p14="http://schemas.microsoft.com/office/powerpoint/2010/main" val="3213858897"/>
              </p:ext>
            </p:extLst>
          </p:nvPr>
        </p:nvGraphicFramePr>
        <p:xfrm>
          <a:off x="1676400" y="1371600"/>
          <a:ext cx="8839200" cy="4815840"/>
        </p:xfrm>
        <a:graphic>
          <a:graphicData uri="http://schemas.openxmlformats.org/drawingml/2006/table">
            <a:tbl>
              <a:tblPr firstRow="1" bandRow="1">
                <a:tableStyleId>{3B4B98B0-60AC-42C2-AFA5-B58CD77FA1E5}</a:tableStyleId>
              </a:tblPr>
              <a:tblGrid>
                <a:gridCol w="88392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mn-lt"/>
                          <a:ea typeface="+mn-ea"/>
                          <a:cs typeface="+mn-cs"/>
                        </a:rPr>
                        <a:t>New Data Elements: Barriers to Employment</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Displaced homemakers</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English language learners, low literacy levels, cultural barriers</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Exhausting TANF within two years</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Ex-offenders</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Homeless/runaway youth</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Long-term unemployed</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Low income</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Migrants and seasonal farmworkers</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Individuals with disabilities</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Single parents</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Youth in foster care/aged out of system</a:t>
                      </a:r>
                    </a:p>
                  </a:txBody>
                  <a:tcPr/>
                </a:tc>
              </a:tr>
            </a:tbl>
          </a:graphicData>
        </a:graphic>
      </p:graphicFrame>
      <p:sp>
        <p:nvSpPr>
          <p:cNvPr id="7" name="Slide Number Placeholder 6"/>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885402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4555"/>
          </a:xfrm>
        </p:spPr>
        <p:txBody>
          <a:bodyPr/>
          <a:lstStyle/>
          <a:p>
            <a:r>
              <a:rPr lang="en-US" dirty="0" smtClean="0"/>
              <a:t>Measurable Skill Gains Template</a:t>
            </a:r>
            <a:endParaRPr lang="en-US" dirty="0"/>
          </a:p>
        </p:txBody>
      </p:sp>
      <p:pic>
        <p:nvPicPr>
          <p:cNvPr id="3" name="Picture 2" descr="Screenshot of the Measurable Skill Gains table showing Total Skill Gains (Numerator), Total Opportunities for Skill Gains, and Measurable Skill Gains Success Rate"/>
          <p:cNvPicPr>
            <a:picLocks noChangeAspect="1"/>
          </p:cNvPicPr>
          <p:nvPr/>
        </p:nvPicPr>
        <p:blipFill>
          <a:blip r:embed="rId3"/>
          <a:stretch>
            <a:fillRect/>
          </a:stretch>
        </p:blipFill>
        <p:spPr>
          <a:xfrm>
            <a:off x="0" y="1229192"/>
            <a:ext cx="12192000" cy="5628807"/>
          </a:xfrm>
          <a:prstGeom prst="rect">
            <a:avLst/>
          </a:prstGeom>
        </p:spPr>
      </p:pic>
      <p:sp>
        <p:nvSpPr>
          <p:cNvPr id="6" name="TextBox 5"/>
          <p:cNvSpPr txBox="1"/>
          <p:nvPr/>
        </p:nvSpPr>
        <p:spPr>
          <a:xfrm>
            <a:off x="1428877" y="4190595"/>
            <a:ext cx="9727784" cy="1477328"/>
          </a:xfrm>
          <a:prstGeom prst="rect">
            <a:avLst/>
          </a:prstGeom>
          <a:solidFill>
            <a:srgbClr val="0070C0"/>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dirty="0">
                <a:solidFill>
                  <a:schemeClr val="bg1"/>
                </a:solidFill>
              </a:rPr>
              <a:t>The Total Skill Gains (Numerator) and Total Opportunities for Skill Gains (Denominator) sections for both credential components must be </a:t>
            </a:r>
            <a:r>
              <a:rPr lang="en-US" b="1" u="sng" dirty="0">
                <a:solidFill>
                  <a:schemeClr val="bg1"/>
                </a:solidFill>
              </a:rPr>
              <a:t>manually entered </a:t>
            </a:r>
            <a:r>
              <a:rPr lang="en-US" dirty="0">
                <a:solidFill>
                  <a:schemeClr val="bg1"/>
                </a:solidFill>
              </a:rPr>
              <a:t>based on disaggregated data from NRS Table 5.</a:t>
            </a:r>
          </a:p>
          <a:p>
            <a:pPr marL="285750" indent="-285750">
              <a:buFont typeface="Arial" panose="020B0604020202020204" pitchFamily="34" charset="0"/>
              <a:buChar char="•"/>
            </a:pPr>
            <a:r>
              <a:rPr lang="en-US" dirty="0">
                <a:solidFill>
                  <a:schemeClr val="bg1"/>
                </a:solidFill>
              </a:rPr>
              <a:t>The “Total” cell values will be checked against the totals from NRS Table 4 to ensure accuracy.</a:t>
            </a:r>
          </a:p>
        </p:txBody>
      </p:sp>
    </p:spTree>
    <p:extLst>
      <p:ext uri="{BB962C8B-B14F-4D97-AF65-F5344CB8AC3E}">
        <p14:creationId xmlns:p14="http://schemas.microsoft.com/office/powerpoint/2010/main" val="2677405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Credential Attainment Rate Template</a:t>
            </a:r>
            <a:endParaRPr lang="en-US" dirty="0"/>
          </a:p>
        </p:txBody>
      </p:sp>
      <p:pic>
        <p:nvPicPr>
          <p:cNvPr id="6" name="Picture 5" descr="Screenshot of Credential Attainment table with a header row showing Measure, Participants Earning a Credential, Total Participants in a Training or Education Program, and Actual Rate"/>
          <p:cNvPicPr>
            <a:picLocks noChangeAspect="1"/>
          </p:cNvPicPr>
          <p:nvPr/>
        </p:nvPicPr>
        <p:blipFill>
          <a:blip r:embed="rId3"/>
          <a:stretch>
            <a:fillRect/>
          </a:stretch>
        </p:blipFill>
        <p:spPr>
          <a:xfrm>
            <a:off x="23812" y="1543050"/>
            <a:ext cx="12144375" cy="3771900"/>
          </a:xfrm>
          <a:prstGeom prst="rect">
            <a:avLst/>
          </a:prstGeom>
        </p:spPr>
      </p:pic>
      <p:sp>
        <p:nvSpPr>
          <p:cNvPr id="5" name="TextBox 4"/>
          <p:cNvSpPr txBox="1"/>
          <p:nvPr/>
        </p:nvSpPr>
        <p:spPr>
          <a:xfrm>
            <a:off x="1681337" y="5451947"/>
            <a:ext cx="8829324"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dirty="0"/>
              <a:t>All data on this Template are automatically populated from NRS Table 5 or automatically calculated.</a:t>
            </a:r>
          </a:p>
          <a:p>
            <a:pPr marL="285750" indent="-285750">
              <a:buFont typeface="Arial" panose="020B0604020202020204" pitchFamily="34" charset="0"/>
              <a:buChar char="•"/>
            </a:pPr>
            <a:r>
              <a:rPr lang="en-US" dirty="0"/>
              <a:t>No data entry is required by </a:t>
            </a:r>
            <a:r>
              <a:rPr lang="en-US" dirty="0" smtClean="0"/>
              <a:t>States. </a:t>
            </a:r>
            <a:endParaRPr lang="en-US" dirty="0"/>
          </a:p>
        </p:txBody>
      </p:sp>
      <p:sp>
        <p:nvSpPr>
          <p:cNvPr id="7" name="Slide Number Placeholder 6"/>
          <p:cNvSpPr>
            <a:spLocks noGrp="1"/>
          </p:cNvSpPr>
          <p:nvPr>
            <p:ph type="sldNum" sz="quarter" idx="4294967295"/>
          </p:nvPr>
        </p:nvSpPr>
        <p:spPr>
          <a:xfrm>
            <a:off x="11529696" y="6407945"/>
            <a:ext cx="487680" cy="365125"/>
          </a:xfrm>
          <a:prstGeom prst="rect">
            <a:avLst/>
          </a:prstGeom>
        </p:spPr>
        <p:txBody>
          <a:bodyPr/>
          <a:lstStyle/>
          <a:p>
            <a:fld id="{2A89FD85-DA1A-4F33-BD28-FC2A467D6C0B}" type="slidenum">
              <a:rPr lang="en-US" smtClean="0">
                <a:solidFill>
                  <a:prstClr val="black"/>
                </a:solidFill>
              </a:rPr>
              <a:t>29</a:t>
            </a:fld>
            <a:endParaRPr lang="en-US" dirty="0">
              <a:solidFill>
                <a:prstClr val="black"/>
              </a:solidFill>
            </a:endParaRPr>
          </a:p>
        </p:txBody>
      </p:sp>
    </p:spTree>
    <p:extLst>
      <p:ext uri="{BB962C8B-B14F-4D97-AF65-F5344CB8AC3E}">
        <p14:creationId xmlns:p14="http://schemas.microsoft.com/office/powerpoint/2010/main" val="196865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What Is LEAP?</a:t>
            </a:r>
            <a:endParaRPr lang="en-US" sz="3600" dirty="0"/>
          </a:p>
        </p:txBody>
      </p:sp>
      <p:sp>
        <p:nvSpPr>
          <p:cNvPr id="2" name="Content Placeholder 1"/>
          <p:cNvSpPr>
            <a:spLocks noGrp="1"/>
          </p:cNvSpPr>
          <p:nvPr>
            <p:ph idx="1"/>
          </p:nvPr>
        </p:nvSpPr>
        <p:spPr/>
        <p:txBody>
          <a:bodyPr>
            <a:normAutofit/>
          </a:bodyPr>
          <a:lstStyle/>
          <a:p>
            <a:r>
              <a:rPr lang="en-US" sz="2800" b="1" dirty="0">
                <a:solidFill>
                  <a:srgbClr val="C00000"/>
                </a:solidFill>
              </a:rPr>
              <a:t>L</a:t>
            </a:r>
            <a:r>
              <a:rPr lang="en-US" sz="2800" b="1" dirty="0"/>
              <a:t>earn</a:t>
            </a:r>
            <a:r>
              <a:rPr lang="en-US" sz="2800" dirty="0" smtClean="0"/>
              <a:t> about </a:t>
            </a:r>
            <a:r>
              <a:rPr lang="en-US" sz="2800" dirty="0"/>
              <a:t>the Workforce Innovation and Opportunity </a:t>
            </a:r>
            <a:r>
              <a:rPr lang="en-US" sz="2800" dirty="0" smtClean="0"/>
              <a:t>Act (WIOA) and the new measures.</a:t>
            </a:r>
          </a:p>
          <a:p>
            <a:pPr>
              <a:spcBef>
                <a:spcPts val="2400"/>
              </a:spcBef>
            </a:pPr>
            <a:r>
              <a:rPr lang="en-US" sz="2800" b="1" dirty="0">
                <a:solidFill>
                  <a:srgbClr val="C00000"/>
                </a:solidFill>
              </a:rPr>
              <a:t>E</a:t>
            </a:r>
            <a:r>
              <a:rPr lang="en-US" sz="2800" b="1" dirty="0"/>
              <a:t>xplore</a:t>
            </a:r>
            <a:r>
              <a:rPr lang="en-US" sz="2800" dirty="0" smtClean="0"/>
              <a:t> what it means for your state adult education program.</a:t>
            </a:r>
          </a:p>
          <a:p>
            <a:pPr>
              <a:spcBef>
                <a:spcPts val="2400"/>
              </a:spcBef>
            </a:pPr>
            <a:r>
              <a:rPr lang="en-US" sz="2800" b="1" dirty="0">
                <a:solidFill>
                  <a:srgbClr val="C00000"/>
                </a:solidFill>
              </a:rPr>
              <a:t>A</a:t>
            </a:r>
            <a:r>
              <a:rPr lang="en-US" sz="2800" b="1" dirty="0"/>
              <a:t>ssess</a:t>
            </a:r>
            <a:r>
              <a:rPr lang="en-US" sz="2800" dirty="0"/>
              <a:t> </a:t>
            </a:r>
            <a:r>
              <a:rPr lang="en-US" sz="2800" dirty="0" smtClean="0"/>
              <a:t>your situation and what you may or may not have in place.</a:t>
            </a:r>
          </a:p>
          <a:p>
            <a:pPr>
              <a:spcBef>
                <a:spcPts val="2400"/>
              </a:spcBef>
            </a:pPr>
            <a:r>
              <a:rPr lang="en-US" sz="2800" b="1" dirty="0">
                <a:solidFill>
                  <a:srgbClr val="C00000"/>
                </a:solidFill>
              </a:rPr>
              <a:t>P</a:t>
            </a:r>
            <a:r>
              <a:rPr lang="en-US" sz="2800" b="1" dirty="0"/>
              <a:t>lan</a:t>
            </a:r>
            <a:r>
              <a:rPr lang="en-US" sz="2800" dirty="0" smtClean="0"/>
              <a:t> for implementation of your state plan.</a:t>
            </a:r>
            <a:endParaRPr lang="en-US" sz="2800" dirty="0"/>
          </a:p>
        </p:txBody>
      </p:sp>
      <p:sp>
        <p:nvSpPr>
          <p:cNvPr id="3" name="Slide Number Placeholder 2"/>
          <p:cNvSpPr>
            <a:spLocks noGrp="1"/>
          </p:cNvSpPr>
          <p:nvPr>
            <p:ph type="sldNum" sz="quarter" idx="4"/>
          </p:nvPr>
        </p:nvSpPr>
        <p:spPr>
          <a:xfrm>
            <a:off x="11277600" y="6367067"/>
            <a:ext cx="812800" cy="322659"/>
          </a:xfrm>
        </p:spPr>
        <p:txBody>
          <a:bodyPr/>
          <a:lstStyle/>
          <a:p>
            <a:fld id="{1DAE2B33-0E29-4739-8433-4E8F3D9CF9E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375994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7" name="Content Placeholder 6" descr="Clipart of question mark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8692" y="1481138"/>
            <a:ext cx="6034616" cy="4525962"/>
          </a:xfrm>
        </p:spPr>
      </p:pic>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306633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Break</a:t>
            </a:r>
            <a:br>
              <a:rPr lang="en-US" dirty="0" smtClean="0"/>
            </a:br>
            <a:r>
              <a:rPr lang="en-US" sz="3200" b="0" dirty="0" smtClean="0"/>
              <a:t>Please return in 15 minutes.</a:t>
            </a:r>
            <a:endParaRPr lang="en-US" sz="3200" b="0" dirty="0"/>
          </a:p>
        </p:txBody>
      </p:sp>
      <p:pic>
        <p:nvPicPr>
          <p:cNvPr id="2" name="Picture 1" descr="Clipart of an alarm cl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505" y="2449671"/>
            <a:ext cx="2986779" cy="2702102"/>
          </a:xfrm>
          <a:prstGeom prst="rect">
            <a:avLst/>
          </a:prstGeom>
        </p:spPr>
      </p:pic>
      <p:sp>
        <p:nvSpPr>
          <p:cNvPr id="4" name="Slide Number Placeholder 2"/>
          <p:cNvSpPr>
            <a:spLocks noGrp="1"/>
          </p:cNvSpPr>
          <p:nvPr>
            <p:ph type="sldNum" sz="quarter" idx="4"/>
          </p:nvPr>
        </p:nvSpPr>
        <p:spPr>
          <a:xfrm>
            <a:off x="10769600" y="6461760"/>
            <a:ext cx="812800" cy="192587"/>
          </a:xfrm>
        </p:spPr>
        <p:txBody>
          <a:bodyPr/>
          <a:lstStyle/>
          <a:p>
            <a:pPr algn="r"/>
            <a:fld id="{DD080C5D-039E-4030-964F-C405C2B994F6}" type="slidenum">
              <a:rPr lang="en-US" smtClean="0"/>
              <a:t>31</a:t>
            </a:fld>
            <a:endParaRPr lang="en-US" dirty="0"/>
          </a:p>
        </p:txBody>
      </p:sp>
    </p:spTree>
    <p:extLst>
      <p:ext uri="{BB962C8B-B14F-4D97-AF65-F5344CB8AC3E}">
        <p14:creationId xmlns:p14="http://schemas.microsoft.com/office/powerpoint/2010/main" val="527343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WIOA</a:t>
            </a:r>
            <a:r>
              <a:rPr lang="en-US" dirty="0"/>
              <a:t> Performance Reporting </a:t>
            </a:r>
            <a:br>
              <a:rPr lang="en-US" dirty="0"/>
            </a:br>
            <a:r>
              <a:rPr lang="en-US" dirty="0"/>
              <a:t>in the NRS</a:t>
            </a:r>
          </a:p>
        </p:txBody>
      </p:sp>
      <p:sp>
        <p:nvSpPr>
          <p:cNvPr id="4" name="Subtitle 3"/>
          <p:cNvSpPr>
            <a:spLocks noGrp="1"/>
          </p:cNvSpPr>
          <p:nvPr>
            <p:ph type="subTitle" idx="1"/>
          </p:nvPr>
        </p:nvSpPr>
        <p:spPr/>
        <p:txBody>
          <a:bodyPr/>
          <a:lstStyle/>
          <a:p>
            <a:r>
              <a:rPr lang="en-US" dirty="0"/>
              <a:t>Six Key </a:t>
            </a:r>
            <a:r>
              <a:rPr lang="en-US" dirty="0" smtClean="0"/>
              <a:t>Issues</a:t>
            </a:r>
            <a:endParaRPr lang="en-US" dirty="0"/>
          </a:p>
        </p:txBody>
      </p:sp>
      <p:sp>
        <p:nvSpPr>
          <p:cNvPr id="3" name="Slide Number Placeholder 2"/>
          <p:cNvSpPr>
            <a:spLocks noGrp="1"/>
          </p:cNvSpPr>
          <p:nvPr>
            <p:ph type="sldNum" sz="quarter" idx="4"/>
          </p:nvPr>
        </p:nvSpPr>
        <p:spPr/>
        <p:txBody>
          <a:bodyPr/>
          <a:lstStyle/>
          <a:p>
            <a:pPr algn="r"/>
            <a:fld id="{E92A4EC9-B9AB-4187-8E94-080899230DE0}" type="slidenum">
              <a:rPr lang="en-US" smtClean="0"/>
              <a:pPr algn="r"/>
              <a:t>32</a:t>
            </a:fld>
            <a:endParaRPr lang="en-US" dirty="0"/>
          </a:p>
        </p:txBody>
      </p:sp>
    </p:spTree>
    <p:extLst>
      <p:ext uri="{BB962C8B-B14F-4D97-AF65-F5344CB8AC3E}">
        <p14:creationId xmlns:p14="http://schemas.microsoft.com/office/powerpoint/2010/main" val="4122871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Six Key Issues</a:t>
            </a:r>
            <a:endParaRPr lang="en-US" sz="3600" dirty="0"/>
          </a:p>
        </p:txBody>
      </p:sp>
      <p:sp>
        <p:nvSpPr>
          <p:cNvPr id="2" name="Content Placeholder 1"/>
          <p:cNvSpPr>
            <a:spLocks noGrp="1"/>
          </p:cNvSpPr>
          <p:nvPr>
            <p:ph idx="1"/>
          </p:nvPr>
        </p:nvSpPr>
        <p:spPr/>
        <p:txBody>
          <a:bodyPr/>
          <a:lstStyle/>
          <a:p>
            <a:pPr marL="468059" indent="-385763">
              <a:spcBef>
                <a:spcPts val="1200"/>
              </a:spcBef>
              <a:buFont typeface="+mj-lt"/>
              <a:buAutoNum type="arabicPeriod"/>
            </a:pPr>
            <a:r>
              <a:rPr lang="en-US" b="1" dirty="0" smtClean="0">
                <a:solidFill>
                  <a:srgbClr val="C00000"/>
                </a:solidFill>
              </a:rPr>
              <a:t>Participants and reportable individuals</a:t>
            </a:r>
          </a:p>
          <a:p>
            <a:pPr marL="468059" indent="-385763">
              <a:spcBef>
                <a:spcPts val="1200"/>
              </a:spcBef>
              <a:buFont typeface="+mj-lt"/>
              <a:buAutoNum type="arabicPeriod"/>
            </a:pPr>
            <a:r>
              <a:rPr lang="en-US" dirty="0" smtClean="0"/>
              <a:t>Program entry </a:t>
            </a:r>
            <a:r>
              <a:rPr lang="en-US" dirty="0"/>
              <a:t>and </a:t>
            </a:r>
            <a:r>
              <a:rPr lang="en-US" dirty="0" smtClean="0"/>
              <a:t>exit, and </a:t>
            </a:r>
            <a:r>
              <a:rPr lang="en-US" dirty="0"/>
              <a:t>periods of participation </a:t>
            </a:r>
          </a:p>
          <a:p>
            <a:pPr marL="468059" indent="-385763">
              <a:spcBef>
                <a:spcPts val="1200"/>
              </a:spcBef>
              <a:buFont typeface="+mj-lt"/>
              <a:buAutoNum type="arabicPeriod"/>
            </a:pPr>
            <a:r>
              <a:rPr lang="en-US" dirty="0" smtClean="0"/>
              <a:t>Employment performance indicators</a:t>
            </a:r>
          </a:p>
          <a:p>
            <a:pPr marL="468059" indent="-385763">
              <a:spcBef>
                <a:spcPts val="1200"/>
              </a:spcBef>
              <a:buFont typeface="+mj-lt"/>
              <a:buAutoNum type="arabicPeriod"/>
            </a:pPr>
            <a:r>
              <a:rPr lang="en-US" dirty="0" smtClean="0"/>
              <a:t>Measurable Skill Gains </a:t>
            </a:r>
            <a:r>
              <a:rPr lang="en-US" dirty="0"/>
              <a:t>(MSG)</a:t>
            </a:r>
          </a:p>
          <a:p>
            <a:pPr marL="468059" indent="-385763">
              <a:spcBef>
                <a:spcPts val="1200"/>
              </a:spcBef>
              <a:buFont typeface="+mj-lt"/>
              <a:buAutoNum type="arabicPeriod"/>
            </a:pPr>
            <a:r>
              <a:rPr lang="en-US" dirty="0" smtClean="0"/>
              <a:t>Credential attainment indicator </a:t>
            </a:r>
          </a:p>
          <a:p>
            <a:pPr marL="468059" indent="-385763">
              <a:spcBef>
                <a:spcPts val="1200"/>
              </a:spcBef>
              <a:buFont typeface="+mj-lt"/>
              <a:buAutoNum type="arabicPeriod"/>
            </a:pPr>
            <a:r>
              <a:rPr lang="en-US" dirty="0" smtClean="0"/>
              <a:t>Participant exclusions from indicators</a:t>
            </a:r>
            <a:endParaRPr lang="en-US" dirty="0"/>
          </a:p>
        </p:txBody>
      </p:sp>
      <p:sp>
        <p:nvSpPr>
          <p:cNvPr id="7" name="TextBox 6"/>
          <p:cNvSpPr txBox="1"/>
          <p:nvPr/>
        </p:nvSpPr>
        <p:spPr>
          <a:xfrm>
            <a:off x="3758901" y="5886317"/>
            <a:ext cx="7823499" cy="369332"/>
          </a:xfrm>
          <a:prstGeom prst="rect">
            <a:avLst/>
          </a:prstGeom>
          <a:ln w="57150">
            <a:solidFill>
              <a:srgbClr val="FF99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solidFill>
                  <a:prstClr val="black"/>
                </a:solidFill>
              </a:rPr>
              <a:t>See </a:t>
            </a:r>
            <a:r>
              <a:rPr lang="en-US" dirty="0" smtClean="0">
                <a:solidFill>
                  <a:prstClr val="black"/>
                </a:solidFill>
              </a:rPr>
              <a:t>Handout 2: “NRS </a:t>
            </a:r>
            <a:r>
              <a:rPr lang="en-US" dirty="0">
                <a:solidFill>
                  <a:prstClr val="black"/>
                </a:solidFill>
              </a:rPr>
              <a:t>Tips: NRS Performance Measures Under </a:t>
            </a:r>
            <a:r>
              <a:rPr lang="en-US" dirty="0" smtClean="0">
                <a:solidFill>
                  <a:prstClr val="black"/>
                </a:solidFill>
              </a:rPr>
              <a:t>WIOA.”</a:t>
            </a:r>
            <a:endParaRPr lang="en-US" dirty="0">
              <a:solidFill>
                <a:prstClr val="black"/>
              </a:solidFill>
            </a:endParaRPr>
          </a:p>
        </p:txBody>
      </p:sp>
      <p:sp>
        <p:nvSpPr>
          <p:cNvPr id="3" name="Slide Number Placeholder 2"/>
          <p:cNvSpPr>
            <a:spLocks noGrp="1"/>
          </p:cNvSpPr>
          <p:nvPr>
            <p:ph type="sldNum" sz="quarter" idx="4"/>
          </p:nvPr>
        </p:nvSpPr>
        <p:spPr>
          <a:xfrm>
            <a:off x="11582400" y="6429488"/>
            <a:ext cx="431800" cy="261769"/>
          </a:xfrm>
        </p:spPr>
        <p:txBody>
          <a:bodyPr/>
          <a:lstStyle/>
          <a:p>
            <a:fld id="{1DAE2B33-0E29-4739-8433-4E8F3D9CF9E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29848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Participants and Reportable Individuals </a:t>
            </a:r>
            <a:endParaRPr lang="en-US" sz="3600" dirty="0"/>
          </a:p>
        </p:txBody>
      </p:sp>
      <p:sp>
        <p:nvSpPr>
          <p:cNvPr id="2" name="Content Placeholder 1"/>
          <p:cNvSpPr>
            <a:spLocks noGrp="1"/>
          </p:cNvSpPr>
          <p:nvPr>
            <p:ph idx="1"/>
          </p:nvPr>
        </p:nvSpPr>
        <p:spPr/>
        <p:txBody>
          <a:bodyPr>
            <a:normAutofit/>
          </a:bodyPr>
          <a:lstStyle/>
          <a:p>
            <a:r>
              <a:rPr lang="en-US" b="1" dirty="0" smtClean="0"/>
              <a:t>Participant</a:t>
            </a:r>
            <a:r>
              <a:rPr lang="en-US" dirty="0" smtClean="0"/>
              <a:t>:</a:t>
            </a:r>
          </a:p>
          <a:p>
            <a:pPr lvl="1"/>
            <a:r>
              <a:rPr lang="en-US" dirty="0" smtClean="0"/>
              <a:t>Only upon achieving 12 contact hours after program entry</a:t>
            </a:r>
          </a:p>
          <a:p>
            <a:pPr lvl="1"/>
            <a:r>
              <a:rPr lang="en-US" dirty="0" smtClean="0"/>
              <a:t>Reported on NRS and Statewide Performance Report tables</a:t>
            </a:r>
          </a:p>
          <a:p>
            <a:pPr lvl="1"/>
            <a:r>
              <a:rPr lang="en-US" dirty="0" smtClean="0"/>
              <a:t>Count toward performance measures</a:t>
            </a:r>
            <a:endParaRPr lang="en-US" dirty="0"/>
          </a:p>
          <a:p>
            <a:pPr>
              <a:spcBef>
                <a:spcPts val="2400"/>
              </a:spcBef>
            </a:pPr>
            <a:r>
              <a:rPr lang="en-US" b="1" dirty="0" smtClean="0"/>
              <a:t>Reportable Individual:</a:t>
            </a:r>
          </a:p>
          <a:p>
            <a:pPr lvl="1"/>
            <a:r>
              <a:rPr lang="en-US" dirty="0" smtClean="0"/>
              <a:t>Provides identifying information</a:t>
            </a:r>
          </a:p>
          <a:p>
            <a:pPr lvl="1"/>
            <a:r>
              <a:rPr lang="en-US" dirty="0"/>
              <a:t>Taken action that demonstrates an </a:t>
            </a:r>
            <a:r>
              <a:rPr lang="en-US" i="1" dirty="0"/>
              <a:t>intent</a:t>
            </a:r>
            <a:r>
              <a:rPr lang="en-US" dirty="0"/>
              <a:t> to use program services</a:t>
            </a:r>
          </a:p>
          <a:p>
            <a:pPr lvl="1"/>
            <a:r>
              <a:rPr lang="en-US" dirty="0"/>
              <a:t>Has </a:t>
            </a:r>
            <a:r>
              <a:rPr lang="en-US" i="1" dirty="0"/>
              <a:t>less</a:t>
            </a:r>
            <a:r>
              <a:rPr lang="en-US" dirty="0"/>
              <a:t> than 12 contact hours</a:t>
            </a:r>
          </a:p>
        </p:txBody>
      </p:sp>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837103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Participants and Reportable Individuals</a:t>
            </a:r>
            <a:endParaRPr lang="en-US" sz="3600" dirty="0"/>
          </a:p>
        </p:txBody>
      </p:sp>
      <p:sp>
        <p:nvSpPr>
          <p:cNvPr id="6" name="Text Placeholder 5"/>
          <p:cNvSpPr>
            <a:spLocks noGrp="1"/>
          </p:cNvSpPr>
          <p:nvPr>
            <p:ph type="body" idx="1"/>
          </p:nvPr>
        </p:nvSpPr>
        <p:spPr>
          <a:xfrm>
            <a:off x="609600" y="1819473"/>
            <a:ext cx="5386917" cy="762000"/>
          </a:xfrm>
        </p:spPr>
        <p:txBody>
          <a:bodyPr>
            <a:normAutofit/>
          </a:bodyPr>
          <a:lstStyle/>
          <a:p>
            <a:pPr algn="ctr"/>
            <a:r>
              <a:rPr lang="en-US" sz="4000" dirty="0" smtClean="0"/>
              <a:t>What’s New?</a:t>
            </a:r>
            <a:endParaRPr lang="en-US" sz="4000" dirty="0"/>
          </a:p>
        </p:txBody>
      </p:sp>
      <p:pic>
        <p:nvPicPr>
          <p:cNvPr id="4" name="Picture 3" descr="Definition of reportable individu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600218"/>
            <a:ext cx="5422392" cy="2042160"/>
          </a:xfrm>
          <a:prstGeom prst="rect">
            <a:avLst/>
          </a:prstGeom>
        </p:spPr>
      </p:pic>
      <p:sp>
        <p:nvSpPr>
          <p:cNvPr id="13" name="Rectangle 12"/>
          <p:cNvSpPr/>
          <p:nvPr/>
        </p:nvSpPr>
        <p:spPr>
          <a:xfrm>
            <a:off x="651298" y="5089909"/>
            <a:ext cx="5303520" cy="365760"/>
          </a:xfrm>
          <a:prstGeom prst="rect">
            <a:avLst/>
          </a:prstGeom>
          <a:noFill/>
          <a:ln w="57150">
            <a:noFill/>
          </a:ln>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i="1" dirty="0" smtClean="0">
                <a:solidFill>
                  <a:schemeClr val="tx1"/>
                </a:solidFill>
              </a:rPr>
              <a:t>*Not </a:t>
            </a:r>
            <a:r>
              <a:rPr lang="en-US" i="1" dirty="0">
                <a:solidFill>
                  <a:schemeClr val="tx1"/>
                </a:solidFill>
              </a:rPr>
              <a:t>reported </a:t>
            </a:r>
            <a:r>
              <a:rPr lang="en-US" i="1" dirty="0" smtClean="0">
                <a:solidFill>
                  <a:schemeClr val="tx1"/>
                </a:solidFill>
              </a:rPr>
              <a:t>now; </a:t>
            </a:r>
            <a:r>
              <a:rPr lang="en-US" i="1" dirty="0">
                <a:solidFill>
                  <a:schemeClr val="tx1"/>
                </a:solidFill>
              </a:rPr>
              <a:t>may be in in a future </a:t>
            </a:r>
            <a:r>
              <a:rPr lang="en-US" i="1" dirty="0" smtClean="0">
                <a:solidFill>
                  <a:schemeClr val="tx1"/>
                </a:solidFill>
              </a:rPr>
              <a:t>table</a:t>
            </a:r>
            <a:endParaRPr lang="en-US" i="1" dirty="0">
              <a:solidFill>
                <a:schemeClr val="tx1"/>
              </a:solidFill>
            </a:endParaRPr>
          </a:p>
        </p:txBody>
      </p:sp>
      <p:sp>
        <p:nvSpPr>
          <p:cNvPr id="8" name="Text Placeholder 7"/>
          <p:cNvSpPr>
            <a:spLocks noGrp="1"/>
          </p:cNvSpPr>
          <p:nvPr>
            <p:ph type="body" sz="half" idx="3"/>
          </p:nvPr>
        </p:nvSpPr>
        <p:spPr>
          <a:xfrm>
            <a:off x="6193369" y="1819473"/>
            <a:ext cx="5389033" cy="762000"/>
          </a:xfrm>
          <a:solidFill>
            <a:srgbClr val="EB641B"/>
          </a:solidFill>
        </p:spPr>
        <p:txBody>
          <a:bodyPr>
            <a:normAutofit/>
          </a:bodyPr>
          <a:lstStyle/>
          <a:p>
            <a:pPr algn="ctr"/>
            <a:r>
              <a:rPr lang="en-US" sz="4000" dirty="0" smtClean="0"/>
              <a:t>What’s Not?</a:t>
            </a:r>
            <a:endParaRPr lang="en-US" sz="4000" dirty="0"/>
          </a:p>
        </p:txBody>
      </p:sp>
      <p:pic>
        <p:nvPicPr>
          <p:cNvPr id="15" name="Picture 14" descr="Definition of participant—12-hour ru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629" y="2611953"/>
            <a:ext cx="5416296" cy="2042160"/>
          </a:xfrm>
          <a:prstGeom prst="rect">
            <a:avLst/>
          </a:prstGeom>
        </p:spPr>
      </p:pic>
      <p:sp>
        <p:nvSpPr>
          <p:cNvPr id="14" name="TextBox 13"/>
          <p:cNvSpPr txBox="1"/>
          <p:nvPr/>
        </p:nvSpPr>
        <p:spPr>
          <a:xfrm>
            <a:off x="6492240" y="5838235"/>
            <a:ext cx="5090160" cy="369332"/>
          </a:xfrm>
          <a:prstGeom prst="rect">
            <a:avLst/>
          </a:prstGeom>
          <a:ln w="57150">
            <a:solidFill>
              <a:srgbClr val="FF99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solidFill>
                  <a:prstClr val="black"/>
                </a:solidFill>
              </a:rPr>
              <a:t>See </a:t>
            </a:r>
            <a:r>
              <a:rPr lang="en-US" dirty="0" smtClean="0">
                <a:solidFill>
                  <a:prstClr val="black"/>
                </a:solidFill>
              </a:rPr>
              <a:t>Handout 3: “What’s New, What’s Not.”</a:t>
            </a:r>
            <a:endParaRPr lang="en-US" dirty="0">
              <a:solidFill>
                <a:prstClr val="black"/>
              </a:solidFill>
            </a:endParaRPr>
          </a:p>
        </p:txBody>
      </p:sp>
      <p:sp>
        <p:nvSpPr>
          <p:cNvPr id="3" name="Slide Number Placeholder 2"/>
          <p:cNvSpPr>
            <a:spLocks noGrp="1"/>
          </p:cNvSpPr>
          <p:nvPr>
            <p:ph type="sldNum" sz="quarter" idx="10"/>
          </p:nvPr>
        </p:nvSpPr>
        <p:spPr>
          <a:xfrm>
            <a:off x="11539644" y="6367067"/>
            <a:ext cx="550756" cy="322659"/>
          </a:xfrm>
        </p:spPr>
        <p:txBody>
          <a:bodyPr/>
          <a:lstStyle/>
          <a:p>
            <a:fld id="{1DAE2B33-0E29-4739-8433-4E8F3D9CF9E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540798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Six Key Issues</a:t>
            </a:r>
            <a:endParaRPr lang="en-US" dirty="0"/>
          </a:p>
        </p:txBody>
      </p:sp>
      <p:sp>
        <p:nvSpPr>
          <p:cNvPr id="2" name="Content Placeholder 1"/>
          <p:cNvSpPr>
            <a:spLocks noGrp="1"/>
          </p:cNvSpPr>
          <p:nvPr>
            <p:ph idx="1"/>
          </p:nvPr>
        </p:nvSpPr>
        <p:spPr/>
        <p:txBody>
          <a:bodyPr/>
          <a:lstStyle/>
          <a:p>
            <a:pPr marL="468059" indent="-385763">
              <a:buFont typeface="+mj-lt"/>
              <a:buAutoNum type="arabicPeriod"/>
            </a:pPr>
            <a:r>
              <a:rPr lang="en-US" dirty="0"/>
              <a:t>Participants and reportable individuals</a:t>
            </a:r>
          </a:p>
          <a:p>
            <a:pPr marL="468059" indent="-385763">
              <a:spcBef>
                <a:spcPts val="1200"/>
              </a:spcBef>
              <a:buFont typeface="+mj-lt"/>
              <a:buAutoNum type="arabicPeriod"/>
            </a:pPr>
            <a:r>
              <a:rPr lang="en-US" b="1" dirty="0">
                <a:solidFill>
                  <a:srgbClr val="C00000"/>
                </a:solidFill>
              </a:rPr>
              <a:t>Program entry and exit, and periods of participation </a:t>
            </a:r>
          </a:p>
          <a:p>
            <a:pPr marL="468059" indent="-385763">
              <a:spcBef>
                <a:spcPts val="1200"/>
              </a:spcBef>
              <a:buFont typeface="+mj-lt"/>
              <a:buAutoNum type="arabicPeriod"/>
            </a:pPr>
            <a:r>
              <a:rPr lang="en-US" dirty="0"/>
              <a:t>Employment performance indicators</a:t>
            </a:r>
          </a:p>
          <a:p>
            <a:pPr marL="468059" indent="-385763">
              <a:spcBef>
                <a:spcPts val="1200"/>
              </a:spcBef>
              <a:buFont typeface="+mj-lt"/>
              <a:buAutoNum type="arabicPeriod"/>
            </a:pPr>
            <a:r>
              <a:rPr lang="en-US" dirty="0" smtClean="0"/>
              <a:t>Measurable Skill Gains </a:t>
            </a:r>
            <a:r>
              <a:rPr lang="en-US" dirty="0"/>
              <a:t>(MSG)</a:t>
            </a:r>
          </a:p>
          <a:p>
            <a:pPr marL="468059" indent="-385763">
              <a:spcBef>
                <a:spcPts val="1200"/>
              </a:spcBef>
              <a:buFont typeface="+mj-lt"/>
              <a:buAutoNum type="arabicPeriod"/>
            </a:pPr>
            <a:r>
              <a:rPr lang="en-US" dirty="0"/>
              <a:t>Credential attainment indicator </a:t>
            </a:r>
          </a:p>
          <a:p>
            <a:pPr marL="468059" indent="-385763">
              <a:spcBef>
                <a:spcPts val="1200"/>
              </a:spcBef>
              <a:buFont typeface="+mj-lt"/>
              <a:buAutoNum type="arabicPeriod"/>
            </a:pPr>
            <a:r>
              <a:rPr lang="en-US" dirty="0"/>
              <a:t>Participant exclusions from </a:t>
            </a:r>
            <a:r>
              <a:rPr lang="en-US" dirty="0" smtClean="0"/>
              <a:t>indicators</a:t>
            </a:r>
            <a:endParaRPr lang="en-US"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36</a:t>
            </a:fld>
            <a:endParaRPr lang="en-US" dirty="0"/>
          </a:p>
        </p:txBody>
      </p:sp>
    </p:spTree>
    <p:extLst>
      <p:ext uri="{BB962C8B-B14F-4D97-AF65-F5344CB8AC3E}">
        <p14:creationId xmlns:p14="http://schemas.microsoft.com/office/powerpoint/2010/main" val="3814198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Entry</a:t>
            </a:r>
            <a:endParaRPr lang="en-US" dirty="0"/>
          </a:p>
        </p:txBody>
      </p:sp>
      <p:sp>
        <p:nvSpPr>
          <p:cNvPr id="2" name="Content Placeholder 1"/>
          <p:cNvSpPr>
            <a:spLocks noGrp="1"/>
          </p:cNvSpPr>
          <p:nvPr>
            <p:ph idx="1"/>
          </p:nvPr>
        </p:nvSpPr>
        <p:spPr/>
        <p:txBody>
          <a:bodyPr/>
          <a:lstStyle/>
          <a:p>
            <a:r>
              <a:rPr lang="en-US" b="1" dirty="0" smtClean="0"/>
              <a:t>Program entry</a:t>
            </a:r>
            <a:r>
              <a:rPr lang="en-US" dirty="0" smtClean="0"/>
              <a:t>—the date on which a reportable individual enrolls in an adult education and family literacy program</a:t>
            </a:r>
          </a:p>
        </p:txBody>
      </p:sp>
      <p:pic>
        <p:nvPicPr>
          <p:cNvPr id="5" name="Picture 4" descr="Graphic showing a September 2016 calendar page with an arrow labeled &quot;Program entry&quot; pointing at September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01" y="2654087"/>
            <a:ext cx="5370576" cy="3310128"/>
          </a:xfrm>
          <a:prstGeom prst="rect">
            <a:avLst/>
          </a:prstGeom>
        </p:spPr>
      </p:pic>
      <p:sp>
        <p:nvSpPr>
          <p:cNvPr id="3" name="Slide Number Placeholder 2"/>
          <p:cNvSpPr>
            <a:spLocks noGrp="1"/>
          </p:cNvSpPr>
          <p:nvPr>
            <p:ph type="sldNum" sz="quarter" idx="4"/>
          </p:nvPr>
        </p:nvSpPr>
        <p:spPr/>
        <p:txBody>
          <a:bodyPr/>
          <a:lstStyle/>
          <a:p>
            <a:pPr algn="r"/>
            <a:fld id="{1DAE2B33-0E29-4739-8433-4E8F3D9CF9EA}" type="slidenum">
              <a:rPr lang="en-US" smtClean="0"/>
              <a:pPr algn="r"/>
              <a:t>37</a:t>
            </a:fld>
            <a:endParaRPr lang="en-US" dirty="0"/>
          </a:p>
        </p:txBody>
      </p:sp>
    </p:spTree>
    <p:extLst>
      <p:ext uri="{BB962C8B-B14F-4D97-AF65-F5344CB8AC3E}">
        <p14:creationId xmlns:p14="http://schemas.microsoft.com/office/powerpoint/2010/main" val="1510711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Exit</a:t>
            </a:r>
            <a:endParaRPr lang="en-US" dirty="0"/>
          </a:p>
        </p:txBody>
      </p:sp>
      <p:sp>
        <p:nvSpPr>
          <p:cNvPr id="2" name="Content Placeholder 1"/>
          <p:cNvSpPr>
            <a:spLocks noGrp="1"/>
          </p:cNvSpPr>
          <p:nvPr>
            <p:ph idx="1"/>
          </p:nvPr>
        </p:nvSpPr>
        <p:spPr/>
        <p:txBody>
          <a:bodyPr/>
          <a:lstStyle/>
          <a:p>
            <a:r>
              <a:rPr lang="en-US" b="1" dirty="0"/>
              <a:t>Program </a:t>
            </a:r>
            <a:r>
              <a:rPr lang="en-US" b="1" dirty="0" smtClean="0"/>
              <a:t>exit </a:t>
            </a:r>
            <a:r>
              <a:rPr lang="en-US" dirty="0" smtClean="0"/>
              <a:t>occurs </a:t>
            </a:r>
            <a:r>
              <a:rPr lang="en-US" dirty="0"/>
              <a:t>when the participant </a:t>
            </a:r>
            <a:r>
              <a:rPr lang="en-US" dirty="0" smtClean="0"/>
              <a:t>has not received </a:t>
            </a:r>
            <a:r>
              <a:rPr lang="en-US" dirty="0"/>
              <a:t>services for </a:t>
            </a:r>
            <a:r>
              <a:rPr lang="en-US" dirty="0" smtClean="0"/>
              <a:t>the past 90 </a:t>
            </a:r>
            <a:r>
              <a:rPr lang="en-US" dirty="0"/>
              <a:t>days and </a:t>
            </a:r>
            <a:r>
              <a:rPr lang="en-US" i="1" dirty="0"/>
              <a:t>has no additional services scheduled</a:t>
            </a:r>
            <a:r>
              <a:rPr lang="en-US" dirty="0"/>
              <a:t>. </a:t>
            </a:r>
            <a:r>
              <a:rPr lang="en-US" dirty="0" smtClean="0"/>
              <a:t>The </a:t>
            </a:r>
            <a:r>
              <a:rPr lang="en-US" dirty="0"/>
              <a:t>date of exit is the last date </a:t>
            </a:r>
            <a:r>
              <a:rPr lang="en-US" dirty="0" smtClean="0"/>
              <a:t>on </a:t>
            </a:r>
            <a:r>
              <a:rPr lang="en-US" dirty="0"/>
              <a:t>which the participant receives services.   </a:t>
            </a:r>
            <a:endParaRPr lang="en-US" dirty="0">
              <a:solidFill>
                <a:srgbClr val="C00000"/>
              </a:solidFill>
            </a:endParaRPr>
          </a:p>
          <a:p>
            <a:pPr>
              <a:spcBef>
                <a:spcPts val="1200"/>
              </a:spcBef>
            </a:pPr>
            <a:r>
              <a:rPr lang="en-US" b="1" dirty="0" smtClean="0">
                <a:solidFill>
                  <a:schemeClr val="dk1"/>
                </a:solidFill>
              </a:rPr>
              <a:t>However, </a:t>
            </a:r>
            <a:r>
              <a:rPr lang="en-US" dirty="0" smtClean="0">
                <a:solidFill>
                  <a:schemeClr val="dk1"/>
                </a:solidFill>
              </a:rPr>
              <a:t>the exit date service </a:t>
            </a:r>
            <a:r>
              <a:rPr lang="en-US" dirty="0">
                <a:solidFill>
                  <a:schemeClr val="dk1"/>
                </a:solidFill>
              </a:rPr>
              <a:t>cannot be determined until </a:t>
            </a:r>
            <a:r>
              <a:rPr lang="en-US" i="1" dirty="0">
                <a:solidFill>
                  <a:schemeClr val="dk1"/>
                </a:solidFill>
              </a:rPr>
              <a:t>at least 90 days </a:t>
            </a:r>
            <a:r>
              <a:rPr lang="en-US" dirty="0">
                <a:solidFill>
                  <a:schemeClr val="dk1"/>
                </a:solidFill>
              </a:rPr>
              <a:t>have elapsed since the participant last received </a:t>
            </a:r>
            <a:r>
              <a:rPr lang="en-US" dirty="0" smtClean="0">
                <a:solidFill>
                  <a:schemeClr val="dk1"/>
                </a:solidFill>
              </a:rPr>
              <a:t>services.</a:t>
            </a:r>
            <a:endParaRPr lang="en-US" dirty="0">
              <a:solidFill>
                <a:schemeClr val="dk1"/>
              </a:solidFill>
            </a:endParaRPr>
          </a:p>
        </p:txBody>
      </p:sp>
      <p:pic>
        <p:nvPicPr>
          <p:cNvPr id="5" name="Picture 4" descr="Clipart of an Exit sign"/>
          <p:cNvPicPr>
            <a:picLocks noChangeAspect="1"/>
          </p:cNvPicPr>
          <p:nvPr/>
        </p:nvPicPr>
        <p:blipFill>
          <a:blip r:embed="rId3"/>
          <a:stretch>
            <a:fillRect/>
          </a:stretch>
        </p:blipFill>
        <p:spPr>
          <a:xfrm>
            <a:off x="8348617" y="4066733"/>
            <a:ext cx="2969623" cy="1574655"/>
          </a:xfrm>
          <a:prstGeom prst="rect">
            <a:avLst/>
          </a:prstGeom>
        </p:spPr>
      </p:pic>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38</a:t>
            </a:fld>
            <a:endParaRPr lang="en-US" dirty="0">
              <a:solidFill>
                <a:prstClr val="black"/>
              </a:solidFill>
            </a:endParaRPr>
          </a:p>
        </p:txBody>
      </p:sp>
    </p:spTree>
    <p:extLst>
      <p:ext uri="{BB962C8B-B14F-4D97-AF65-F5344CB8AC3E}">
        <p14:creationId xmlns:p14="http://schemas.microsoft.com/office/powerpoint/2010/main" val="2774169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Period of Participation (</a:t>
            </a:r>
            <a:r>
              <a:rPr lang="en-US" dirty="0" err="1" smtClean="0"/>
              <a:t>PoP</a:t>
            </a:r>
            <a:r>
              <a:rPr lang="en-US" dirty="0" smtClean="0"/>
              <a:t>)</a:t>
            </a:r>
            <a:endParaRPr lang="en-US" dirty="0"/>
          </a:p>
        </p:txBody>
      </p:sp>
      <p:sp>
        <p:nvSpPr>
          <p:cNvPr id="2" name="Content Placeholder 1"/>
          <p:cNvSpPr>
            <a:spLocks noGrp="1"/>
          </p:cNvSpPr>
          <p:nvPr>
            <p:ph idx="1"/>
          </p:nvPr>
        </p:nvSpPr>
        <p:spPr>
          <a:xfrm>
            <a:off x="609600" y="1417638"/>
            <a:ext cx="11167872" cy="4861245"/>
          </a:xfrm>
        </p:spPr>
        <p:txBody>
          <a:bodyPr>
            <a:normAutofit/>
          </a:bodyPr>
          <a:lstStyle/>
          <a:p>
            <a:r>
              <a:rPr lang="en-US" dirty="0"/>
              <a:t>Every entry is counted as a period of participation, even if it occurs during the same program </a:t>
            </a:r>
            <a:r>
              <a:rPr lang="en-US" dirty="0" smtClean="0"/>
              <a:t>year</a:t>
            </a:r>
            <a:endParaRPr lang="en-US" i="1" dirty="0"/>
          </a:p>
          <a:p>
            <a:pPr>
              <a:spcBef>
                <a:spcPts val="2400"/>
              </a:spcBef>
            </a:pPr>
            <a:r>
              <a:rPr lang="en-US" dirty="0">
                <a:solidFill>
                  <a:schemeClr val="dk1"/>
                </a:solidFill>
              </a:rPr>
              <a:t>Participants with more than one program entry will have multiple periods of participation in a program year. </a:t>
            </a:r>
            <a:endParaRPr lang="en-US" dirty="0" smtClean="0">
              <a:solidFill>
                <a:schemeClr val="dk1"/>
              </a:solidFill>
            </a:endParaRPr>
          </a:p>
        </p:txBody>
      </p:sp>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16146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LEAP </a:t>
            </a:r>
            <a:r>
              <a:rPr lang="en-US" sz="3600" dirty="0"/>
              <a:t>I</a:t>
            </a:r>
            <a:r>
              <a:rPr lang="en-US" sz="3600" dirty="0" smtClean="0"/>
              <a:t>nto </a:t>
            </a:r>
            <a:r>
              <a:rPr lang="en-US" sz="3600" dirty="0"/>
              <a:t>WIOA, </a:t>
            </a:r>
            <a:r>
              <a:rPr lang="en-US" sz="3600" dirty="0" smtClean="0"/>
              <a:t>Parts </a:t>
            </a:r>
            <a:r>
              <a:rPr lang="en-US" sz="3600" dirty="0"/>
              <a:t>I &amp; II</a:t>
            </a:r>
          </a:p>
        </p:txBody>
      </p:sp>
      <p:sp>
        <p:nvSpPr>
          <p:cNvPr id="6" name="Text Placeholder 5"/>
          <p:cNvSpPr>
            <a:spLocks noGrp="1"/>
          </p:cNvSpPr>
          <p:nvPr>
            <p:ph type="body" idx="1"/>
          </p:nvPr>
        </p:nvSpPr>
        <p:spPr/>
        <p:txBody>
          <a:bodyPr>
            <a:normAutofit/>
          </a:bodyPr>
          <a:lstStyle/>
          <a:p>
            <a:r>
              <a:rPr lang="en-US" sz="2200" dirty="0"/>
              <a:t>Part </a:t>
            </a:r>
            <a:r>
              <a:rPr lang="en-US" sz="2200" dirty="0" smtClean="0"/>
              <a:t>I: Preparing for Change </a:t>
            </a:r>
            <a:r>
              <a:rPr lang="en-US" sz="2200" dirty="0"/>
              <a:t>(June/</a:t>
            </a:r>
            <a:r>
              <a:rPr lang="en-US" sz="2200" dirty="0" smtClean="0"/>
              <a:t>July </a:t>
            </a:r>
            <a:r>
              <a:rPr lang="en-US" sz="2200" dirty="0"/>
              <a:t>2016)</a:t>
            </a:r>
          </a:p>
        </p:txBody>
      </p:sp>
      <p:sp>
        <p:nvSpPr>
          <p:cNvPr id="7" name="Content Placeholder 6"/>
          <p:cNvSpPr>
            <a:spLocks noGrp="1"/>
          </p:cNvSpPr>
          <p:nvPr>
            <p:ph sz="quarter" idx="2"/>
          </p:nvPr>
        </p:nvSpPr>
        <p:spPr>
          <a:solidFill>
            <a:schemeClr val="accent1">
              <a:lumMod val="20000"/>
              <a:lumOff val="80000"/>
            </a:schemeClr>
          </a:solidFill>
          <a:ln w="12700">
            <a:solidFill>
              <a:schemeClr val="accent1"/>
            </a:solidFill>
          </a:ln>
        </p:spPr>
        <p:txBody>
          <a:bodyPr>
            <a:normAutofit/>
          </a:bodyPr>
          <a:lstStyle/>
          <a:p>
            <a:r>
              <a:rPr lang="en-US" sz="2000" dirty="0" smtClean="0"/>
              <a:t>New NRS measures under WIOA</a:t>
            </a:r>
          </a:p>
          <a:p>
            <a:r>
              <a:rPr lang="en-US" sz="2000" dirty="0" smtClean="0"/>
              <a:t>Change Style Indicator</a:t>
            </a:r>
            <a:endParaRPr lang="en-US" sz="2000" dirty="0"/>
          </a:p>
          <a:p>
            <a:r>
              <a:rPr lang="en-US" sz="2000" dirty="0"/>
              <a:t>Leadership during change </a:t>
            </a:r>
            <a:endParaRPr lang="en-US" sz="2000" dirty="0" smtClean="0"/>
          </a:p>
          <a:p>
            <a:r>
              <a:rPr lang="en-US" sz="2000" dirty="0" smtClean="0"/>
              <a:t>Evaluating state data systems</a:t>
            </a:r>
            <a:endParaRPr lang="en-US" sz="2000" dirty="0"/>
          </a:p>
          <a:p>
            <a:r>
              <a:rPr lang="en-US" sz="2000" dirty="0"/>
              <a:t>Communicating change to stakeholders</a:t>
            </a:r>
          </a:p>
          <a:p>
            <a:r>
              <a:rPr lang="en-US" sz="2000" dirty="0"/>
              <a:t>Implementing your </a:t>
            </a:r>
            <a:r>
              <a:rPr lang="en-US" sz="2000" dirty="0" smtClean="0"/>
              <a:t>state </a:t>
            </a:r>
            <a:r>
              <a:rPr lang="en-US" sz="2000" dirty="0"/>
              <a:t>p</a:t>
            </a:r>
            <a:r>
              <a:rPr lang="en-US" sz="2000" dirty="0" smtClean="0"/>
              <a:t>lan</a:t>
            </a:r>
            <a:endParaRPr lang="en-US" sz="2000" dirty="0"/>
          </a:p>
        </p:txBody>
      </p:sp>
      <p:pic>
        <p:nvPicPr>
          <p:cNvPr id="2" name="Picture 1" descr="Check mark is above Part 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884" y="3886201"/>
            <a:ext cx="1209207" cy="1152525"/>
          </a:xfrm>
          <a:prstGeom prst="rect">
            <a:avLst/>
          </a:prstGeom>
        </p:spPr>
      </p:pic>
      <p:sp>
        <p:nvSpPr>
          <p:cNvPr id="8" name="Text Placeholder 7"/>
          <p:cNvSpPr>
            <a:spLocks noGrp="1"/>
          </p:cNvSpPr>
          <p:nvPr>
            <p:ph type="body" sz="half" idx="3"/>
          </p:nvPr>
        </p:nvSpPr>
        <p:spPr>
          <a:solidFill>
            <a:srgbClr val="00B050"/>
          </a:solidFill>
        </p:spPr>
        <p:txBody>
          <a:bodyPr>
            <a:normAutofit/>
          </a:bodyPr>
          <a:lstStyle/>
          <a:p>
            <a:r>
              <a:rPr lang="en-US" sz="2200" dirty="0"/>
              <a:t>Part </a:t>
            </a:r>
            <a:r>
              <a:rPr lang="en-US" sz="2200" dirty="0" smtClean="0"/>
              <a:t>II: NRS Measures and Reporting </a:t>
            </a:r>
            <a:r>
              <a:rPr lang="en-US" sz="2200" dirty="0"/>
              <a:t>(September/October 2016)</a:t>
            </a:r>
          </a:p>
        </p:txBody>
      </p:sp>
      <p:sp>
        <p:nvSpPr>
          <p:cNvPr id="9" name="Content Placeholder 8"/>
          <p:cNvSpPr>
            <a:spLocks noGrp="1"/>
          </p:cNvSpPr>
          <p:nvPr>
            <p:ph sz="quarter" idx="4"/>
          </p:nvPr>
        </p:nvSpPr>
        <p:spPr>
          <a:solidFill>
            <a:srgbClr val="92D050"/>
          </a:solidFill>
          <a:ln w="12700">
            <a:solidFill>
              <a:schemeClr val="accent1"/>
            </a:solidFill>
          </a:ln>
        </p:spPr>
        <p:txBody>
          <a:bodyPr>
            <a:normAutofit/>
          </a:bodyPr>
          <a:lstStyle/>
          <a:p>
            <a:r>
              <a:rPr lang="en-US" sz="2000" dirty="0"/>
              <a:t>Accountability </a:t>
            </a:r>
            <a:r>
              <a:rPr lang="en-US" sz="2000" dirty="0" smtClean="0"/>
              <a:t>under </a:t>
            </a:r>
            <a:r>
              <a:rPr lang="en-US" sz="2000" dirty="0"/>
              <a:t>WIOA</a:t>
            </a:r>
          </a:p>
          <a:p>
            <a:r>
              <a:rPr lang="en-US" sz="2000" dirty="0"/>
              <a:t>Measures</a:t>
            </a:r>
          </a:p>
          <a:p>
            <a:r>
              <a:rPr lang="en-US" sz="2000" dirty="0"/>
              <a:t>NRS </a:t>
            </a:r>
            <a:r>
              <a:rPr lang="en-US" sz="2000" dirty="0" smtClean="0"/>
              <a:t>table </a:t>
            </a:r>
            <a:r>
              <a:rPr lang="en-US" sz="2000" dirty="0"/>
              <a:t>c</a:t>
            </a:r>
            <a:r>
              <a:rPr lang="en-US" sz="2000" dirty="0" smtClean="0"/>
              <a:t>hanges</a:t>
            </a:r>
            <a:endParaRPr lang="en-US" sz="2000" dirty="0"/>
          </a:p>
          <a:p>
            <a:r>
              <a:rPr lang="en-US" sz="2000" dirty="0" smtClean="0"/>
              <a:t>Data system changes</a:t>
            </a:r>
          </a:p>
          <a:p>
            <a:r>
              <a:rPr lang="en-US" sz="2000" dirty="0" smtClean="0"/>
              <a:t>Planning </a:t>
            </a:r>
            <a:r>
              <a:rPr lang="en-US" sz="2000" dirty="0"/>
              <a:t>for and communicating NRS changes</a:t>
            </a:r>
          </a:p>
          <a:p>
            <a:r>
              <a:rPr lang="en-US" sz="2000" dirty="0"/>
              <a:t>Follow-up to </a:t>
            </a:r>
            <a:r>
              <a:rPr lang="en-US" sz="2000" dirty="0" smtClean="0"/>
              <a:t>LEAP, Part I</a:t>
            </a:r>
            <a:endParaRPr lang="en-US" sz="2000" dirty="0"/>
          </a:p>
        </p:txBody>
      </p:sp>
      <p:sp>
        <p:nvSpPr>
          <p:cNvPr id="3" name="Slide Number Placeholder 2"/>
          <p:cNvSpPr>
            <a:spLocks noGrp="1"/>
          </p:cNvSpPr>
          <p:nvPr>
            <p:ph type="sldNum" sz="quarter" idx="10"/>
          </p:nvPr>
        </p:nvSpPr>
        <p:spPr>
          <a:xfrm>
            <a:off x="11277600" y="6367067"/>
            <a:ext cx="812800" cy="322659"/>
          </a:xfrm>
        </p:spPr>
        <p:txBody>
          <a:bodyPr/>
          <a:lstStyle/>
          <a:p>
            <a:fld id="{1DAE2B33-0E29-4739-8433-4E8F3D9CF9E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97114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2091" y="41223"/>
            <a:ext cx="10972800" cy="1143000"/>
          </a:xfrm>
        </p:spPr>
        <p:txBody>
          <a:bodyPr>
            <a:normAutofit fontScale="90000"/>
          </a:bodyPr>
          <a:lstStyle/>
          <a:p>
            <a:r>
              <a:rPr lang="en-US" sz="4600" dirty="0" smtClean="0"/>
              <a:t>Periods of Participation (POP) </a:t>
            </a:r>
            <a:r>
              <a:rPr lang="en-US" dirty="0" smtClean="0"/>
              <a:t/>
            </a:r>
            <a:br>
              <a:rPr lang="en-US" dirty="0" smtClean="0"/>
            </a:br>
            <a:r>
              <a:rPr lang="en-US" sz="3600" dirty="0" smtClean="0"/>
              <a:t>MSG Indicator Example</a:t>
            </a:r>
            <a:endParaRPr lang="en-US" sz="3600" dirty="0"/>
          </a:p>
        </p:txBody>
      </p:sp>
      <p:pic>
        <p:nvPicPr>
          <p:cNvPr id="5" name="Picture 4" descr="Diagram showing three periods of participation (PoP). PoP 1 will last 12+ contact hours. MSG is evaluated. PoP will last 12+ contact hours. MSG is evaluated again. PoP 3 will last 12+ contact hours with no program exit shown. MSG is evaluated again. A timeline at the bottom of the diagram shows a period of July first to June thirtie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23" y="1289762"/>
            <a:ext cx="11150368" cy="4967203"/>
          </a:xfrm>
          <a:prstGeom prst="rect">
            <a:avLst/>
          </a:prstGeom>
        </p:spPr>
      </p:pic>
      <p:sp>
        <p:nvSpPr>
          <p:cNvPr id="4" name="Slide Number Placeholder 3"/>
          <p:cNvSpPr>
            <a:spLocks noGrp="1"/>
          </p:cNvSpPr>
          <p:nvPr>
            <p:ph type="sldNum" sz="quarter" idx="4294967295"/>
          </p:nvPr>
        </p:nvSpPr>
        <p:spPr>
          <a:xfrm>
            <a:off x="11529696" y="6407945"/>
            <a:ext cx="487680" cy="365125"/>
          </a:xfrm>
          <a:prstGeom prst="rect">
            <a:avLst/>
          </a:prstGeom>
        </p:spPr>
        <p:txBody>
          <a:bodyPr/>
          <a:lstStyle/>
          <a:p>
            <a:pPr>
              <a:defRPr/>
            </a:pPr>
            <a:fld id="{5A90BB0D-69F2-4B7E-8D7F-C378C45B9FF1}" type="slidenum">
              <a:rPr lang="en-US" smtClean="0"/>
              <a:pPr>
                <a:defRPr/>
              </a:pPr>
              <a:t>40</a:t>
            </a:fld>
            <a:endParaRPr lang="en-US" dirty="0"/>
          </a:p>
        </p:txBody>
      </p:sp>
    </p:spTree>
    <p:extLst>
      <p:ext uri="{BB962C8B-B14F-4D97-AF65-F5344CB8AC3E}">
        <p14:creationId xmlns:p14="http://schemas.microsoft.com/office/powerpoint/2010/main" val="1443388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2091" y="41223"/>
            <a:ext cx="10972800" cy="1143000"/>
          </a:xfrm>
        </p:spPr>
        <p:txBody>
          <a:bodyPr>
            <a:normAutofit fontScale="90000"/>
          </a:bodyPr>
          <a:lstStyle/>
          <a:p>
            <a:r>
              <a:rPr lang="en-US" sz="4600" dirty="0"/>
              <a:t>Periods of Participation (POP) </a:t>
            </a:r>
            <a:r>
              <a:rPr lang="en-US" sz="4400" dirty="0"/>
              <a:t/>
            </a:r>
            <a:br>
              <a:rPr lang="en-US" sz="4400" dirty="0"/>
            </a:br>
            <a:r>
              <a:rPr lang="en-US" sz="3600" dirty="0"/>
              <a:t>Follow-Up Indicators Example</a:t>
            </a:r>
          </a:p>
        </p:txBody>
      </p:sp>
      <p:pic>
        <p:nvPicPr>
          <p:cNvPr id="5" name="Picture 4" descr="Diagram showing three periods of participation (PoP). PoP 1 will last 12+ contact hours. Follow-up must occur for exit-based measures. PoP will last 12+ contact hours. Follow-up must occur again for exit-based measures. PoP 3 will last 12+ contact hours with no program exit shown. Exit based measures are NOT evaluated because there is not an exit. A timeline at the bottom of the diagram shows a period of July first to June thirtie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23" y="1285778"/>
            <a:ext cx="11180064" cy="4980432"/>
          </a:xfrm>
          <a:prstGeom prst="rect">
            <a:avLst/>
          </a:prstGeom>
        </p:spPr>
      </p:pic>
      <p:sp>
        <p:nvSpPr>
          <p:cNvPr id="4" name="Slide Number Placeholder 3"/>
          <p:cNvSpPr>
            <a:spLocks noGrp="1"/>
          </p:cNvSpPr>
          <p:nvPr>
            <p:ph type="sldNum" sz="quarter" idx="4294967295"/>
          </p:nvPr>
        </p:nvSpPr>
        <p:spPr>
          <a:xfrm>
            <a:off x="11529696" y="6407945"/>
            <a:ext cx="487680" cy="365125"/>
          </a:xfrm>
          <a:prstGeom prst="rect">
            <a:avLst/>
          </a:prstGeom>
        </p:spPr>
        <p:txBody>
          <a:bodyPr/>
          <a:lstStyle/>
          <a:p>
            <a:pPr>
              <a:defRPr/>
            </a:pPr>
            <a:fld id="{5A90BB0D-69F2-4B7E-8D7F-C378C45B9FF1}" type="slidenum">
              <a:rPr lang="en-US" smtClean="0"/>
              <a:pPr>
                <a:defRPr/>
              </a:pPr>
              <a:t>41</a:t>
            </a:fld>
            <a:endParaRPr lang="en-US" dirty="0"/>
          </a:p>
        </p:txBody>
      </p:sp>
    </p:spTree>
    <p:extLst>
      <p:ext uri="{BB962C8B-B14F-4D97-AF65-F5344CB8AC3E}">
        <p14:creationId xmlns:p14="http://schemas.microsoft.com/office/powerpoint/2010/main" val="1056337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Periods </a:t>
            </a:r>
            <a:r>
              <a:rPr lang="en-US" sz="3600" dirty="0"/>
              <a:t>of </a:t>
            </a:r>
            <a:r>
              <a:rPr lang="en-US" sz="3600" dirty="0" smtClean="0"/>
              <a:t>Participation -  Implications</a:t>
            </a:r>
            <a:endParaRPr lang="en-US" sz="3600" dirty="0"/>
          </a:p>
        </p:txBody>
      </p:sp>
      <p:pic>
        <p:nvPicPr>
          <p:cNvPr id="6" name="Picture 5" descr="Graphic with 3 boxes with arrows connecting them. Participants with more than one entry have multiple periods of paticipation in a program year; Every period of participation is a new service period and treated as if the participation is a new participant (follow-up, MSG, etc.); A new intake process is required for each period of paticipa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12" y="1506538"/>
            <a:ext cx="10577591" cy="4876800"/>
          </a:xfrm>
          <a:prstGeom prst="rect">
            <a:avLst/>
          </a:prstGeom>
        </p:spPr>
      </p:pic>
      <p:sp>
        <p:nvSpPr>
          <p:cNvPr id="3" name="Slide Number Placeholder 2"/>
          <p:cNvSpPr>
            <a:spLocks noGrp="1"/>
          </p:cNvSpPr>
          <p:nvPr>
            <p:ph type="sldNum" sz="quarter" idx="4294967295"/>
          </p:nvPr>
        </p:nvSpPr>
        <p:spPr>
          <a:xfrm>
            <a:off x="11529696" y="6433345"/>
            <a:ext cx="487680" cy="365125"/>
          </a:xfrm>
          <a:prstGeom prst="rect">
            <a:avLst/>
          </a:prstGeom>
        </p:spPr>
        <p:txBody>
          <a:bodyPr/>
          <a:lstStyle/>
          <a:p>
            <a:fld id="{1DAE2B33-0E29-4739-8433-4E8F3D9CF9E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2988958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Program Entry and Exit, and Periods </a:t>
            </a:r>
            <a:r>
              <a:rPr lang="en-US" dirty="0"/>
              <a:t>of Participation</a:t>
            </a:r>
            <a:endParaRPr lang="en-US" sz="3600" dirty="0"/>
          </a:p>
        </p:txBody>
      </p:sp>
      <p:sp>
        <p:nvSpPr>
          <p:cNvPr id="6" name="Text Placeholder 5"/>
          <p:cNvSpPr>
            <a:spLocks noGrp="1"/>
          </p:cNvSpPr>
          <p:nvPr>
            <p:ph type="body" idx="1"/>
          </p:nvPr>
        </p:nvSpPr>
        <p:spPr>
          <a:xfrm>
            <a:off x="609600" y="1444295"/>
            <a:ext cx="5386917" cy="762000"/>
          </a:xfrm>
        </p:spPr>
        <p:txBody>
          <a:bodyPr>
            <a:normAutofit/>
          </a:bodyPr>
          <a:lstStyle/>
          <a:p>
            <a:pPr algn="ctr"/>
            <a:r>
              <a:rPr lang="en-US" sz="4000" dirty="0" smtClean="0"/>
              <a:t>What’s New?</a:t>
            </a:r>
            <a:endParaRPr lang="en-US" sz="4000" dirty="0"/>
          </a:p>
        </p:txBody>
      </p:sp>
      <p:pic>
        <p:nvPicPr>
          <p:cNvPr id="2" name="Picture 1" descr="Concept of period of participation; A participant will be counted for each period of participation; Employment barriers and outcome data are counted separately for each peri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15439"/>
            <a:ext cx="5419344" cy="3151632"/>
          </a:xfrm>
          <a:prstGeom prst="rect">
            <a:avLst/>
          </a:prstGeom>
        </p:spPr>
      </p:pic>
      <p:sp>
        <p:nvSpPr>
          <p:cNvPr id="8" name="Text Placeholder 7"/>
          <p:cNvSpPr>
            <a:spLocks noGrp="1"/>
          </p:cNvSpPr>
          <p:nvPr>
            <p:ph type="body" sz="half" idx="3"/>
          </p:nvPr>
        </p:nvSpPr>
        <p:spPr>
          <a:xfrm>
            <a:off x="6193369" y="1444295"/>
            <a:ext cx="5389033" cy="762000"/>
          </a:xfrm>
          <a:solidFill>
            <a:srgbClr val="EB641B"/>
          </a:solidFill>
        </p:spPr>
        <p:txBody>
          <a:bodyPr>
            <a:normAutofit/>
          </a:bodyPr>
          <a:lstStyle/>
          <a:p>
            <a:pPr algn="ctr"/>
            <a:r>
              <a:rPr lang="en-US" sz="4000" dirty="0" smtClean="0"/>
              <a:t>What’s Not?</a:t>
            </a:r>
            <a:endParaRPr lang="en-US" sz="4000" dirty="0"/>
          </a:p>
        </p:txBody>
      </p:sp>
      <p:pic>
        <p:nvPicPr>
          <p:cNvPr id="10" name="Picture 9" descr="Report nonduplicative counting (similar to past reporting); Continue to track participant entry and exit da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0785" y="2236825"/>
            <a:ext cx="5413248" cy="3121152"/>
          </a:xfrm>
          <a:prstGeom prst="rect">
            <a:avLst/>
          </a:prstGeom>
        </p:spPr>
      </p:pic>
      <p:sp>
        <p:nvSpPr>
          <p:cNvPr id="3" name="Slide Number Placeholder 2"/>
          <p:cNvSpPr>
            <a:spLocks noGrp="1"/>
          </p:cNvSpPr>
          <p:nvPr>
            <p:ph type="sldNum" sz="quarter" idx="10"/>
          </p:nvPr>
        </p:nvSpPr>
        <p:spPr>
          <a:xfrm>
            <a:off x="11277600" y="6367067"/>
            <a:ext cx="812800" cy="322659"/>
          </a:xfrm>
        </p:spPr>
        <p:txBody>
          <a:bodyPr/>
          <a:lstStyle/>
          <a:p>
            <a:fld id="{1DAE2B33-0E29-4739-8433-4E8F3D9CF9E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025572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odyPr>
          <a:lstStyle/>
          <a:p>
            <a:r>
              <a:rPr lang="en-US" dirty="0" smtClean="0">
                <a:solidFill>
                  <a:schemeClr val="bg1"/>
                </a:solidFill>
                <a:effectLst/>
              </a:rPr>
              <a:t>Jeopardy!</a:t>
            </a:r>
            <a:endParaRPr lang="en-US" dirty="0">
              <a:solidFill>
                <a:schemeClr val="bg1"/>
              </a:solidFill>
              <a:effectLst/>
            </a:endParaRPr>
          </a:p>
        </p:txBody>
      </p:sp>
      <p:pic>
        <p:nvPicPr>
          <p:cNvPr id="1026" name="Picture 2" descr="Jeopardy! logo"/>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237853" y="741363"/>
            <a:ext cx="5715000"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12758" y="3197994"/>
            <a:ext cx="8855242" cy="2308324"/>
          </a:xfrm>
          <a:prstGeom prst="rect">
            <a:avLst/>
          </a:prstGeom>
          <a:noFill/>
        </p:spPr>
        <p:txBody>
          <a:bodyPr wrap="square" rtlCol="0">
            <a:spAutoFit/>
          </a:bodyPr>
          <a:lstStyle/>
          <a:p>
            <a:pPr algn="ctr"/>
            <a:r>
              <a:rPr lang="en-US" sz="2400" b="1" dirty="0" smtClean="0"/>
              <a:t>Directions: </a:t>
            </a:r>
            <a:r>
              <a:rPr lang="en-US" sz="2400" dirty="0"/>
              <a:t>Open the Jeopardy file on ONE computer at each table. Assign one person to facilitate the game.  Discuss responses as needed.  </a:t>
            </a:r>
            <a:endParaRPr lang="en-US" sz="2400" dirty="0" smtClean="0"/>
          </a:p>
          <a:p>
            <a:pPr algn="ctr"/>
            <a:endParaRPr lang="en-US" sz="2400" dirty="0" smtClean="0"/>
          </a:p>
          <a:p>
            <a:pPr algn="ctr"/>
            <a:r>
              <a:rPr lang="en-US" sz="2400" b="1" cap="all" dirty="0" smtClean="0"/>
              <a:t>Program Entry and Exit, and </a:t>
            </a:r>
            <a:br>
              <a:rPr lang="en-US" sz="2400" b="1" cap="all" dirty="0" smtClean="0"/>
            </a:br>
            <a:r>
              <a:rPr lang="en-US" sz="2400" b="1" cap="all" dirty="0" smtClean="0"/>
              <a:t>Period of Participation</a:t>
            </a:r>
            <a:endParaRPr lang="en-US" sz="2400" b="1" cap="all"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44</a:t>
            </a:fld>
            <a:endParaRPr lang="en-US" dirty="0">
              <a:solidFill>
                <a:prstClr val="black"/>
              </a:solidFill>
            </a:endParaRPr>
          </a:p>
        </p:txBody>
      </p:sp>
    </p:spTree>
    <p:extLst>
      <p:ext uri="{BB962C8B-B14F-4D97-AF65-F5344CB8AC3E}">
        <p14:creationId xmlns:p14="http://schemas.microsoft.com/office/powerpoint/2010/main" val="2257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Six Key Issues</a:t>
            </a:r>
            <a:endParaRPr lang="en-US" sz="3600" dirty="0"/>
          </a:p>
        </p:txBody>
      </p:sp>
      <p:sp>
        <p:nvSpPr>
          <p:cNvPr id="2" name="Content Placeholder 1"/>
          <p:cNvSpPr>
            <a:spLocks noGrp="1"/>
          </p:cNvSpPr>
          <p:nvPr>
            <p:ph idx="1"/>
          </p:nvPr>
        </p:nvSpPr>
        <p:spPr/>
        <p:txBody>
          <a:bodyPr/>
          <a:lstStyle/>
          <a:p>
            <a:pPr marL="468059" indent="-385763">
              <a:buFont typeface="+mj-lt"/>
              <a:buAutoNum type="arabicPeriod"/>
            </a:pPr>
            <a:r>
              <a:rPr lang="en-US" dirty="0" smtClean="0"/>
              <a:t>Participants and reportable individuals</a:t>
            </a:r>
          </a:p>
          <a:p>
            <a:pPr marL="468059" indent="-385763">
              <a:buFont typeface="+mj-lt"/>
              <a:buAutoNum type="arabicPeriod"/>
            </a:pPr>
            <a:r>
              <a:rPr lang="en-US" dirty="0" smtClean="0"/>
              <a:t>Program entry </a:t>
            </a:r>
            <a:r>
              <a:rPr lang="en-US" dirty="0"/>
              <a:t>and </a:t>
            </a:r>
            <a:r>
              <a:rPr lang="en-US" dirty="0" smtClean="0"/>
              <a:t>exit, and </a:t>
            </a:r>
            <a:r>
              <a:rPr lang="en-US" dirty="0"/>
              <a:t>periods of participation </a:t>
            </a:r>
          </a:p>
          <a:p>
            <a:pPr marL="468059" indent="-385763">
              <a:buFont typeface="+mj-lt"/>
              <a:buAutoNum type="arabicPeriod"/>
            </a:pPr>
            <a:r>
              <a:rPr lang="en-US" b="1" dirty="0" smtClean="0">
                <a:solidFill>
                  <a:srgbClr val="C00000"/>
                </a:solidFill>
              </a:rPr>
              <a:t>Employment performance indicators</a:t>
            </a:r>
          </a:p>
          <a:p>
            <a:pPr marL="468059" indent="-385763">
              <a:buFont typeface="+mj-lt"/>
              <a:buAutoNum type="arabicPeriod"/>
            </a:pPr>
            <a:r>
              <a:rPr lang="en-US" dirty="0" smtClean="0"/>
              <a:t>Measurable Skill Gains </a:t>
            </a:r>
            <a:r>
              <a:rPr lang="en-US" dirty="0"/>
              <a:t>(MSG)</a:t>
            </a:r>
          </a:p>
          <a:p>
            <a:pPr marL="468059" indent="-385763">
              <a:buFont typeface="+mj-lt"/>
              <a:buAutoNum type="arabicPeriod"/>
            </a:pPr>
            <a:r>
              <a:rPr lang="en-US" dirty="0" smtClean="0"/>
              <a:t>Credential attainment indicator </a:t>
            </a:r>
          </a:p>
          <a:p>
            <a:pPr marL="468059" indent="-385763">
              <a:buFont typeface="+mj-lt"/>
              <a:buAutoNum type="arabicPeriod"/>
            </a:pPr>
            <a:r>
              <a:rPr lang="en-US" dirty="0" smtClean="0"/>
              <a:t>Participant exclusions from indicators</a:t>
            </a:r>
            <a:endParaRPr lang="en-US"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45</a:t>
            </a:fld>
            <a:endParaRPr lang="en-US" dirty="0">
              <a:solidFill>
                <a:prstClr val="black"/>
              </a:solidFill>
            </a:endParaRPr>
          </a:p>
        </p:txBody>
      </p:sp>
    </p:spTree>
    <p:extLst>
      <p:ext uri="{BB962C8B-B14F-4D97-AF65-F5344CB8AC3E}">
        <p14:creationId xmlns:p14="http://schemas.microsoft.com/office/powerpoint/2010/main" val="35432530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effectLst/>
              </a:rPr>
              <a:t>Employment Performance </a:t>
            </a:r>
            <a:r>
              <a:rPr lang="en-US" sz="3600" dirty="0" smtClean="0">
                <a:effectLst/>
              </a:rPr>
              <a:t>Indicators</a:t>
            </a:r>
            <a:endParaRPr lang="en-US" sz="3600" dirty="0"/>
          </a:p>
        </p:txBody>
      </p:sp>
      <p:pic>
        <p:nvPicPr>
          <p:cNvPr id="2" name="Picture 1" descr="Employment:&#10;• Second quarter after exit&#10;• The percentage of participants who are in unsubsidized employment during the second quarter after exit&#10;• Fourth quarter after exit&#10;• The percentage of participants who are in unsubsidized employment during the fourth quarter after ex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30" y="1912602"/>
            <a:ext cx="10058400" cy="3868149"/>
          </a:xfrm>
          <a:prstGeom prst="rect">
            <a:avLst/>
          </a:prstGeom>
        </p:spPr>
      </p:pic>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46</a:t>
            </a:fld>
            <a:endParaRPr lang="en-US" dirty="0">
              <a:solidFill>
                <a:prstClr val="black"/>
              </a:solidFill>
            </a:endParaRPr>
          </a:p>
        </p:txBody>
      </p:sp>
    </p:spTree>
    <p:extLst>
      <p:ext uri="{BB962C8B-B14F-4D97-AF65-F5344CB8AC3E}">
        <p14:creationId xmlns:p14="http://schemas.microsoft.com/office/powerpoint/2010/main" val="1537362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Employment Performance Indicators, cont’d</a:t>
            </a:r>
            <a:endParaRPr lang="en-US" dirty="0"/>
          </a:p>
        </p:txBody>
      </p:sp>
      <p:pic>
        <p:nvPicPr>
          <p:cNvPr id="2" name="Picture 1" descr="Median Earnings: &#10;• Second quarter after exit&#10;• Median earnings of participants who are in unsubsidized employment during the second quarter after exit from the program&#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36785"/>
            <a:ext cx="10816490" cy="3911565"/>
          </a:xfrm>
          <a:prstGeom prst="rect">
            <a:avLst/>
          </a:prstGeom>
        </p:spPr>
      </p:pic>
      <p:sp>
        <p:nvSpPr>
          <p:cNvPr id="3" name="Slide Number Placeholder 2"/>
          <p:cNvSpPr>
            <a:spLocks noGrp="1"/>
          </p:cNvSpPr>
          <p:nvPr>
            <p:ph type="sldNum" sz="quarter" idx="4"/>
          </p:nvPr>
        </p:nvSpPr>
        <p:spPr/>
        <p:txBody>
          <a:bodyPr/>
          <a:lstStyle/>
          <a:p>
            <a:pPr algn="r"/>
            <a:fld id="{1DAE2B33-0E29-4739-8433-4E8F3D9CF9EA}" type="slidenum">
              <a:rPr lang="en-US" smtClean="0"/>
              <a:pPr algn="r"/>
              <a:t>47</a:t>
            </a:fld>
            <a:endParaRPr lang="en-US" dirty="0"/>
          </a:p>
        </p:txBody>
      </p:sp>
    </p:spTree>
    <p:extLst>
      <p:ext uri="{BB962C8B-B14F-4D97-AF65-F5344CB8AC3E}">
        <p14:creationId xmlns:p14="http://schemas.microsoft.com/office/powerpoint/2010/main" val="3673801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Employment Performance Indicators, cont’d</a:t>
            </a:r>
            <a:endParaRPr lang="en-US" sz="3600" dirty="0"/>
          </a:p>
        </p:txBody>
      </p:sp>
      <p:sp>
        <p:nvSpPr>
          <p:cNvPr id="6" name="Text Placeholder 5"/>
          <p:cNvSpPr>
            <a:spLocks noGrp="1"/>
          </p:cNvSpPr>
          <p:nvPr>
            <p:ph type="body" idx="1"/>
          </p:nvPr>
        </p:nvSpPr>
        <p:spPr>
          <a:xfrm>
            <a:off x="609600" y="1444295"/>
            <a:ext cx="5386917" cy="762000"/>
          </a:xfrm>
        </p:spPr>
        <p:txBody>
          <a:bodyPr>
            <a:normAutofit/>
          </a:bodyPr>
          <a:lstStyle/>
          <a:p>
            <a:pPr algn="ctr"/>
            <a:r>
              <a:rPr lang="en-US" sz="4000" dirty="0" smtClean="0"/>
              <a:t>What’s New?</a:t>
            </a:r>
            <a:endParaRPr lang="en-US" sz="4000" dirty="0"/>
          </a:p>
        </p:txBody>
      </p:sp>
      <p:pic>
        <p:nvPicPr>
          <p:cNvPr id="2" name="Picture 1" descr="Employment measures changed from first- and third-quarter to second- and fourth-quarter &#10;follow-up.&#10;Median earnings added.&#10;Employment indicators now measure employment rate apply to all participa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49640"/>
            <a:ext cx="5425440" cy="3578352"/>
          </a:xfrm>
          <a:prstGeom prst="rect">
            <a:avLst/>
          </a:prstGeom>
        </p:spPr>
      </p:pic>
      <p:sp>
        <p:nvSpPr>
          <p:cNvPr id="8" name="Text Placeholder 7"/>
          <p:cNvSpPr>
            <a:spLocks noGrp="1"/>
          </p:cNvSpPr>
          <p:nvPr>
            <p:ph type="body" sz="half" idx="3"/>
          </p:nvPr>
        </p:nvSpPr>
        <p:spPr>
          <a:xfrm>
            <a:off x="6193369" y="1444295"/>
            <a:ext cx="5389033" cy="762000"/>
          </a:xfrm>
          <a:solidFill>
            <a:srgbClr val="EB641B"/>
          </a:solidFill>
        </p:spPr>
        <p:txBody>
          <a:bodyPr>
            <a:normAutofit/>
          </a:bodyPr>
          <a:lstStyle/>
          <a:p>
            <a:pPr algn="ctr"/>
            <a:r>
              <a:rPr lang="en-US" sz="4000" dirty="0" smtClean="0"/>
              <a:t>What’s Not?</a:t>
            </a:r>
            <a:endParaRPr lang="en-US" sz="4000" dirty="0"/>
          </a:p>
        </p:txBody>
      </p:sp>
      <p:pic>
        <p:nvPicPr>
          <p:cNvPr id="10" name="Picture 9" descr="Participants must be tracked after ex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677" y="2249640"/>
            <a:ext cx="5413248" cy="3578352"/>
          </a:xfrm>
          <a:prstGeom prst="rect">
            <a:avLst/>
          </a:prstGeom>
        </p:spPr>
      </p:pic>
      <p:sp>
        <p:nvSpPr>
          <p:cNvPr id="3" name="Slide Number Placeholder 2"/>
          <p:cNvSpPr>
            <a:spLocks noGrp="1"/>
          </p:cNvSpPr>
          <p:nvPr>
            <p:ph type="sldNum" sz="quarter" idx="10"/>
          </p:nvPr>
        </p:nvSpPr>
        <p:spPr>
          <a:xfrm>
            <a:off x="11277600" y="6367067"/>
            <a:ext cx="812800" cy="322659"/>
          </a:xfrm>
        </p:spPr>
        <p:txBody>
          <a:bodyPr/>
          <a:lstStyle/>
          <a:p>
            <a:fld id="{1DAE2B33-0E29-4739-8433-4E8F3D9CF9E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9253828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odyPr>
          <a:lstStyle/>
          <a:p>
            <a:r>
              <a:rPr lang="en-US" b="0" dirty="0" smtClean="0">
                <a:solidFill>
                  <a:schemeClr val="bg1"/>
                </a:solidFill>
                <a:effectLst/>
              </a:rPr>
              <a:t>Jeopardy!</a:t>
            </a:r>
            <a:endParaRPr lang="en-US" b="0" dirty="0">
              <a:solidFill>
                <a:schemeClr val="bg1"/>
              </a:solidFill>
              <a:effectLst/>
            </a:endParaRPr>
          </a:p>
        </p:txBody>
      </p:sp>
      <p:pic>
        <p:nvPicPr>
          <p:cNvPr id="1026" name="Picture 2" descr="Jeopardy! logo"/>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239144" y="847725"/>
            <a:ext cx="5715000"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2179" y="3304674"/>
            <a:ext cx="8855242" cy="2677656"/>
          </a:xfrm>
          <a:prstGeom prst="rect">
            <a:avLst/>
          </a:prstGeom>
          <a:noFill/>
        </p:spPr>
        <p:txBody>
          <a:bodyPr wrap="square" rtlCol="0">
            <a:spAutoFit/>
          </a:bodyPr>
          <a:lstStyle/>
          <a:p>
            <a:pPr algn="ctr"/>
            <a:r>
              <a:rPr lang="en-US" sz="2400" b="1" dirty="0" smtClean="0"/>
              <a:t>Directions: </a:t>
            </a:r>
            <a:r>
              <a:rPr lang="en-US" sz="2400" dirty="0"/>
              <a:t>Open the Jeopardy file on ONE computer at each table. Assign one person to facilitate the game.  Discuss responses as needed.  </a:t>
            </a:r>
            <a:r>
              <a:rPr lang="en-US" sz="2400" dirty="0" smtClean="0"/>
              <a:t>.</a:t>
            </a:r>
          </a:p>
          <a:p>
            <a:pPr algn="ctr"/>
            <a:endParaRPr lang="en-US" sz="2400" dirty="0"/>
          </a:p>
          <a:p>
            <a:pPr algn="ctr"/>
            <a:endParaRPr lang="en-US" sz="2400" dirty="0" smtClean="0"/>
          </a:p>
          <a:p>
            <a:pPr algn="ctr"/>
            <a:r>
              <a:rPr lang="en-US" sz="2400" b="1" dirty="0" smtClean="0"/>
              <a:t>EMPLOYMENT PERFORMANCE </a:t>
            </a:r>
            <a:br>
              <a:rPr lang="en-US" sz="2400" b="1" dirty="0" smtClean="0"/>
            </a:br>
            <a:r>
              <a:rPr lang="en-US" sz="2400" b="1" dirty="0" smtClean="0"/>
              <a:t>INDICATORS</a:t>
            </a:r>
            <a:endParaRPr lang="en-US" sz="2400" b="1"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49</a:t>
            </a:fld>
            <a:endParaRPr lang="en-US" dirty="0"/>
          </a:p>
        </p:txBody>
      </p:sp>
    </p:spTree>
    <p:extLst>
      <p:ext uri="{BB962C8B-B14F-4D97-AF65-F5344CB8AC3E}">
        <p14:creationId xmlns:p14="http://schemas.microsoft.com/office/powerpoint/2010/main" val="4062587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solidFill>
              </a:rPr>
              <a:t>Agenda Day 1</a:t>
            </a:r>
            <a:endParaRPr lang="en-US" dirty="0">
              <a:solidFill>
                <a:schemeClr val="tx2"/>
              </a:solidFill>
            </a:endParaRPr>
          </a:p>
        </p:txBody>
      </p:sp>
      <p:sp>
        <p:nvSpPr>
          <p:cNvPr id="2" name="Content Placeholder 1"/>
          <p:cNvSpPr>
            <a:spLocks noGrp="1"/>
          </p:cNvSpPr>
          <p:nvPr>
            <p:ph idx="1"/>
          </p:nvPr>
        </p:nvSpPr>
        <p:spPr/>
        <p:txBody>
          <a:bodyPr>
            <a:normAutofit/>
          </a:bodyPr>
          <a:lstStyle/>
          <a:p>
            <a:pPr lvl="0">
              <a:spcBef>
                <a:spcPts val="1200"/>
              </a:spcBef>
            </a:pPr>
            <a:r>
              <a:rPr lang="en-US" dirty="0"/>
              <a:t>Welcome and </a:t>
            </a:r>
            <a:r>
              <a:rPr lang="en-US" dirty="0" smtClean="0"/>
              <a:t>Training </a:t>
            </a:r>
            <a:r>
              <a:rPr lang="en-US" dirty="0"/>
              <a:t>Overview</a:t>
            </a:r>
          </a:p>
          <a:p>
            <a:pPr lvl="0">
              <a:spcBef>
                <a:spcPts val="1200"/>
              </a:spcBef>
            </a:pPr>
            <a:r>
              <a:rPr lang="en-US" dirty="0" smtClean="0"/>
              <a:t>New </a:t>
            </a:r>
            <a:r>
              <a:rPr lang="en-US" dirty="0"/>
              <a:t>Vision for Adult </a:t>
            </a:r>
            <a:r>
              <a:rPr lang="en-US" dirty="0" smtClean="0"/>
              <a:t>Education</a:t>
            </a:r>
          </a:p>
          <a:p>
            <a:pPr>
              <a:spcBef>
                <a:spcPts val="1200"/>
              </a:spcBef>
            </a:pPr>
            <a:r>
              <a:rPr lang="en-US" dirty="0" smtClean="0"/>
              <a:t>WIOA Performance Reporting</a:t>
            </a:r>
          </a:p>
          <a:p>
            <a:pPr lvl="1">
              <a:spcBef>
                <a:spcPts val="1200"/>
              </a:spcBef>
            </a:pPr>
            <a:r>
              <a:rPr lang="en-US" dirty="0" smtClean="0"/>
              <a:t>Joint Statewide Performance Report</a:t>
            </a:r>
          </a:p>
          <a:p>
            <a:pPr lvl="1">
              <a:spcBef>
                <a:spcPts val="1200"/>
              </a:spcBef>
            </a:pPr>
            <a:r>
              <a:rPr lang="en-US" dirty="0" smtClean="0"/>
              <a:t>NRS Reporting under WIOA</a:t>
            </a:r>
            <a:r>
              <a:rPr lang="en-US" sz="1000" dirty="0"/>
              <a:t>  </a:t>
            </a:r>
            <a:endParaRPr lang="en-US" dirty="0"/>
          </a:p>
          <a:p>
            <a:pPr lvl="0">
              <a:spcBef>
                <a:spcPts val="1200"/>
              </a:spcBef>
            </a:pPr>
            <a:r>
              <a:rPr lang="en-US" dirty="0" smtClean="0"/>
              <a:t>NRS Tables 1-3</a:t>
            </a:r>
          </a:p>
          <a:p>
            <a:pPr>
              <a:spcBef>
                <a:spcPts val="1200"/>
              </a:spcBef>
            </a:pPr>
            <a:r>
              <a:rPr lang="en-US" dirty="0"/>
              <a:t>Cross-state Sharing</a:t>
            </a:r>
          </a:p>
          <a:p>
            <a:pPr lvl="0">
              <a:spcBef>
                <a:spcPts val="1200"/>
              </a:spcBef>
            </a:pPr>
            <a:r>
              <a:rPr lang="en-US" dirty="0" smtClean="0"/>
              <a:t>State Planning Time</a:t>
            </a:r>
          </a:p>
        </p:txBody>
      </p:sp>
      <p:sp>
        <p:nvSpPr>
          <p:cNvPr id="5" name="TextBox 4"/>
          <p:cNvSpPr txBox="1"/>
          <p:nvPr/>
        </p:nvSpPr>
        <p:spPr>
          <a:xfrm>
            <a:off x="6858000" y="5886317"/>
            <a:ext cx="4724400" cy="369332"/>
          </a:xfrm>
          <a:prstGeom prst="rect">
            <a:avLst/>
          </a:prstGeom>
          <a:ln w="57150">
            <a:solidFill>
              <a:srgbClr val="FF99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solidFill>
                  <a:prstClr val="black"/>
                </a:solidFill>
              </a:rPr>
              <a:t>See Handout: Agenda</a:t>
            </a:r>
          </a:p>
        </p:txBody>
      </p:sp>
      <p:sp>
        <p:nvSpPr>
          <p:cNvPr id="3" name="Slide Number Placeholder 2"/>
          <p:cNvSpPr>
            <a:spLocks noGrp="1"/>
          </p:cNvSpPr>
          <p:nvPr>
            <p:ph type="sldNum" sz="quarter" idx="4294967295"/>
          </p:nvPr>
        </p:nvSpPr>
        <p:spPr>
          <a:xfrm>
            <a:off x="11277600" y="6367067"/>
            <a:ext cx="812800" cy="322659"/>
          </a:xfrm>
          <a:prstGeom prst="snipRoundRect">
            <a:avLst/>
          </a:prstGeom>
        </p:spPr>
        <p:txBody>
          <a:bodyPr/>
          <a:lstStyle/>
          <a:p>
            <a:fld id="{1DAE2B33-0E29-4739-8433-4E8F3D9CF9EA}" type="slidenum">
              <a:rPr lang="en-US" smtClean="0">
                <a:solidFill>
                  <a:srgbClr val="7D3C4A">
                    <a:lumMod val="75000"/>
                  </a:srgbClr>
                </a:solidFill>
              </a:rPr>
              <a:pPr/>
              <a:t>5</a:t>
            </a:fld>
            <a:endParaRPr lang="en-US" dirty="0">
              <a:solidFill>
                <a:srgbClr val="7D3C4A">
                  <a:lumMod val="75000"/>
                </a:srgbClr>
              </a:solidFill>
            </a:endParaRPr>
          </a:p>
        </p:txBody>
      </p:sp>
    </p:spTree>
    <p:extLst>
      <p:ext uri="{BB962C8B-B14F-4D97-AF65-F5344CB8AC3E}">
        <p14:creationId xmlns:p14="http://schemas.microsoft.com/office/powerpoint/2010/main" val="25541313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Lunch</a:t>
            </a:r>
            <a:br>
              <a:rPr lang="en-US" dirty="0" smtClean="0"/>
            </a:br>
            <a:r>
              <a:rPr lang="en-US" sz="3200" b="0" dirty="0" smtClean="0"/>
              <a:t>Please return in 1 hour</a:t>
            </a:r>
            <a:endParaRPr lang="en-US" sz="3200" dirty="0"/>
          </a:p>
        </p:txBody>
      </p:sp>
      <p:pic>
        <p:nvPicPr>
          <p:cNvPr id="4" name="Picture 3" descr="Image of fo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280" y="2320601"/>
            <a:ext cx="3562182" cy="2560320"/>
          </a:xfrm>
          <a:prstGeom prst="rect">
            <a:avLst/>
          </a:prstGeom>
        </p:spPr>
      </p:pic>
      <p:sp>
        <p:nvSpPr>
          <p:cNvPr id="3" name="Slide Number Placeholder 2"/>
          <p:cNvSpPr>
            <a:spLocks noGrp="1"/>
          </p:cNvSpPr>
          <p:nvPr>
            <p:ph type="sldNum" sz="quarter" idx="4"/>
          </p:nvPr>
        </p:nvSpPr>
        <p:spPr/>
        <p:txBody>
          <a:bodyPr/>
          <a:lstStyle/>
          <a:p>
            <a:pPr algn="r"/>
            <a:fld id="{E92A4EC9-B9AB-4187-8E94-080899230DE0}" type="slidenum">
              <a:rPr lang="en-US" smtClean="0"/>
              <a:pPr algn="r"/>
              <a:t>50</a:t>
            </a:fld>
            <a:endParaRPr lang="en-US" dirty="0"/>
          </a:p>
        </p:txBody>
      </p:sp>
    </p:spTree>
    <p:extLst>
      <p:ext uri="{BB962C8B-B14F-4D97-AF65-F5344CB8AC3E}">
        <p14:creationId xmlns:p14="http://schemas.microsoft.com/office/powerpoint/2010/main" val="4428587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Six Key Issues</a:t>
            </a:r>
            <a:endParaRPr lang="en-US" sz="3600" dirty="0"/>
          </a:p>
        </p:txBody>
      </p:sp>
      <p:sp>
        <p:nvSpPr>
          <p:cNvPr id="2" name="Content Placeholder 1"/>
          <p:cNvSpPr>
            <a:spLocks noGrp="1"/>
          </p:cNvSpPr>
          <p:nvPr>
            <p:ph idx="1"/>
          </p:nvPr>
        </p:nvSpPr>
        <p:spPr/>
        <p:txBody>
          <a:bodyPr/>
          <a:lstStyle/>
          <a:p>
            <a:pPr marL="468059" indent="-385763">
              <a:spcBef>
                <a:spcPts val="1200"/>
              </a:spcBef>
              <a:buFont typeface="+mj-lt"/>
              <a:buAutoNum type="arabicPeriod"/>
            </a:pPr>
            <a:r>
              <a:rPr lang="en-US" dirty="0" smtClean="0"/>
              <a:t>Participants and reportable individuals</a:t>
            </a:r>
          </a:p>
          <a:p>
            <a:pPr marL="468059" indent="-385763">
              <a:spcBef>
                <a:spcPts val="1200"/>
              </a:spcBef>
              <a:buFont typeface="+mj-lt"/>
              <a:buAutoNum type="arabicPeriod"/>
            </a:pPr>
            <a:r>
              <a:rPr lang="en-US" dirty="0" smtClean="0"/>
              <a:t>Program entry </a:t>
            </a:r>
            <a:r>
              <a:rPr lang="en-US" dirty="0"/>
              <a:t>and </a:t>
            </a:r>
            <a:r>
              <a:rPr lang="en-US" dirty="0" smtClean="0"/>
              <a:t>exit and </a:t>
            </a:r>
            <a:r>
              <a:rPr lang="en-US" dirty="0"/>
              <a:t>periods of participation </a:t>
            </a:r>
          </a:p>
          <a:p>
            <a:pPr marL="468059" indent="-385763">
              <a:spcBef>
                <a:spcPts val="1200"/>
              </a:spcBef>
              <a:buFont typeface="+mj-lt"/>
              <a:buAutoNum type="arabicPeriod"/>
            </a:pPr>
            <a:r>
              <a:rPr lang="en-US" dirty="0" smtClean="0"/>
              <a:t>Employment performance indicators</a:t>
            </a:r>
          </a:p>
          <a:p>
            <a:pPr marL="468059" indent="-385763">
              <a:spcBef>
                <a:spcPts val="1200"/>
              </a:spcBef>
              <a:buFont typeface="+mj-lt"/>
              <a:buAutoNum type="arabicPeriod"/>
            </a:pPr>
            <a:r>
              <a:rPr lang="en-US" b="1" dirty="0" smtClean="0">
                <a:solidFill>
                  <a:srgbClr val="C00000"/>
                </a:solidFill>
              </a:rPr>
              <a:t>Measurable Skill Gains </a:t>
            </a:r>
            <a:r>
              <a:rPr lang="en-US" b="1" dirty="0">
                <a:solidFill>
                  <a:srgbClr val="C00000"/>
                </a:solidFill>
              </a:rPr>
              <a:t>(MSG)</a:t>
            </a:r>
          </a:p>
          <a:p>
            <a:pPr marL="468059" indent="-385763">
              <a:spcBef>
                <a:spcPts val="1200"/>
              </a:spcBef>
              <a:buFont typeface="+mj-lt"/>
              <a:buAutoNum type="arabicPeriod"/>
            </a:pPr>
            <a:r>
              <a:rPr lang="en-US" dirty="0" smtClean="0"/>
              <a:t>Credential attainment indicator </a:t>
            </a:r>
          </a:p>
          <a:p>
            <a:pPr marL="468059" indent="-385763">
              <a:spcBef>
                <a:spcPts val="1200"/>
              </a:spcBef>
              <a:buFont typeface="+mj-lt"/>
              <a:buAutoNum type="arabicPeriod"/>
            </a:pPr>
            <a:r>
              <a:rPr lang="en-US" dirty="0" smtClean="0"/>
              <a:t>Participant exclusions from indicators</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51</a:t>
            </a:fld>
            <a:endParaRPr lang="en-US" dirty="0">
              <a:solidFill>
                <a:prstClr val="black"/>
              </a:solidFill>
            </a:endParaRPr>
          </a:p>
        </p:txBody>
      </p:sp>
    </p:spTree>
    <p:extLst>
      <p:ext uri="{BB962C8B-B14F-4D97-AF65-F5344CB8AC3E}">
        <p14:creationId xmlns:p14="http://schemas.microsoft.com/office/powerpoint/2010/main" val="3661496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Measurable Skill Gains (MSG)</a:t>
            </a:r>
            <a:endParaRPr lang="en-US" sz="3600" dirty="0"/>
          </a:p>
        </p:txBody>
      </p:sp>
      <p:sp>
        <p:nvSpPr>
          <p:cNvPr id="2" name="Content Placeholder 1"/>
          <p:cNvSpPr>
            <a:spLocks noGrp="1"/>
          </p:cNvSpPr>
          <p:nvPr>
            <p:ph idx="1"/>
          </p:nvPr>
        </p:nvSpPr>
        <p:spPr/>
        <p:txBody>
          <a:bodyPr/>
          <a:lstStyle/>
          <a:p>
            <a:r>
              <a:rPr lang="en-US" b="1" u="sng" dirty="0"/>
              <a:t>Five types</a:t>
            </a:r>
            <a:r>
              <a:rPr lang="en-US" b="1" dirty="0"/>
              <a:t> </a:t>
            </a:r>
            <a:r>
              <a:rPr lang="en-US" dirty="0"/>
              <a:t>of </a:t>
            </a:r>
            <a:r>
              <a:rPr lang="en-US" dirty="0" smtClean="0"/>
              <a:t>gain to measure progress </a:t>
            </a:r>
            <a:r>
              <a:rPr lang="en-US" dirty="0"/>
              <a:t>toward academic, technical or occupation credential, or </a:t>
            </a:r>
            <a:r>
              <a:rPr lang="en-US" dirty="0" smtClean="0"/>
              <a:t>employment</a:t>
            </a:r>
            <a:endParaRPr lang="en-US" dirty="0"/>
          </a:p>
          <a:p>
            <a:pPr>
              <a:spcBef>
                <a:spcPts val="3200"/>
              </a:spcBef>
            </a:pPr>
            <a:r>
              <a:rPr lang="en-US" b="1" u="sng" dirty="0" smtClean="0"/>
              <a:t>Two types </a:t>
            </a:r>
            <a:r>
              <a:rPr lang="en-US" dirty="0" smtClean="0"/>
              <a:t>of gain apply </a:t>
            </a:r>
            <a:r>
              <a:rPr lang="en-US" dirty="0"/>
              <a:t>to adult education:</a:t>
            </a:r>
          </a:p>
          <a:p>
            <a:pPr marL="875538" lvl="2" indent="-342900">
              <a:buAutoNum type="arabicParenBoth"/>
            </a:pPr>
            <a:r>
              <a:rPr lang="en-US" dirty="0"/>
              <a:t>Educational functioning level gain—three ways to </a:t>
            </a:r>
            <a:r>
              <a:rPr lang="en-US" dirty="0" smtClean="0"/>
              <a:t>document EFL gain</a:t>
            </a:r>
            <a:endParaRPr lang="en-US" dirty="0"/>
          </a:p>
          <a:p>
            <a:pPr marL="875538" lvl="2" indent="-342900">
              <a:buAutoNum type="arabicParenBoth"/>
            </a:pPr>
            <a:r>
              <a:rPr lang="en-US" dirty="0"/>
              <a:t>Receipt of a secondary </a:t>
            </a:r>
            <a:r>
              <a:rPr lang="en-US" dirty="0" smtClean="0"/>
              <a:t>credential</a:t>
            </a:r>
            <a:endParaRPr lang="en-US" dirty="0"/>
          </a:p>
        </p:txBody>
      </p:sp>
      <p:pic>
        <p:nvPicPr>
          <p:cNvPr id="5" name="Picture 4" descr="Clipart of a figure lifting weigh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410" y="3976817"/>
            <a:ext cx="2697892" cy="2697892"/>
          </a:xfrm>
          <a:prstGeom prst="rect">
            <a:avLst/>
          </a:prstGeom>
        </p:spPr>
      </p:pic>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5391730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Five Types of Measurable Skill Gains for WIOA</a:t>
            </a:r>
            <a:endParaRPr lang="en-US" sz="3600" dirty="0"/>
          </a:p>
        </p:txBody>
      </p:sp>
      <p:pic>
        <p:nvPicPr>
          <p:cNvPr id="5" name="Picture 4" descr="Organization chart showing Measurable Skill Gains (Used in Title 2) at the top level. The second level of the chart includes five categories: Secondary diploma/equivalent (Used in Title 2); Secondary or postsecondary transcript; Educational functioning-level gain (Used in Title 2); Progress toward milestones; and Passing technical/occupational knowledge-based exam. The third level of the chart includes three categories: Pre-post test (Used in Title 2); Completion of Carnegie Units (Used in Title 2); and Program exit plus entry into postsecondary education (Used in Titl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46" y="1763065"/>
            <a:ext cx="10151453" cy="4307046"/>
          </a:xfrm>
          <a:prstGeom prst="rect">
            <a:avLst/>
          </a:prstGeom>
        </p:spPr>
      </p:pic>
      <p:sp>
        <p:nvSpPr>
          <p:cNvPr id="4" name="Slide Number Placeholder 3"/>
          <p:cNvSpPr>
            <a:spLocks noGrp="1"/>
          </p:cNvSpPr>
          <p:nvPr>
            <p:ph type="sldNum" sz="quarter" idx="4"/>
          </p:nvPr>
        </p:nvSpPr>
        <p:spPr/>
        <p:txBody>
          <a:bodyPr/>
          <a:lstStyle/>
          <a:p>
            <a:pPr algn="r">
              <a:defRPr/>
            </a:pPr>
            <a:fld id="{5A90BB0D-69F2-4B7E-8D7F-C378C45B9FF1}" type="slidenum">
              <a:rPr lang="en-US" smtClean="0">
                <a:solidFill>
                  <a:prstClr val="black"/>
                </a:solidFill>
              </a:rPr>
              <a:pPr algn="r">
                <a:defRPr/>
              </a:pPr>
              <a:t>53</a:t>
            </a:fld>
            <a:endParaRPr lang="en-US" dirty="0">
              <a:solidFill>
                <a:prstClr val="black"/>
              </a:solidFill>
            </a:endParaRPr>
          </a:p>
        </p:txBody>
      </p:sp>
    </p:spTree>
    <p:extLst>
      <p:ext uri="{BB962C8B-B14F-4D97-AF65-F5344CB8AC3E}">
        <p14:creationId xmlns:p14="http://schemas.microsoft.com/office/powerpoint/2010/main" val="2737422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Educational Functioning-Level Gain</a:t>
            </a:r>
            <a:endParaRPr lang="en-US" sz="3600" dirty="0"/>
          </a:p>
        </p:txBody>
      </p:sp>
      <p:sp>
        <p:nvSpPr>
          <p:cNvPr id="2" name="Content Placeholder 1"/>
          <p:cNvSpPr>
            <a:spLocks noGrp="1"/>
          </p:cNvSpPr>
          <p:nvPr>
            <p:ph idx="1"/>
          </p:nvPr>
        </p:nvSpPr>
        <p:spPr/>
        <p:txBody>
          <a:bodyPr>
            <a:normAutofit/>
          </a:bodyPr>
          <a:lstStyle/>
          <a:p>
            <a:pPr marL="109728" indent="0">
              <a:buNone/>
            </a:pPr>
            <a:r>
              <a:rPr lang="en-US" dirty="0" smtClean="0"/>
              <a:t>An educational functioning level (EFL) gain may be measured by the following:</a:t>
            </a:r>
          </a:p>
          <a:p>
            <a:pPr marL="624078" indent="-514350">
              <a:spcBef>
                <a:spcPts val="1200"/>
              </a:spcBef>
              <a:buFont typeface="+mj-lt"/>
              <a:buAutoNum type="arabicPeriod"/>
            </a:pPr>
            <a:r>
              <a:rPr lang="en-US" dirty="0" smtClean="0"/>
              <a:t>Comparing the participant’s pretest with the participant’s posttest, using an NRS approved test</a:t>
            </a:r>
          </a:p>
          <a:p>
            <a:pPr marL="624078" indent="-514350">
              <a:spcBef>
                <a:spcPts val="1200"/>
              </a:spcBef>
              <a:buFont typeface="+mj-lt"/>
              <a:buAutoNum type="arabicPeriod"/>
            </a:pPr>
            <a:r>
              <a:rPr lang="en-US" dirty="0" smtClean="0"/>
              <a:t>Awarding of Carnegie Units or credits in an adult high school program</a:t>
            </a:r>
          </a:p>
          <a:p>
            <a:pPr marL="624078" indent="-514350">
              <a:spcBef>
                <a:spcPts val="1200"/>
              </a:spcBef>
              <a:buFont typeface="+mj-lt"/>
              <a:buAutoNum type="arabicPeriod"/>
            </a:pPr>
            <a:r>
              <a:rPr lang="en-US" dirty="0" smtClean="0"/>
              <a:t>Enrollment in postsecondary education and training after exit</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54</a:t>
            </a:fld>
            <a:endParaRPr lang="en-US" dirty="0">
              <a:solidFill>
                <a:prstClr val="black"/>
              </a:solidFill>
            </a:endParaRPr>
          </a:p>
        </p:txBody>
      </p:sp>
    </p:spTree>
    <p:extLst>
      <p:ext uri="{BB962C8B-B14F-4D97-AF65-F5344CB8AC3E}">
        <p14:creationId xmlns:p14="http://schemas.microsoft.com/office/powerpoint/2010/main" val="41605754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scene3d>
            <a:sp3d prstMaterial="softEdge"/>
          </a:bodyPr>
          <a:lstStyle/>
          <a:p>
            <a:r>
              <a:rPr lang="en-US" dirty="0">
                <a:solidFill>
                  <a:schemeClr val="bg1"/>
                </a:solidFill>
                <a:effectLst/>
              </a:rPr>
              <a:t>Counting Measurable Skill </a:t>
            </a:r>
            <a:r>
              <a:rPr lang="en-US" dirty="0" smtClean="0">
                <a:solidFill>
                  <a:schemeClr val="bg1"/>
                </a:solidFill>
                <a:effectLst/>
              </a:rPr>
              <a:t>Gains</a:t>
            </a:r>
            <a:endParaRPr lang="en-US" dirty="0">
              <a:solidFill>
                <a:schemeClr val="bg1"/>
              </a:solidFill>
              <a:effectLst/>
            </a:endParaRPr>
          </a:p>
        </p:txBody>
      </p:sp>
      <p:graphicFrame>
        <p:nvGraphicFramePr>
          <p:cNvPr id="5" name="Content Placeholder 4" title="Counting Measurable Skill Gains"/>
          <p:cNvGraphicFramePr>
            <a:graphicFrameLocks noGrp="1"/>
          </p:cNvGraphicFramePr>
          <p:nvPr>
            <p:ph idx="4294967295"/>
            <p:extLst>
              <p:ext uri="{D42A27DB-BD31-4B8C-83A1-F6EECF244321}">
                <p14:modId xmlns:p14="http://schemas.microsoft.com/office/powerpoint/2010/main" val="435447959"/>
              </p:ext>
            </p:extLst>
          </p:nvPr>
        </p:nvGraphicFramePr>
        <p:xfrm>
          <a:off x="760845" y="745698"/>
          <a:ext cx="10696257" cy="4927917"/>
        </p:xfrm>
        <a:graphic>
          <a:graphicData uri="http://schemas.openxmlformats.org/drawingml/2006/table">
            <a:tbl>
              <a:tblPr firstRow="1" bandRow="1">
                <a:tableStyleId>{1FECB4D8-DB02-4DC6-A0A2-4F2EBAE1DC90}</a:tableStyleId>
              </a:tblPr>
              <a:tblGrid>
                <a:gridCol w="10696257"/>
              </a:tblGrid>
              <a:tr h="567671">
                <a:tc>
                  <a:txBody>
                    <a:bodyPr/>
                    <a:lstStyle/>
                    <a:p>
                      <a:pPr algn="ctr"/>
                      <a:r>
                        <a:rPr lang="en-US" sz="3200" dirty="0" smtClean="0"/>
                        <a:t>Counting Measurable Skill Gains</a:t>
                      </a:r>
                      <a:endParaRPr lang="en-US" sz="3200" dirty="0"/>
                    </a:p>
                  </a:txBody>
                  <a:tcPr/>
                </a:tc>
              </a:tr>
              <a:tr h="508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All participants are included for MSG for </a:t>
                      </a:r>
                      <a:r>
                        <a:rPr lang="en-US" sz="2400" i="1" u="none" dirty="0" smtClean="0"/>
                        <a:t>each</a:t>
                      </a:r>
                      <a:r>
                        <a:rPr lang="en-US" sz="2400" dirty="0" smtClean="0"/>
                        <a:t> period of participation.</a:t>
                      </a:r>
                    </a:p>
                  </a:txBody>
                  <a:tcPr/>
                </a:tc>
              </a:tr>
              <a:tr h="828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Only </a:t>
                      </a:r>
                      <a:r>
                        <a:rPr lang="en-US" sz="2400" i="1" u="none" dirty="0" smtClean="0"/>
                        <a:t>one type of gain </a:t>
                      </a:r>
                      <a:r>
                        <a:rPr lang="en-US" sz="2400" dirty="0" smtClean="0"/>
                        <a:t>can be counted for each participant per period of participation, the last achieved.</a:t>
                      </a:r>
                    </a:p>
                  </a:txBody>
                  <a:tcPr/>
                </a:tc>
              </a:tr>
              <a:tr h="828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Entry into postsecondary education is measured only </a:t>
                      </a:r>
                      <a:r>
                        <a:rPr lang="en-US" sz="2400" i="1" u="none" dirty="0" smtClean="0"/>
                        <a:t>after participant exits.</a:t>
                      </a:r>
                      <a:endParaRPr lang="en-US" sz="2400" i="1" u="none" dirty="0"/>
                    </a:p>
                  </a:txBody>
                  <a:tcPr/>
                </a:tc>
              </a:tr>
              <a:tr h="902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Receipt of secondary credential and entry into postsecondary education must occur by the </a:t>
                      </a:r>
                      <a:r>
                        <a:rPr lang="en-US" sz="2400" i="1" u="none" dirty="0" smtClean="0"/>
                        <a:t>end of the program year </a:t>
                      </a:r>
                      <a:r>
                        <a:rPr lang="en-US" sz="2400" dirty="0" smtClean="0"/>
                        <a:t>(June 30).</a:t>
                      </a:r>
                    </a:p>
                  </a:txBody>
                  <a:tcPr/>
                </a:tc>
              </a:tr>
              <a:tr h="1279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Participants in adult high school can complete Adult</a:t>
                      </a:r>
                      <a:r>
                        <a:rPr lang="en-US" sz="2400" baseline="0" dirty="0" smtClean="0"/>
                        <a:t> Basic Education </a:t>
                      </a:r>
                      <a:br>
                        <a:rPr lang="en-US" sz="2400" baseline="0" dirty="0" smtClean="0"/>
                      </a:br>
                      <a:r>
                        <a:rPr lang="en-US" sz="2400" baseline="0" dirty="0" smtClean="0"/>
                        <a:t>(</a:t>
                      </a:r>
                      <a:r>
                        <a:rPr lang="en-US" sz="2400" dirty="0" smtClean="0"/>
                        <a:t>ABE) Level 5 by earning enough Carnegie Units or credits to move to 11</a:t>
                      </a:r>
                      <a:r>
                        <a:rPr lang="en-US" sz="2400" baseline="0" dirty="0" smtClean="0"/>
                        <a:t>th-</a:t>
                      </a:r>
                      <a:r>
                        <a:rPr lang="en-US" sz="2400" dirty="0" smtClean="0"/>
                        <a:t> or 12</a:t>
                      </a:r>
                      <a:r>
                        <a:rPr lang="en-US" sz="2400" baseline="0" dirty="0" smtClean="0"/>
                        <a:t>th-</a:t>
                      </a:r>
                      <a:r>
                        <a:rPr lang="en-US" sz="2400" dirty="0" smtClean="0"/>
                        <a:t>grade status according to </a:t>
                      </a:r>
                      <a:r>
                        <a:rPr lang="en-US" sz="2400" i="1" u="none" dirty="0" smtClean="0"/>
                        <a:t>state</a:t>
                      </a:r>
                      <a:r>
                        <a:rPr lang="en-US" sz="2400" dirty="0" smtClean="0"/>
                        <a:t> rule.</a:t>
                      </a:r>
                    </a:p>
                  </a:txBody>
                  <a:tcPr/>
                </a:tc>
              </a:tr>
            </a:tbl>
          </a:graphicData>
        </a:graphic>
      </p:graphicFrame>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55</a:t>
            </a:fld>
            <a:endParaRPr lang="en-US" dirty="0">
              <a:solidFill>
                <a:prstClr val="black"/>
              </a:solidFill>
            </a:endParaRPr>
          </a:p>
        </p:txBody>
      </p:sp>
    </p:spTree>
    <p:extLst>
      <p:ext uri="{BB962C8B-B14F-4D97-AF65-F5344CB8AC3E}">
        <p14:creationId xmlns:p14="http://schemas.microsoft.com/office/powerpoint/2010/main" val="3449733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825074"/>
          </a:xfrm>
        </p:spPr>
        <p:txBody>
          <a:bodyPr/>
          <a:lstStyle/>
          <a:p>
            <a:r>
              <a:rPr lang="en-US" dirty="0" smtClean="0"/>
              <a:t>Measurable Skill Gains </a:t>
            </a:r>
            <a:endParaRPr lang="en-US" dirty="0"/>
          </a:p>
        </p:txBody>
      </p:sp>
      <p:sp>
        <p:nvSpPr>
          <p:cNvPr id="28" name="Text Placeholder 5"/>
          <p:cNvSpPr>
            <a:spLocks noGrp="1"/>
          </p:cNvSpPr>
          <p:nvPr>
            <p:ph type="body" idx="1"/>
          </p:nvPr>
        </p:nvSpPr>
        <p:spPr>
          <a:xfrm>
            <a:off x="731520" y="1154735"/>
            <a:ext cx="5386917" cy="762000"/>
          </a:xfrm>
        </p:spPr>
        <p:txBody>
          <a:bodyPr>
            <a:normAutofit/>
          </a:bodyPr>
          <a:lstStyle/>
          <a:p>
            <a:pPr algn="ctr"/>
            <a:r>
              <a:rPr lang="en-US" sz="4000" dirty="0" smtClean="0"/>
              <a:t>What’s New?</a:t>
            </a:r>
            <a:endParaRPr lang="en-US" sz="4000" dirty="0"/>
          </a:p>
        </p:txBody>
      </p:sp>
      <p:pic>
        <p:nvPicPr>
          <p:cNvPr id="2" name="Picture 1" descr="EFL gain is expanded to include postsecondary entry after exit for all participants.&#10;Receipt of a secondary diploma counts as type of gain for any participant.&#10;Entry into postsecondary and receipt of a secondary diploma counted until the end of the program year (June 30).&#10;Only one type of gain can count per period of particip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79" y="1947215"/>
            <a:ext cx="5413248" cy="4035552"/>
          </a:xfrm>
          <a:prstGeom prst="rect">
            <a:avLst/>
          </a:prstGeom>
        </p:spPr>
      </p:pic>
      <p:sp>
        <p:nvSpPr>
          <p:cNvPr id="29" name="Text Placeholder 7"/>
          <p:cNvSpPr>
            <a:spLocks noGrp="1"/>
          </p:cNvSpPr>
          <p:nvPr>
            <p:ph type="body" sz="half" idx="3"/>
          </p:nvPr>
        </p:nvSpPr>
        <p:spPr>
          <a:xfrm>
            <a:off x="6315289" y="1154735"/>
            <a:ext cx="5389033" cy="762000"/>
          </a:xfrm>
          <a:solidFill>
            <a:srgbClr val="EB641B"/>
          </a:solidFill>
        </p:spPr>
        <p:txBody>
          <a:bodyPr>
            <a:normAutofit/>
          </a:bodyPr>
          <a:lstStyle/>
          <a:p>
            <a:pPr algn="ctr"/>
            <a:r>
              <a:rPr lang="en-US" sz="4000" dirty="0" smtClean="0"/>
              <a:t>What’s Not?</a:t>
            </a:r>
            <a:endParaRPr lang="en-US" sz="4000" dirty="0"/>
          </a:p>
        </p:txBody>
      </p:sp>
      <p:pic>
        <p:nvPicPr>
          <p:cNvPr id="4" name="Picture 3" descr="Pre- and posttesting, and assessment procedures and policy, remain the s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559" y="1947215"/>
            <a:ext cx="5425440" cy="4035552"/>
          </a:xfrm>
          <a:prstGeom prst="rect">
            <a:avLst/>
          </a:prstGeom>
        </p:spPr>
      </p:pic>
      <p:sp>
        <p:nvSpPr>
          <p:cNvPr id="3" name="Slide Number Placeholder 2"/>
          <p:cNvSpPr>
            <a:spLocks noGrp="1"/>
          </p:cNvSpPr>
          <p:nvPr>
            <p:ph type="sldNum" sz="quarter" idx="10"/>
          </p:nvPr>
        </p:nvSpPr>
        <p:spPr/>
        <p:txBody>
          <a:bodyPr/>
          <a:lstStyle/>
          <a:p>
            <a:pPr algn="r"/>
            <a:fld id="{1DAE2B33-0E29-4739-8433-4E8F3D9CF9EA}" type="slidenum">
              <a:rPr lang="en-US" smtClean="0"/>
              <a:pPr algn="r"/>
              <a:t>56</a:t>
            </a:fld>
            <a:endParaRPr lang="en-US" dirty="0"/>
          </a:p>
        </p:txBody>
      </p:sp>
    </p:spTree>
    <p:extLst>
      <p:ext uri="{BB962C8B-B14F-4D97-AF65-F5344CB8AC3E}">
        <p14:creationId xmlns:p14="http://schemas.microsoft.com/office/powerpoint/2010/main" val="1613612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odyPr>
          <a:lstStyle/>
          <a:p>
            <a:r>
              <a:rPr lang="en-US" dirty="0" smtClean="0">
                <a:solidFill>
                  <a:schemeClr val="bg1"/>
                </a:solidFill>
                <a:effectLst/>
              </a:rPr>
              <a:t>Jeopardy!</a:t>
            </a:r>
            <a:endParaRPr lang="en-US" dirty="0">
              <a:solidFill>
                <a:schemeClr val="bg1"/>
              </a:solidFill>
              <a:effectLst/>
            </a:endParaRPr>
          </a:p>
        </p:txBody>
      </p:sp>
      <p:pic>
        <p:nvPicPr>
          <p:cNvPr id="1026" name="Picture 2" descr="Jeopardy! logo"/>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3237852" y="1157288"/>
            <a:ext cx="5715000"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12758" y="3304674"/>
            <a:ext cx="8855242" cy="1938992"/>
          </a:xfrm>
          <a:prstGeom prst="rect">
            <a:avLst/>
          </a:prstGeom>
          <a:noFill/>
        </p:spPr>
        <p:txBody>
          <a:bodyPr wrap="square" rtlCol="0">
            <a:spAutoFit/>
          </a:bodyPr>
          <a:lstStyle/>
          <a:p>
            <a:pPr algn="ctr"/>
            <a:r>
              <a:rPr lang="en-US" sz="2400" b="1" dirty="0" smtClean="0"/>
              <a:t>Directions: </a:t>
            </a:r>
            <a:r>
              <a:rPr lang="en-US" sz="2400" dirty="0"/>
              <a:t>Open the Jeopardy file on ONE computer at each table. Assign one person to facilitate the game.  Discuss responses as needed.  </a:t>
            </a:r>
            <a:endParaRPr lang="en-US" sz="2400" dirty="0" smtClean="0"/>
          </a:p>
          <a:p>
            <a:pPr algn="ctr"/>
            <a:endParaRPr lang="en-US" sz="2400" dirty="0" smtClean="0"/>
          </a:p>
          <a:p>
            <a:pPr algn="ctr"/>
            <a:r>
              <a:rPr lang="en-US" sz="2400" b="1" dirty="0" smtClean="0"/>
              <a:t>Measurable Skill Gains</a:t>
            </a:r>
            <a:endParaRPr lang="en-US" sz="2400" b="1"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57</a:t>
            </a:fld>
            <a:endParaRPr lang="en-US" dirty="0">
              <a:solidFill>
                <a:prstClr val="black"/>
              </a:solidFill>
            </a:endParaRPr>
          </a:p>
        </p:txBody>
      </p:sp>
    </p:spTree>
    <p:extLst>
      <p:ext uri="{BB962C8B-B14F-4D97-AF65-F5344CB8AC3E}">
        <p14:creationId xmlns:p14="http://schemas.microsoft.com/office/powerpoint/2010/main" val="3905074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Six Key Issues</a:t>
            </a:r>
            <a:endParaRPr lang="en-US" sz="3600" dirty="0"/>
          </a:p>
        </p:txBody>
      </p:sp>
      <p:sp>
        <p:nvSpPr>
          <p:cNvPr id="2" name="Content Placeholder 1"/>
          <p:cNvSpPr>
            <a:spLocks noGrp="1"/>
          </p:cNvSpPr>
          <p:nvPr>
            <p:ph idx="1"/>
          </p:nvPr>
        </p:nvSpPr>
        <p:spPr/>
        <p:txBody>
          <a:bodyPr/>
          <a:lstStyle/>
          <a:p>
            <a:pPr marL="468059" indent="-385763">
              <a:spcBef>
                <a:spcPts val="1200"/>
              </a:spcBef>
              <a:buFont typeface="+mj-lt"/>
              <a:buAutoNum type="arabicPeriod"/>
            </a:pPr>
            <a:r>
              <a:rPr lang="en-US" dirty="0" smtClean="0"/>
              <a:t>Participants and reportable individuals</a:t>
            </a:r>
          </a:p>
          <a:p>
            <a:pPr marL="468059" indent="-385763">
              <a:spcBef>
                <a:spcPts val="1200"/>
              </a:spcBef>
              <a:buFont typeface="+mj-lt"/>
              <a:buAutoNum type="arabicPeriod"/>
            </a:pPr>
            <a:r>
              <a:rPr lang="en-US" dirty="0" smtClean="0"/>
              <a:t>Program entry </a:t>
            </a:r>
            <a:r>
              <a:rPr lang="en-US" dirty="0"/>
              <a:t>and </a:t>
            </a:r>
            <a:r>
              <a:rPr lang="en-US" dirty="0" smtClean="0"/>
              <a:t>exit, and </a:t>
            </a:r>
            <a:r>
              <a:rPr lang="en-US" dirty="0"/>
              <a:t>periods of participation </a:t>
            </a:r>
          </a:p>
          <a:p>
            <a:pPr marL="468059" indent="-385763">
              <a:spcBef>
                <a:spcPts val="1200"/>
              </a:spcBef>
              <a:buFont typeface="+mj-lt"/>
              <a:buAutoNum type="arabicPeriod"/>
            </a:pPr>
            <a:r>
              <a:rPr lang="en-US" dirty="0" smtClean="0"/>
              <a:t>Employment performance indicators</a:t>
            </a:r>
          </a:p>
          <a:p>
            <a:pPr marL="468059" indent="-385763">
              <a:spcBef>
                <a:spcPts val="1200"/>
              </a:spcBef>
              <a:buFont typeface="+mj-lt"/>
              <a:buAutoNum type="arabicPeriod"/>
            </a:pPr>
            <a:r>
              <a:rPr lang="en-US" dirty="0" smtClean="0"/>
              <a:t>Measurable Skill Gains </a:t>
            </a:r>
            <a:r>
              <a:rPr lang="en-US" dirty="0"/>
              <a:t>(MSG)</a:t>
            </a:r>
          </a:p>
          <a:p>
            <a:pPr marL="468059" indent="-385763">
              <a:spcBef>
                <a:spcPts val="1200"/>
              </a:spcBef>
              <a:buFont typeface="+mj-lt"/>
              <a:buAutoNum type="arabicPeriod"/>
            </a:pPr>
            <a:r>
              <a:rPr lang="en-US" b="1" dirty="0" smtClean="0">
                <a:solidFill>
                  <a:srgbClr val="C00000"/>
                </a:solidFill>
              </a:rPr>
              <a:t>Credential attainment indicator </a:t>
            </a:r>
          </a:p>
          <a:p>
            <a:pPr marL="468059" indent="-385763">
              <a:spcBef>
                <a:spcPts val="1200"/>
              </a:spcBef>
              <a:buFont typeface="+mj-lt"/>
              <a:buAutoNum type="arabicPeriod"/>
            </a:pPr>
            <a:r>
              <a:rPr lang="en-US" dirty="0" smtClean="0"/>
              <a:t>Participant exclusions from indicators</a:t>
            </a:r>
            <a:endParaRPr lang="en-US"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58</a:t>
            </a:fld>
            <a:endParaRPr lang="en-US" dirty="0">
              <a:solidFill>
                <a:prstClr val="black"/>
              </a:solidFill>
            </a:endParaRPr>
          </a:p>
        </p:txBody>
      </p:sp>
    </p:spTree>
    <p:extLst>
      <p:ext uri="{BB962C8B-B14F-4D97-AF65-F5344CB8AC3E}">
        <p14:creationId xmlns:p14="http://schemas.microsoft.com/office/powerpoint/2010/main" val="37187572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Credential </a:t>
            </a:r>
            <a:r>
              <a:rPr lang="en-US" sz="3600" dirty="0"/>
              <a:t>Attainment Indicator </a:t>
            </a:r>
          </a:p>
        </p:txBody>
      </p:sp>
      <p:sp>
        <p:nvSpPr>
          <p:cNvPr id="2" name="Content Placeholder 1"/>
          <p:cNvSpPr>
            <a:spLocks noGrp="1"/>
          </p:cNvSpPr>
          <p:nvPr>
            <p:ph idx="1"/>
          </p:nvPr>
        </p:nvSpPr>
        <p:spPr/>
        <p:txBody>
          <a:bodyPr>
            <a:normAutofit/>
          </a:bodyPr>
          <a:lstStyle/>
          <a:p>
            <a:r>
              <a:rPr lang="en-US" dirty="0" smtClean="0"/>
              <a:t>Two components of Credential Attainment Indicator:</a:t>
            </a:r>
          </a:p>
          <a:p>
            <a:pPr lvl="1"/>
            <a:r>
              <a:rPr lang="en-US" dirty="0" smtClean="0"/>
              <a:t>Secondary credential attainment</a:t>
            </a:r>
          </a:p>
          <a:p>
            <a:pPr lvl="1"/>
            <a:r>
              <a:rPr lang="en-US" dirty="0" smtClean="0"/>
              <a:t>Postsecondary credential attainment</a:t>
            </a:r>
          </a:p>
          <a:p>
            <a:r>
              <a:rPr lang="en-US" dirty="0" smtClean="0"/>
              <a:t>Percentage of participants who obtain a secondary school diploma or recognized equivalent </a:t>
            </a:r>
            <a:r>
              <a:rPr lang="en-US" b="1" u="sng" dirty="0" smtClean="0"/>
              <a:t>or</a:t>
            </a:r>
            <a:r>
              <a:rPr lang="en-US" dirty="0" smtClean="0"/>
              <a:t> a recognized postsecondary credential, while enrolled or within one year of exit</a:t>
            </a:r>
          </a:p>
        </p:txBody>
      </p:sp>
      <p:pic>
        <p:nvPicPr>
          <p:cNvPr id="5" name="Picture 4" descr="Clipart of a diplo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6908" y="4045510"/>
            <a:ext cx="2566992" cy="2362435"/>
          </a:xfrm>
          <a:prstGeom prst="rect">
            <a:avLst/>
          </a:prstGeom>
        </p:spPr>
      </p:pic>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662984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 Day 2</a:t>
            </a:r>
            <a:endParaRPr lang="en-US" dirty="0"/>
          </a:p>
        </p:txBody>
      </p:sp>
      <p:sp>
        <p:nvSpPr>
          <p:cNvPr id="2" name="Content Placeholder 1"/>
          <p:cNvSpPr>
            <a:spLocks noGrp="1"/>
          </p:cNvSpPr>
          <p:nvPr>
            <p:ph idx="1"/>
          </p:nvPr>
        </p:nvSpPr>
        <p:spPr/>
        <p:txBody>
          <a:bodyPr/>
          <a:lstStyle/>
          <a:p>
            <a:pPr lvl="0"/>
            <a:r>
              <a:rPr lang="en-US" dirty="0" smtClean="0"/>
              <a:t>Review of Day 1</a:t>
            </a:r>
          </a:p>
          <a:p>
            <a:pPr lvl="0">
              <a:spcBef>
                <a:spcPts val="1200"/>
              </a:spcBef>
            </a:pPr>
            <a:r>
              <a:rPr lang="en-US" dirty="0" smtClean="0"/>
              <a:t>NRS Tables 4-5 </a:t>
            </a:r>
          </a:p>
          <a:p>
            <a:pPr lvl="0">
              <a:spcBef>
                <a:spcPts val="1200"/>
              </a:spcBef>
            </a:pPr>
            <a:r>
              <a:rPr lang="en-US" dirty="0" smtClean="0"/>
              <a:t>NRS Tables 6, 7, 8, 9, 10, and 14</a:t>
            </a:r>
          </a:p>
          <a:p>
            <a:pPr lvl="0">
              <a:spcBef>
                <a:spcPts val="1200"/>
              </a:spcBef>
            </a:pPr>
            <a:r>
              <a:rPr lang="en-US" dirty="0" smtClean="0"/>
              <a:t>Time </a:t>
            </a:r>
            <a:r>
              <a:rPr lang="en-US" dirty="0"/>
              <a:t>L</a:t>
            </a:r>
            <a:r>
              <a:rPr lang="en-US" dirty="0" smtClean="0"/>
              <a:t>ine for </a:t>
            </a:r>
            <a:r>
              <a:rPr lang="en-US" dirty="0"/>
              <a:t>R</a:t>
            </a:r>
            <a:r>
              <a:rPr lang="en-US" dirty="0" smtClean="0"/>
              <a:t>eporting</a:t>
            </a:r>
          </a:p>
          <a:p>
            <a:pPr>
              <a:spcBef>
                <a:spcPts val="1200"/>
              </a:spcBef>
            </a:pPr>
            <a:r>
              <a:rPr lang="en-US" dirty="0" smtClean="0"/>
              <a:t>Cross-State Sharing</a:t>
            </a:r>
          </a:p>
          <a:p>
            <a:pPr lvl="0">
              <a:spcBef>
                <a:spcPts val="1200"/>
              </a:spcBef>
            </a:pPr>
            <a:r>
              <a:rPr lang="en-US" dirty="0" smtClean="0"/>
              <a:t>State </a:t>
            </a:r>
            <a:r>
              <a:rPr lang="en-US" dirty="0"/>
              <a:t>P</a:t>
            </a:r>
            <a:r>
              <a:rPr lang="en-US" dirty="0" smtClean="0"/>
              <a:t>lanning Time</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6</a:t>
            </a:fld>
            <a:endParaRPr lang="en-US" dirty="0"/>
          </a:p>
        </p:txBody>
      </p:sp>
    </p:spTree>
    <p:extLst>
      <p:ext uri="{BB962C8B-B14F-4D97-AF65-F5344CB8AC3E}">
        <p14:creationId xmlns:p14="http://schemas.microsoft.com/office/powerpoint/2010/main" val="24099779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Credential </a:t>
            </a:r>
            <a:r>
              <a:rPr lang="en-US" sz="3600" dirty="0"/>
              <a:t>Attainment </a:t>
            </a:r>
            <a:r>
              <a:rPr lang="en-US" sz="3600" dirty="0" smtClean="0"/>
              <a:t>Indicator, cont.  </a:t>
            </a:r>
            <a:endParaRPr lang="en-US" sz="3600" dirty="0"/>
          </a:p>
        </p:txBody>
      </p:sp>
      <p:sp>
        <p:nvSpPr>
          <p:cNvPr id="2" name="Content Placeholder 1"/>
          <p:cNvSpPr>
            <a:spLocks noGrp="1"/>
          </p:cNvSpPr>
          <p:nvPr>
            <p:ph idx="1"/>
          </p:nvPr>
        </p:nvSpPr>
        <p:spPr/>
        <p:txBody>
          <a:bodyPr>
            <a:normAutofit/>
          </a:bodyPr>
          <a:lstStyle/>
          <a:p>
            <a:r>
              <a:rPr lang="en-US" b="1" dirty="0" smtClean="0">
                <a:solidFill>
                  <a:schemeClr val="dk1"/>
                </a:solidFill>
              </a:rPr>
              <a:t>But: </a:t>
            </a:r>
            <a:r>
              <a:rPr lang="en-US" dirty="0" smtClean="0">
                <a:solidFill>
                  <a:schemeClr val="dk1"/>
                </a:solidFill>
              </a:rPr>
              <a:t>A </a:t>
            </a:r>
            <a:r>
              <a:rPr lang="en-US" dirty="0">
                <a:solidFill>
                  <a:schemeClr val="dk1"/>
                </a:solidFill>
              </a:rPr>
              <a:t>participant who has attained a secondary school </a:t>
            </a:r>
            <a:r>
              <a:rPr lang="en-US" dirty="0" smtClean="0">
                <a:solidFill>
                  <a:schemeClr val="dk1"/>
                </a:solidFill>
              </a:rPr>
              <a:t>diploma for the Credential Attainment Indicator is counted </a:t>
            </a:r>
            <a:r>
              <a:rPr lang="en-US" u="sng" dirty="0" smtClean="0">
                <a:solidFill>
                  <a:schemeClr val="dk1"/>
                </a:solidFill>
              </a:rPr>
              <a:t>only</a:t>
            </a:r>
            <a:r>
              <a:rPr lang="en-US" dirty="0" smtClean="0">
                <a:solidFill>
                  <a:schemeClr val="dk1"/>
                </a:solidFill>
              </a:rPr>
              <a:t> if the </a:t>
            </a:r>
            <a:r>
              <a:rPr lang="en-US" dirty="0">
                <a:solidFill>
                  <a:schemeClr val="dk1"/>
                </a:solidFill>
              </a:rPr>
              <a:t>participant </a:t>
            </a:r>
            <a:r>
              <a:rPr lang="en-US" dirty="0" smtClean="0">
                <a:solidFill>
                  <a:schemeClr val="dk1"/>
                </a:solidFill>
              </a:rPr>
              <a:t>is </a:t>
            </a:r>
            <a:r>
              <a:rPr lang="en-US" u="sng" dirty="0">
                <a:solidFill>
                  <a:schemeClr val="dk1"/>
                </a:solidFill>
              </a:rPr>
              <a:t>employed or </a:t>
            </a:r>
            <a:r>
              <a:rPr lang="en-US" u="sng" dirty="0" smtClean="0">
                <a:solidFill>
                  <a:schemeClr val="dk1"/>
                </a:solidFill>
              </a:rPr>
              <a:t>enrolled </a:t>
            </a:r>
            <a:r>
              <a:rPr lang="en-US" u="sng" dirty="0">
                <a:solidFill>
                  <a:schemeClr val="dk1"/>
                </a:solidFill>
              </a:rPr>
              <a:t>in </a:t>
            </a:r>
            <a:r>
              <a:rPr lang="en-US" u="sng" dirty="0" smtClean="0">
                <a:solidFill>
                  <a:schemeClr val="dk1"/>
                </a:solidFill>
              </a:rPr>
              <a:t>a postsecondary education </a:t>
            </a:r>
            <a:r>
              <a:rPr lang="en-US" u="sng" dirty="0">
                <a:solidFill>
                  <a:schemeClr val="dk1"/>
                </a:solidFill>
              </a:rPr>
              <a:t>or training program </a:t>
            </a:r>
            <a:r>
              <a:rPr lang="en-US" u="sng" dirty="0" smtClean="0">
                <a:solidFill>
                  <a:schemeClr val="dk1"/>
                </a:solidFill>
              </a:rPr>
              <a:t>within one </a:t>
            </a:r>
            <a:r>
              <a:rPr lang="en-US" u="sng" dirty="0">
                <a:solidFill>
                  <a:schemeClr val="dk1"/>
                </a:solidFill>
              </a:rPr>
              <a:t>year </a:t>
            </a:r>
            <a:r>
              <a:rPr lang="en-US" u="sng" dirty="0" smtClean="0">
                <a:solidFill>
                  <a:schemeClr val="dk1"/>
                </a:solidFill>
              </a:rPr>
              <a:t>of exit</a:t>
            </a:r>
            <a:endParaRPr lang="en-US" u="sng" dirty="0"/>
          </a:p>
        </p:txBody>
      </p:sp>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2377674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Credential Attainment Indicator: Secondary Credential </a:t>
            </a:r>
            <a:endParaRPr lang="en-US" sz="3600" dirty="0"/>
          </a:p>
        </p:txBody>
      </p:sp>
      <p:sp>
        <p:nvSpPr>
          <p:cNvPr id="2" name="Content Placeholder 1"/>
          <p:cNvSpPr>
            <a:spLocks noGrp="1"/>
          </p:cNvSpPr>
          <p:nvPr>
            <p:ph idx="1"/>
          </p:nvPr>
        </p:nvSpPr>
        <p:spPr/>
        <p:txBody>
          <a:bodyPr/>
          <a:lstStyle/>
          <a:p>
            <a:pPr lvl="0"/>
            <a:r>
              <a:rPr lang="en-US" sz="2800" dirty="0"/>
              <a:t>The secondary credential </a:t>
            </a:r>
            <a:r>
              <a:rPr lang="en-US" sz="2800" dirty="0" smtClean="0"/>
              <a:t>component of the Credential Attainment Indicator is </a:t>
            </a:r>
            <a:r>
              <a:rPr lang="en-US" sz="2800" dirty="0"/>
              <a:t>limited to participants who </a:t>
            </a:r>
          </a:p>
          <a:p>
            <a:pPr lvl="1"/>
            <a:r>
              <a:rPr lang="en-US" sz="2400" b="1" u="sng" dirty="0" smtClean="0"/>
              <a:t>did </a:t>
            </a:r>
            <a:r>
              <a:rPr lang="en-US" sz="2400" b="1" u="sng" dirty="0"/>
              <a:t>not </a:t>
            </a:r>
            <a:r>
              <a:rPr lang="en-US" sz="2400" dirty="0"/>
              <a:t>previously possess a high school equivalency </a:t>
            </a:r>
            <a:r>
              <a:rPr lang="en-US" sz="2400" b="1" dirty="0"/>
              <a:t>and</a:t>
            </a:r>
            <a:r>
              <a:rPr lang="en-US" sz="2400" dirty="0"/>
              <a:t> entered at or above the 9</a:t>
            </a:r>
            <a:r>
              <a:rPr lang="en-US" sz="2400" baseline="30000" dirty="0"/>
              <a:t>th</a:t>
            </a:r>
            <a:r>
              <a:rPr lang="en-US" sz="2400" dirty="0"/>
              <a:t> grade level; </a:t>
            </a:r>
          </a:p>
          <a:p>
            <a:pPr lvl="1"/>
            <a:r>
              <a:rPr lang="en-US" sz="2400" b="1" dirty="0"/>
              <a:t>OR</a:t>
            </a:r>
            <a:r>
              <a:rPr lang="en-US" sz="2400" dirty="0"/>
              <a:t> who advance to the 9</a:t>
            </a:r>
            <a:r>
              <a:rPr lang="en-US" sz="2400" baseline="30000" dirty="0"/>
              <a:t>th</a:t>
            </a:r>
            <a:r>
              <a:rPr lang="en-US" sz="2400" dirty="0"/>
              <a:t> grade or higher level </a:t>
            </a:r>
            <a:r>
              <a:rPr lang="en-US" sz="2400" dirty="0" smtClean="0"/>
              <a:t>during a period of participation;</a:t>
            </a:r>
          </a:p>
          <a:p>
            <a:pPr lvl="1"/>
            <a:r>
              <a:rPr lang="en-US" sz="2400" b="1" u="sng" dirty="0" smtClean="0"/>
              <a:t>and exited </a:t>
            </a:r>
            <a:r>
              <a:rPr lang="en-US" sz="2400" dirty="0" smtClean="0"/>
              <a:t>from the secondary education program.</a:t>
            </a:r>
            <a:endParaRPr lang="en-US" sz="2400" dirty="0"/>
          </a:p>
        </p:txBody>
      </p:sp>
      <p:sp>
        <p:nvSpPr>
          <p:cNvPr id="4" name="Slide Number Placeholder 3"/>
          <p:cNvSpPr>
            <a:spLocks noGrp="1"/>
          </p:cNvSpPr>
          <p:nvPr>
            <p:ph type="sldNum" sz="quarter" idx="4294967295"/>
          </p:nvPr>
        </p:nvSpPr>
        <p:spPr>
          <a:xfrm>
            <a:off x="11529696" y="6407945"/>
            <a:ext cx="487680" cy="365125"/>
          </a:xfrm>
          <a:prstGeom prst="rect">
            <a:avLst/>
          </a:prstGeom>
        </p:spPr>
        <p:txBody>
          <a:bodyPr/>
          <a:lstStyle/>
          <a:p>
            <a:pPr>
              <a:defRPr/>
            </a:pPr>
            <a:fld id="{5A90BB0D-69F2-4B7E-8D7F-C378C45B9FF1}" type="slidenum">
              <a:rPr lang="en-US" smtClean="0">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15975622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Credential Attainment Indicator: Postsecondary Credential</a:t>
            </a:r>
            <a:endParaRPr lang="en-US" sz="3600" dirty="0"/>
          </a:p>
        </p:txBody>
      </p:sp>
      <p:sp>
        <p:nvSpPr>
          <p:cNvPr id="2" name="Content Placeholder 1"/>
          <p:cNvSpPr>
            <a:spLocks noGrp="1"/>
          </p:cNvSpPr>
          <p:nvPr>
            <p:ph idx="1"/>
          </p:nvPr>
        </p:nvSpPr>
        <p:spPr/>
        <p:txBody>
          <a:bodyPr/>
          <a:lstStyle/>
          <a:p>
            <a:r>
              <a:rPr lang="en-US" sz="2800" dirty="0"/>
              <a:t>The postsecondary education </a:t>
            </a:r>
            <a:r>
              <a:rPr lang="en-US" sz="2800" dirty="0" smtClean="0"/>
              <a:t>component of the Credential Attainment Indicator is </a:t>
            </a:r>
            <a:r>
              <a:rPr lang="en-US" sz="2800" dirty="0"/>
              <a:t>limited to participants who </a:t>
            </a:r>
          </a:p>
          <a:p>
            <a:pPr lvl="1"/>
            <a:r>
              <a:rPr lang="en-US" sz="2400" dirty="0" smtClean="0"/>
              <a:t>were </a:t>
            </a:r>
            <a:r>
              <a:rPr lang="en-US" sz="2400" dirty="0"/>
              <a:t>enrolled in a postsecondary education or training program, including an integrated education and training (IET) </a:t>
            </a:r>
            <a:r>
              <a:rPr lang="en-US" sz="2400" dirty="0" smtClean="0"/>
              <a:t>program;</a:t>
            </a:r>
          </a:p>
          <a:p>
            <a:pPr lvl="1"/>
            <a:r>
              <a:rPr lang="en-US" sz="2400" dirty="0" smtClean="0"/>
              <a:t>and exited from the postsecondary education or training program.</a:t>
            </a:r>
            <a:endParaRPr lang="en-US" sz="2400" dirty="0"/>
          </a:p>
        </p:txBody>
      </p:sp>
      <p:sp>
        <p:nvSpPr>
          <p:cNvPr id="4" name="Slide Number Placeholder 3"/>
          <p:cNvSpPr>
            <a:spLocks noGrp="1"/>
          </p:cNvSpPr>
          <p:nvPr>
            <p:ph type="sldNum" sz="quarter" idx="4294967295"/>
          </p:nvPr>
        </p:nvSpPr>
        <p:spPr>
          <a:xfrm>
            <a:off x="11529696" y="6407945"/>
            <a:ext cx="487680" cy="365125"/>
          </a:xfrm>
          <a:prstGeom prst="rect">
            <a:avLst/>
          </a:prstGeom>
        </p:spPr>
        <p:txBody>
          <a:bodyPr/>
          <a:lstStyle/>
          <a:p>
            <a:pPr>
              <a:defRPr/>
            </a:pPr>
            <a:fld id="{5A90BB0D-69F2-4B7E-8D7F-C378C45B9FF1}"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5526290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09600" y="292394"/>
            <a:ext cx="10972800" cy="1143000"/>
          </a:xfrm>
        </p:spPr>
        <p:txBody>
          <a:bodyPr>
            <a:normAutofit/>
          </a:bodyPr>
          <a:lstStyle/>
          <a:p>
            <a:r>
              <a:rPr lang="en-US" dirty="0" smtClean="0"/>
              <a:t>Credential </a:t>
            </a:r>
            <a:r>
              <a:rPr lang="en-US" dirty="0"/>
              <a:t>Attainment Indicator</a:t>
            </a:r>
            <a:endParaRPr lang="en-US" sz="3600" dirty="0"/>
          </a:p>
        </p:txBody>
      </p:sp>
      <p:sp>
        <p:nvSpPr>
          <p:cNvPr id="6" name="Text Placeholder 5"/>
          <p:cNvSpPr>
            <a:spLocks noGrp="1"/>
          </p:cNvSpPr>
          <p:nvPr>
            <p:ph type="body" idx="1"/>
          </p:nvPr>
        </p:nvSpPr>
        <p:spPr>
          <a:xfrm>
            <a:off x="609600" y="1444295"/>
            <a:ext cx="5386917" cy="762000"/>
          </a:xfrm>
        </p:spPr>
        <p:txBody>
          <a:bodyPr>
            <a:normAutofit/>
          </a:bodyPr>
          <a:lstStyle/>
          <a:p>
            <a:pPr algn="ctr"/>
            <a:r>
              <a:rPr lang="en-US" sz="4000" dirty="0" smtClean="0"/>
              <a:t>What’s New?</a:t>
            </a:r>
            <a:endParaRPr lang="en-US" sz="4000" dirty="0"/>
          </a:p>
        </p:txBody>
      </p:sp>
      <p:pic>
        <p:nvPicPr>
          <p:cNvPr id="2" name="Picture 1" descr="Receipt of secondary credential only counts if participant also is employed or in postsecondary education within one year after exit.&#10;Receipt of a postsecondary credential.&#10;One year follow-up needed for secondary credential compon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59" y="2236775"/>
            <a:ext cx="5413248" cy="3377184"/>
          </a:xfrm>
          <a:prstGeom prst="rect">
            <a:avLst/>
          </a:prstGeom>
        </p:spPr>
      </p:pic>
      <p:sp>
        <p:nvSpPr>
          <p:cNvPr id="8" name="Text Placeholder 7"/>
          <p:cNvSpPr>
            <a:spLocks noGrp="1"/>
          </p:cNvSpPr>
          <p:nvPr>
            <p:ph type="body" sz="half" idx="3"/>
          </p:nvPr>
        </p:nvSpPr>
        <p:spPr>
          <a:xfrm>
            <a:off x="6193369" y="1444295"/>
            <a:ext cx="5389033" cy="762000"/>
          </a:xfrm>
          <a:solidFill>
            <a:srgbClr val="EB641B"/>
          </a:solidFill>
        </p:spPr>
        <p:txBody>
          <a:bodyPr>
            <a:normAutofit/>
          </a:bodyPr>
          <a:lstStyle/>
          <a:p>
            <a:pPr algn="ctr"/>
            <a:r>
              <a:rPr lang="en-US" sz="4000" dirty="0" smtClean="0"/>
              <a:t>What’s Not?</a:t>
            </a:r>
            <a:endParaRPr lang="en-US" sz="4000" dirty="0"/>
          </a:p>
        </p:txBody>
      </p:sp>
      <p:pic>
        <p:nvPicPr>
          <p:cNvPr id="10" name="Picture 9" descr="Receipt of a secondary credential without employment or postsecondary entry program is still counted, but only as part of MS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389" y="2236775"/>
            <a:ext cx="5431536" cy="3377184"/>
          </a:xfrm>
          <a:prstGeom prst="rect">
            <a:avLst/>
          </a:prstGeom>
        </p:spPr>
      </p:pic>
      <p:sp>
        <p:nvSpPr>
          <p:cNvPr id="3" name="Slide Number Placeholder 2"/>
          <p:cNvSpPr>
            <a:spLocks noGrp="1"/>
          </p:cNvSpPr>
          <p:nvPr>
            <p:ph type="sldNum" sz="quarter" idx="10"/>
          </p:nvPr>
        </p:nvSpPr>
        <p:spPr>
          <a:xfrm>
            <a:off x="11277600" y="6367067"/>
            <a:ext cx="812800" cy="322659"/>
          </a:xfrm>
        </p:spPr>
        <p:txBody>
          <a:bodyPr/>
          <a:lstStyle/>
          <a:p>
            <a:fld id="{1DAE2B33-0E29-4739-8433-4E8F3D9CF9E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8347533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odyPr>
          <a:lstStyle/>
          <a:p>
            <a:r>
              <a:rPr lang="en-US" dirty="0" smtClean="0">
                <a:solidFill>
                  <a:schemeClr val="bg1"/>
                </a:solidFill>
                <a:effectLst/>
              </a:rPr>
              <a:t>Jeopardy!</a:t>
            </a:r>
            <a:endParaRPr lang="en-US" dirty="0">
              <a:solidFill>
                <a:schemeClr val="bg1"/>
              </a:solidFill>
              <a:effectLst/>
            </a:endParaRPr>
          </a:p>
        </p:txBody>
      </p:sp>
      <p:pic>
        <p:nvPicPr>
          <p:cNvPr id="1026" name="Picture 2" descr="Jeopardy! logo"/>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3239146" y="898525"/>
            <a:ext cx="5715000"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61699" y="3304674"/>
            <a:ext cx="8855242" cy="2308324"/>
          </a:xfrm>
          <a:prstGeom prst="rect">
            <a:avLst/>
          </a:prstGeom>
          <a:noFill/>
        </p:spPr>
        <p:txBody>
          <a:bodyPr wrap="square" rtlCol="0">
            <a:spAutoFit/>
          </a:bodyPr>
          <a:lstStyle/>
          <a:p>
            <a:pPr algn="ctr"/>
            <a:r>
              <a:rPr lang="en-US" sz="2400" b="1" dirty="0" smtClean="0"/>
              <a:t>Directions: </a:t>
            </a:r>
            <a:r>
              <a:rPr lang="en-US" sz="2400" dirty="0"/>
              <a:t>Open the Jeopardy file on ONE computer at each table. Assign one person to facilitate the game.  Discuss responses as needed.  </a:t>
            </a:r>
          </a:p>
          <a:p>
            <a:pPr algn="ctr"/>
            <a:endParaRPr lang="en-US" sz="2400" dirty="0" smtClean="0"/>
          </a:p>
          <a:p>
            <a:pPr algn="ctr"/>
            <a:r>
              <a:rPr lang="en-US" sz="2400" b="1" dirty="0" smtClean="0"/>
              <a:t>CREDENTIAL ATTAINMENT </a:t>
            </a:r>
            <a:br>
              <a:rPr lang="en-US" sz="2400" b="1" dirty="0" smtClean="0"/>
            </a:br>
            <a:r>
              <a:rPr lang="en-US" sz="2400" b="1" dirty="0" smtClean="0"/>
              <a:t>INDICATOR</a:t>
            </a:r>
            <a:endParaRPr lang="en-US" sz="2400" b="1"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64</a:t>
            </a:fld>
            <a:endParaRPr lang="en-US" dirty="0">
              <a:solidFill>
                <a:prstClr val="black"/>
              </a:solidFill>
            </a:endParaRPr>
          </a:p>
        </p:txBody>
      </p:sp>
    </p:spTree>
    <p:extLst>
      <p:ext uri="{BB962C8B-B14F-4D97-AF65-F5344CB8AC3E}">
        <p14:creationId xmlns:p14="http://schemas.microsoft.com/office/powerpoint/2010/main" val="9430071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Six Key Issues</a:t>
            </a:r>
            <a:endParaRPr lang="en-US" sz="3600" dirty="0"/>
          </a:p>
        </p:txBody>
      </p:sp>
      <p:sp>
        <p:nvSpPr>
          <p:cNvPr id="2" name="Content Placeholder 1"/>
          <p:cNvSpPr>
            <a:spLocks noGrp="1"/>
          </p:cNvSpPr>
          <p:nvPr>
            <p:ph idx="1"/>
          </p:nvPr>
        </p:nvSpPr>
        <p:spPr/>
        <p:txBody>
          <a:bodyPr/>
          <a:lstStyle/>
          <a:p>
            <a:pPr marL="468059" indent="-385763">
              <a:spcBef>
                <a:spcPts val="1200"/>
              </a:spcBef>
              <a:buFont typeface="+mj-lt"/>
              <a:buAutoNum type="arabicPeriod"/>
            </a:pPr>
            <a:r>
              <a:rPr lang="en-US" dirty="0" smtClean="0"/>
              <a:t>Participants and reportable individuals</a:t>
            </a:r>
          </a:p>
          <a:p>
            <a:pPr marL="468059" indent="-385763">
              <a:spcBef>
                <a:spcPts val="1200"/>
              </a:spcBef>
              <a:buFont typeface="+mj-lt"/>
              <a:buAutoNum type="arabicPeriod"/>
            </a:pPr>
            <a:r>
              <a:rPr lang="en-US" dirty="0" smtClean="0"/>
              <a:t>Program entry </a:t>
            </a:r>
            <a:r>
              <a:rPr lang="en-US" dirty="0"/>
              <a:t>and </a:t>
            </a:r>
            <a:r>
              <a:rPr lang="en-US" dirty="0" smtClean="0"/>
              <a:t>exit, and </a:t>
            </a:r>
            <a:r>
              <a:rPr lang="en-US" dirty="0"/>
              <a:t>periods of participation </a:t>
            </a:r>
          </a:p>
          <a:p>
            <a:pPr marL="468059" indent="-385763">
              <a:spcBef>
                <a:spcPts val="1200"/>
              </a:spcBef>
              <a:buFont typeface="+mj-lt"/>
              <a:buAutoNum type="arabicPeriod"/>
            </a:pPr>
            <a:r>
              <a:rPr lang="en-US" dirty="0" smtClean="0"/>
              <a:t>Employment performance indicators</a:t>
            </a:r>
          </a:p>
          <a:p>
            <a:pPr marL="468059" indent="-385763">
              <a:spcBef>
                <a:spcPts val="1200"/>
              </a:spcBef>
              <a:buFont typeface="+mj-lt"/>
              <a:buAutoNum type="arabicPeriod"/>
            </a:pPr>
            <a:r>
              <a:rPr lang="en-US" dirty="0" smtClean="0"/>
              <a:t>Measurable Skill Gains </a:t>
            </a:r>
            <a:r>
              <a:rPr lang="en-US" dirty="0"/>
              <a:t>(MSG)</a:t>
            </a:r>
          </a:p>
          <a:p>
            <a:pPr marL="468059" indent="-385763">
              <a:spcBef>
                <a:spcPts val="1200"/>
              </a:spcBef>
              <a:buFont typeface="+mj-lt"/>
              <a:buAutoNum type="arabicPeriod"/>
            </a:pPr>
            <a:r>
              <a:rPr lang="en-US" dirty="0" smtClean="0"/>
              <a:t>Credential attainment indicator </a:t>
            </a:r>
          </a:p>
          <a:p>
            <a:pPr marL="468059" indent="-385763">
              <a:spcBef>
                <a:spcPts val="1200"/>
              </a:spcBef>
              <a:buFont typeface="+mj-lt"/>
              <a:buAutoNum type="arabicPeriod"/>
            </a:pPr>
            <a:r>
              <a:rPr lang="en-US" b="1" dirty="0" smtClean="0">
                <a:solidFill>
                  <a:srgbClr val="C00000"/>
                </a:solidFill>
              </a:rPr>
              <a:t>Participant exclusions from indicators</a:t>
            </a:r>
            <a:endParaRPr lang="en-US" b="1" dirty="0">
              <a:solidFill>
                <a:srgbClr val="C00000"/>
              </a:solidFill>
            </a:endParaRPr>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65</a:t>
            </a:fld>
            <a:endParaRPr lang="en-US" dirty="0">
              <a:solidFill>
                <a:prstClr val="black"/>
              </a:solidFill>
            </a:endParaRPr>
          </a:p>
        </p:txBody>
      </p:sp>
    </p:spTree>
    <p:extLst>
      <p:ext uri="{BB962C8B-B14F-4D97-AF65-F5344CB8AC3E}">
        <p14:creationId xmlns:p14="http://schemas.microsoft.com/office/powerpoint/2010/main" val="19291812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Participant Exclusions</a:t>
            </a:r>
          </a:p>
        </p:txBody>
      </p:sp>
      <p:graphicFrame>
        <p:nvGraphicFramePr>
          <p:cNvPr id="5" name="Content Placeholder 4" title="Reasons for Participant Exclusions"/>
          <p:cNvGraphicFramePr>
            <a:graphicFrameLocks noGrp="1"/>
          </p:cNvGraphicFramePr>
          <p:nvPr>
            <p:ph idx="1"/>
            <p:extLst>
              <p:ext uri="{D42A27DB-BD31-4B8C-83A1-F6EECF244321}">
                <p14:modId xmlns:p14="http://schemas.microsoft.com/office/powerpoint/2010/main" val="3176749322"/>
              </p:ext>
            </p:extLst>
          </p:nvPr>
        </p:nvGraphicFramePr>
        <p:xfrm>
          <a:off x="609600" y="1543484"/>
          <a:ext cx="10972800" cy="3696866"/>
        </p:xfrm>
        <a:graphic>
          <a:graphicData uri="http://schemas.openxmlformats.org/drawingml/2006/table">
            <a:tbl>
              <a:tblPr firstRow="1" bandRow="1">
                <a:tableStyleId>{F5AB1C69-6EDB-4FF4-983F-18BD219EF322}</a:tableStyleId>
              </a:tblPr>
              <a:tblGrid>
                <a:gridCol w="10972800"/>
              </a:tblGrid>
              <a:tr h="929552">
                <a:tc>
                  <a:txBody>
                    <a:bodyPr/>
                    <a:lstStyle/>
                    <a:p>
                      <a:pPr algn="l"/>
                      <a:r>
                        <a:rPr lang="en-US" sz="2400" dirty="0" smtClean="0"/>
                        <a:t>The following reasons for EXIT allow the exclusion of a participant from </a:t>
                      </a:r>
                      <a:r>
                        <a:rPr lang="en-US" sz="2400" u="sng" dirty="0" smtClean="0"/>
                        <a:t>ALL</a:t>
                      </a:r>
                      <a:r>
                        <a:rPr lang="en-US" sz="2400" dirty="0" smtClean="0"/>
                        <a:t> performance indicators:</a:t>
                      </a:r>
                      <a:endParaRPr lang="en-US" dirty="0"/>
                    </a:p>
                  </a:txBody>
                  <a:tcPr/>
                </a:tc>
              </a:tr>
              <a:tr h="889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u="none" dirty="0" smtClean="0"/>
                        <a:t>Exit is due to the participant</a:t>
                      </a:r>
                      <a:r>
                        <a:rPr lang="en-US" sz="2400" u="none" baseline="0" dirty="0" smtClean="0"/>
                        <a:t> becoming</a:t>
                      </a:r>
                      <a:r>
                        <a:rPr lang="en-US" sz="2400" u="none" dirty="0" smtClean="0"/>
                        <a:t> </a:t>
                      </a:r>
                      <a:r>
                        <a:rPr lang="en-US" sz="2400" u="sng" dirty="0" smtClean="0"/>
                        <a:t>incarcerated</a:t>
                      </a:r>
                      <a:r>
                        <a:rPr lang="en-US" sz="2400" u="none" dirty="0" smtClean="0"/>
                        <a:t> or entered</a:t>
                      </a:r>
                      <a:r>
                        <a:rPr lang="en-US" sz="2400" u="none" baseline="0" dirty="0" smtClean="0"/>
                        <a:t> into a </a:t>
                      </a:r>
                      <a:r>
                        <a:rPr lang="en-US" sz="2400" u="sng" baseline="0" dirty="0" smtClean="0"/>
                        <a:t>24-hour support facility </a:t>
                      </a:r>
                      <a:r>
                        <a:rPr lang="en-US" sz="2400" u="none" baseline="0" dirty="0" smtClean="0"/>
                        <a:t>such as a hospital or treatment center</a:t>
                      </a:r>
                      <a:endParaRPr lang="en-US" sz="2400" u="sng" dirty="0" smtClean="0"/>
                    </a:p>
                  </a:txBody>
                  <a:tcPr/>
                </a:tc>
              </a:tr>
              <a:tr h="494163">
                <a:tc>
                  <a:txBody>
                    <a:bodyPr/>
                    <a:lstStyle/>
                    <a:p>
                      <a:r>
                        <a:rPr lang="en-US" sz="2400" dirty="0" smtClean="0"/>
                        <a:t>Exit is due to </a:t>
                      </a:r>
                      <a:r>
                        <a:rPr lang="en-US" sz="2400" u="sng" dirty="0" smtClean="0"/>
                        <a:t>medical treatment </a:t>
                      </a:r>
                      <a:r>
                        <a:rPr lang="en-US" sz="2400" dirty="0" smtClean="0"/>
                        <a:t>that lasts more than 90 days</a:t>
                      </a:r>
                    </a:p>
                  </a:txBody>
                  <a:tcPr/>
                </a:tc>
              </a:tr>
              <a:tr h="494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Participant is </a:t>
                      </a:r>
                      <a:r>
                        <a:rPr lang="en-US" sz="2400" u="sng" dirty="0" smtClean="0"/>
                        <a:t>deceased</a:t>
                      </a:r>
                    </a:p>
                  </a:txBody>
                  <a:tcPr/>
                </a:tc>
              </a:tr>
              <a:tr h="889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Exit is due to being </a:t>
                      </a:r>
                      <a:r>
                        <a:rPr lang="en-US" sz="2400" u="sng" dirty="0" smtClean="0"/>
                        <a:t>called into active duty </a:t>
                      </a:r>
                      <a:r>
                        <a:rPr lang="en-US" sz="2400" dirty="0" smtClean="0"/>
                        <a:t>in the National Guard or other armed services for at least 90 days</a:t>
                      </a:r>
                    </a:p>
                  </a:txBody>
                  <a:tcPr/>
                </a:tc>
              </a:tr>
            </a:tbl>
          </a:graphicData>
        </a:graphic>
      </p:graphicFrame>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5530635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Corrections Exclusions</a:t>
            </a:r>
            <a:endParaRPr lang="en-US" dirty="0"/>
          </a:p>
        </p:txBody>
      </p:sp>
      <p:graphicFrame>
        <p:nvGraphicFramePr>
          <p:cNvPr id="4" name="Content Placeholder 3" title="Corrections Exclusions"/>
          <p:cNvGraphicFramePr>
            <a:graphicFrameLocks noGrp="1"/>
          </p:cNvGraphicFramePr>
          <p:nvPr>
            <p:ph idx="1"/>
            <p:extLst>
              <p:ext uri="{D42A27DB-BD31-4B8C-83A1-F6EECF244321}">
                <p14:modId xmlns:p14="http://schemas.microsoft.com/office/powerpoint/2010/main" val="3280739609"/>
              </p:ext>
            </p:extLst>
          </p:nvPr>
        </p:nvGraphicFramePr>
        <p:xfrm>
          <a:off x="609600" y="1481138"/>
          <a:ext cx="10972800" cy="3506500"/>
        </p:xfrm>
        <a:graphic>
          <a:graphicData uri="http://schemas.openxmlformats.org/drawingml/2006/table">
            <a:tbl>
              <a:tblPr firstRow="1" bandRow="1">
                <a:tableStyleId>{F5AB1C69-6EDB-4FF4-983F-18BD219EF322}</a:tableStyleId>
              </a:tblPr>
              <a:tblGrid>
                <a:gridCol w="10972800"/>
              </a:tblGrid>
              <a:tr h="1381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Participants in a correctional institution under section 225 of WIOA who remain incarcerated after exit are </a:t>
                      </a:r>
                      <a:r>
                        <a:rPr lang="en-US" sz="2400" b="1" u="sng" dirty="0" smtClean="0"/>
                        <a:t>included in the MSG indicator</a:t>
                      </a:r>
                      <a:r>
                        <a:rPr lang="en-US" sz="2400" dirty="0" smtClean="0"/>
                        <a:t>, but </a:t>
                      </a:r>
                      <a:r>
                        <a:rPr lang="en-US" sz="2400" b="1" u="sng" dirty="0" smtClean="0"/>
                        <a:t>excluded from</a:t>
                      </a:r>
                      <a:r>
                        <a:rPr lang="en-US" sz="2400" dirty="0" smtClean="0"/>
                        <a:t>:</a:t>
                      </a:r>
                    </a:p>
                  </a:txBody>
                  <a:tcPr/>
                </a:tc>
              </a:tr>
              <a:tr h="531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2</a:t>
                      </a:r>
                      <a:r>
                        <a:rPr lang="en-US" sz="2400" baseline="30000" dirty="0" smtClean="0"/>
                        <a:t>nd</a:t>
                      </a:r>
                      <a:r>
                        <a:rPr lang="en-US" sz="2400" dirty="0" smtClean="0"/>
                        <a:t> Quarter Employment Indicator</a:t>
                      </a:r>
                    </a:p>
                  </a:txBody>
                  <a:tcPr/>
                </a:tc>
              </a:tr>
              <a:tr h="531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Median Earnings Indicator</a:t>
                      </a:r>
                    </a:p>
                  </a:txBody>
                  <a:tcPr/>
                </a:tc>
              </a:tr>
              <a:tr h="531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4</a:t>
                      </a:r>
                      <a:r>
                        <a:rPr lang="en-US" sz="2400" baseline="30000" dirty="0" smtClean="0"/>
                        <a:t>th</a:t>
                      </a:r>
                      <a:r>
                        <a:rPr lang="en-US" sz="2400" dirty="0" smtClean="0"/>
                        <a:t> Quarter Employment Indicator</a:t>
                      </a:r>
                    </a:p>
                  </a:txBody>
                  <a:tcPr/>
                </a:tc>
              </a:tr>
              <a:tr h="531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Credential Indicator</a:t>
                      </a:r>
                    </a:p>
                  </a:txBody>
                  <a:tcPr/>
                </a:tc>
              </a:tr>
            </a:tbl>
          </a:graphicData>
        </a:graphic>
      </p:graphicFrame>
      <p:sp>
        <p:nvSpPr>
          <p:cNvPr id="5" name="Slide Number Placeholder 2"/>
          <p:cNvSpPr>
            <a:spLocks noGrp="1"/>
          </p:cNvSpPr>
          <p:nvPr>
            <p:ph type="sldNum" sz="quarter" idx="4294967295"/>
          </p:nvPr>
        </p:nvSpPr>
        <p:spPr>
          <a:xfrm>
            <a:off x="11529696" y="6407945"/>
            <a:ext cx="487680" cy="365125"/>
          </a:xfrm>
          <a:prstGeom prst="rect">
            <a:avLst/>
          </a:prstGeom>
        </p:spPr>
        <p:txBody>
          <a:bodyPr/>
          <a:lstStyle/>
          <a:p>
            <a:fld id="{09B9B099-222F-43BC-8D12-0FFF6CD92FDB}" type="slidenum">
              <a:rPr lang="en-US" smtClean="0">
                <a:solidFill>
                  <a:prstClr val="black"/>
                </a:solidFill>
              </a:rPr>
              <a:t>67</a:t>
            </a:fld>
            <a:endParaRPr lang="en-US" dirty="0">
              <a:solidFill>
                <a:prstClr val="black"/>
              </a:solidFill>
            </a:endParaRPr>
          </a:p>
        </p:txBody>
      </p:sp>
    </p:spTree>
    <p:extLst>
      <p:ext uri="{BB962C8B-B14F-4D97-AF65-F5344CB8AC3E}">
        <p14:creationId xmlns:p14="http://schemas.microsoft.com/office/powerpoint/2010/main" val="29427118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odyPr>
          <a:lstStyle/>
          <a:p>
            <a:r>
              <a:rPr lang="en-US" dirty="0" smtClean="0">
                <a:solidFill>
                  <a:schemeClr val="bg1"/>
                </a:solidFill>
                <a:effectLst/>
              </a:rPr>
              <a:t>Jeopardy!</a:t>
            </a:r>
            <a:endParaRPr lang="en-US" dirty="0">
              <a:solidFill>
                <a:schemeClr val="bg1"/>
              </a:solidFill>
              <a:effectLst/>
            </a:endParaRPr>
          </a:p>
        </p:txBody>
      </p:sp>
      <p:pic>
        <p:nvPicPr>
          <p:cNvPr id="1026" name="Picture 2" descr="Jeopardy! logo"/>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3239141" y="1025525"/>
            <a:ext cx="5715000"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12758" y="3304674"/>
            <a:ext cx="8855242" cy="2308324"/>
          </a:xfrm>
          <a:prstGeom prst="rect">
            <a:avLst/>
          </a:prstGeom>
          <a:noFill/>
        </p:spPr>
        <p:txBody>
          <a:bodyPr wrap="square" rtlCol="0">
            <a:spAutoFit/>
          </a:bodyPr>
          <a:lstStyle/>
          <a:p>
            <a:pPr algn="ctr"/>
            <a:r>
              <a:rPr lang="en-US" sz="2400" b="1" dirty="0" smtClean="0"/>
              <a:t>Directions: </a:t>
            </a:r>
            <a:r>
              <a:rPr lang="en-US" sz="2400" dirty="0"/>
              <a:t>Open the Jeopardy file on ONE computer at each table. Assign one person to facilitate the game.  Discuss responses as needed.  </a:t>
            </a:r>
            <a:endParaRPr lang="en-US" sz="2400" dirty="0" smtClean="0"/>
          </a:p>
          <a:p>
            <a:pPr algn="ctr"/>
            <a:endParaRPr lang="en-US" sz="2400" dirty="0" smtClean="0"/>
          </a:p>
          <a:p>
            <a:pPr algn="ctr"/>
            <a:r>
              <a:rPr lang="en-US" sz="2400" b="1" dirty="0" smtClean="0"/>
              <a:t>PARTICIPANT EXCLUSIONS FROM </a:t>
            </a:r>
            <a:br>
              <a:rPr lang="en-US" sz="2400" b="1" dirty="0" smtClean="0"/>
            </a:br>
            <a:r>
              <a:rPr lang="en-US" sz="2400" b="1" dirty="0" smtClean="0"/>
              <a:t>INDICATORS</a:t>
            </a:r>
            <a:endParaRPr lang="en-US" sz="2400" b="1"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68</a:t>
            </a:fld>
            <a:endParaRPr lang="en-US" dirty="0">
              <a:solidFill>
                <a:prstClr val="black"/>
              </a:solidFill>
            </a:endParaRPr>
          </a:p>
        </p:txBody>
      </p:sp>
    </p:spTree>
    <p:extLst>
      <p:ext uri="{BB962C8B-B14F-4D97-AF65-F5344CB8AC3E}">
        <p14:creationId xmlns:p14="http://schemas.microsoft.com/office/powerpoint/2010/main" val="22248384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Six Key Issues Check-In</a:t>
            </a:r>
            <a:endParaRPr lang="en-US" dirty="0"/>
          </a:p>
        </p:txBody>
      </p:sp>
      <p:pic>
        <p:nvPicPr>
          <p:cNvPr id="8" name="Content Placeholder 7" descr="Clipart of a list with a check mar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3019" y="1481138"/>
            <a:ext cx="4525962" cy="4525962"/>
          </a:xfrm>
        </p:spPr>
      </p:pic>
      <p:sp>
        <p:nvSpPr>
          <p:cNvPr id="3" name="Slide Number Placeholder 2"/>
          <p:cNvSpPr>
            <a:spLocks noGrp="1"/>
          </p:cNvSpPr>
          <p:nvPr>
            <p:ph type="sldNum" sz="quarter" idx="4"/>
          </p:nvPr>
        </p:nvSpPr>
        <p:spPr/>
        <p:txBody>
          <a:bodyPr/>
          <a:lstStyle/>
          <a:p>
            <a:pPr algn="r"/>
            <a:fld id="{1DAE2B33-0E29-4739-8433-4E8F3D9CF9EA}" type="slidenum">
              <a:rPr lang="en-US" smtClean="0"/>
              <a:pPr algn="r"/>
              <a:t>69</a:t>
            </a:fld>
            <a:endParaRPr lang="en-US" dirty="0"/>
          </a:p>
        </p:txBody>
      </p:sp>
    </p:spTree>
    <p:extLst>
      <p:ext uri="{BB962C8B-B14F-4D97-AF65-F5344CB8AC3E}">
        <p14:creationId xmlns:p14="http://schemas.microsoft.com/office/powerpoint/2010/main" val="3175038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solidFill>
              </a:rPr>
              <a:t>Agenda Day 3</a:t>
            </a:r>
            <a:endParaRPr lang="en-US" dirty="0">
              <a:solidFill>
                <a:schemeClr val="tx2"/>
              </a:solidFill>
            </a:endParaRPr>
          </a:p>
        </p:txBody>
      </p:sp>
      <p:sp>
        <p:nvSpPr>
          <p:cNvPr id="2" name="Content Placeholder 1"/>
          <p:cNvSpPr>
            <a:spLocks noGrp="1"/>
          </p:cNvSpPr>
          <p:nvPr>
            <p:ph idx="1"/>
          </p:nvPr>
        </p:nvSpPr>
        <p:spPr/>
        <p:txBody>
          <a:bodyPr>
            <a:normAutofit/>
          </a:bodyPr>
          <a:lstStyle/>
          <a:p>
            <a:pPr lvl="0">
              <a:spcBef>
                <a:spcPts val="1200"/>
              </a:spcBef>
            </a:pPr>
            <a:r>
              <a:rPr lang="en-US" dirty="0" smtClean="0"/>
              <a:t>Review </a:t>
            </a:r>
            <a:r>
              <a:rPr lang="en-US" dirty="0"/>
              <a:t>of day </a:t>
            </a:r>
            <a:r>
              <a:rPr lang="en-US" dirty="0" smtClean="0"/>
              <a:t>2</a:t>
            </a:r>
            <a:endParaRPr lang="en-US" dirty="0"/>
          </a:p>
          <a:p>
            <a:pPr lvl="0">
              <a:spcBef>
                <a:spcPts val="1200"/>
              </a:spcBef>
            </a:pPr>
            <a:r>
              <a:rPr lang="en-US" dirty="0"/>
              <a:t>Discussion of Financial Table and </a:t>
            </a:r>
            <a:r>
              <a:rPr lang="en-US" dirty="0" smtClean="0"/>
              <a:t>Narrative</a:t>
            </a:r>
          </a:p>
          <a:p>
            <a:pPr>
              <a:spcBef>
                <a:spcPts val="1200"/>
              </a:spcBef>
            </a:pPr>
            <a:r>
              <a:rPr lang="en-US" dirty="0" smtClean="0"/>
              <a:t>Data Systems &amp; Data Use</a:t>
            </a:r>
          </a:p>
          <a:p>
            <a:pPr>
              <a:spcBef>
                <a:spcPts val="1200"/>
              </a:spcBef>
            </a:pPr>
            <a:r>
              <a:rPr lang="en-US" dirty="0" smtClean="0"/>
              <a:t>Cross-state Sharing</a:t>
            </a:r>
          </a:p>
          <a:p>
            <a:pPr lvl="0">
              <a:spcBef>
                <a:spcPts val="1200"/>
              </a:spcBef>
            </a:pPr>
            <a:r>
              <a:rPr lang="en-US" dirty="0" smtClean="0"/>
              <a:t>Whole group share-out</a:t>
            </a:r>
            <a:endParaRPr lang="en-US" dirty="0"/>
          </a:p>
          <a:p>
            <a:pPr lvl="0">
              <a:spcBef>
                <a:spcPts val="1200"/>
              </a:spcBef>
            </a:pPr>
            <a:r>
              <a:rPr lang="en-US" dirty="0" smtClean="0"/>
              <a:t>Next </a:t>
            </a:r>
            <a:r>
              <a:rPr lang="en-US" dirty="0"/>
              <a:t>Steps &amp; NRS </a:t>
            </a:r>
            <a:r>
              <a:rPr lang="en-US" dirty="0" smtClean="0"/>
              <a:t>Support</a:t>
            </a:r>
            <a:endParaRPr lang="en-US" dirty="0"/>
          </a:p>
        </p:txBody>
      </p:sp>
      <p:sp>
        <p:nvSpPr>
          <p:cNvPr id="3" name="Slide Number Placeholder 2"/>
          <p:cNvSpPr>
            <a:spLocks noGrp="1"/>
          </p:cNvSpPr>
          <p:nvPr>
            <p:ph type="sldNum" sz="quarter" idx="4294967295"/>
          </p:nvPr>
        </p:nvSpPr>
        <p:spPr>
          <a:xfrm>
            <a:off x="11277600" y="6367067"/>
            <a:ext cx="812800" cy="322659"/>
          </a:xfrm>
          <a:prstGeom prst="snipRoundRect">
            <a:avLst/>
          </a:prstGeom>
        </p:spPr>
        <p:txBody>
          <a:bodyPr/>
          <a:lstStyle/>
          <a:p>
            <a:fld id="{1DAE2B33-0E29-4739-8433-4E8F3D9CF9EA}" type="slidenum">
              <a:rPr lang="en-US" smtClean="0">
                <a:solidFill>
                  <a:srgbClr val="7D3C4A">
                    <a:lumMod val="75000"/>
                  </a:srgbClr>
                </a:solidFill>
              </a:rPr>
              <a:pPr/>
              <a:t>7</a:t>
            </a:fld>
            <a:endParaRPr lang="en-US" dirty="0">
              <a:solidFill>
                <a:srgbClr val="7D3C4A">
                  <a:lumMod val="75000"/>
                </a:srgbClr>
              </a:solidFill>
            </a:endParaRPr>
          </a:p>
        </p:txBody>
      </p:sp>
    </p:spTree>
    <p:extLst>
      <p:ext uri="{BB962C8B-B14F-4D97-AF65-F5344CB8AC3E}">
        <p14:creationId xmlns:p14="http://schemas.microsoft.com/office/powerpoint/2010/main" val="8754252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Policy to Practice</a:t>
            </a:r>
            <a:endParaRPr lang="en-US"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70</a:t>
            </a:fld>
            <a:endParaRPr lang="en-US" dirty="0"/>
          </a:p>
        </p:txBody>
      </p:sp>
    </p:spTree>
    <p:extLst>
      <p:ext uri="{BB962C8B-B14F-4D97-AF65-F5344CB8AC3E}">
        <p14:creationId xmlns:p14="http://schemas.microsoft.com/office/powerpoint/2010/main" val="2477152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Policy to Practice</a:t>
            </a:r>
            <a:endParaRPr lang="en-US" sz="3600" dirty="0"/>
          </a:p>
        </p:txBody>
      </p:sp>
      <p:pic>
        <p:nvPicPr>
          <p:cNvPr id="5" name="Content Placeholder 4" descr="Clipart of a figure with a megapho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515269"/>
            <a:ext cx="6096000" cy="4457700"/>
          </a:xfrm>
        </p:spPr>
      </p:pic>
      <p:sp>
        <p:nvSpPr>
          <p:cNvPr id="6" name="Oval Callout 5" descr="Speech bubble"/>
          <p:cNvSpPr/>
          <p:nvPr/>
        </p:nvSpPr>
        <p:spPr>
          <a:xfrm>
            <a:off x="8305799" y="721093"/>
            <a:ext cx="3068053" cy="2421395"/>
          </a:xfrm>
          <a:prstGeom prst="wedgeEllipseCallout">
            <a:avLst>
              <a:gd name="adj1" fmla="val -101355"/>
              <a:gd name="adj2" fmla="val 35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NRS </a:t>
            </a:r>
            <a:r>
              <a:rPr lang="en-US" sz="2400" dirty="0" smtClean="0">
                <a:solidFill>
                  <a:prstClr val="white"/>
                </a:solidFill>
              </a:rPr>
              <a:t>table changes! Reporting changes</a:t>
            </a:r>
            <a:r>
              <a:rPr lang="en-US" sz="2400" dirty="0">
                <a:solidFill>
                  <a:prstClr val="white"/>
                </a:solidFill>
              </a:rPr>
              <a:t>! Go!</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71</a:t>
            </a:fld>
            <a:endParaRPr lang="en-US" dirty="0">
              <a:solidFill>
                <a:prstClr val="black"/>
              </a:solidFill>
            </a:endParaRPr>
          </a:p>
        </p:txBody>
      </p:sp>
    </p:spTree>
    <p:extLst>
      <p:ext uri="{BB962C8B-B14F-4D97-AF65-F5344CB8AC3E}">
        <p14:creationId xmlns:p14="http://schemas.microsoft.com/office/powerpoint/2010/main" val="7822313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Communicating With Locals	</a:t>
            </a:r>
            <a:endParaRPr lang="en-US" dirty="0"/>
          </a:p>
        </p:txBody>
      </p:sp>
      <p:sp>
        <p:nvSpPr>
          <p:cNvPr id="2" name="Content Placeholder 1"/>
          <p:cNvSpPr>
            <a:spLocks noGrp="1"/>
          </p:cNvSpPr>
          <p:nvPr>
            <p:ph idx="1"/>
          </p:nvPr>
        </p:nvSpPr>
        <p:spPr>
          <a:xfrm>
            <a:off x="609600" y="2247254"/>
            <a:ext cx="10972800" cy="3760038"/>
          </a:xfrm>
        </p:spPr>
        <p:txBody>
          <a:bodyPr/>
          <a:lstStyle/>
          <a:p>
            <a:pPr marL="109728" indent="0">
              <a:buNone/>
            </a:pPr>
            <a:r>
              <a:rPr lang="en-US" dirty="0" smtClean="0"/>
              <a:t>. . . It’s not what you want them to know; it’s what they want to know from you.</a:t>
            </a:r>
            <a:endParaRPr lang="en-US" dirty="0"/>
          </a:p>
        </p:txBody>
      </p:sp>
      <p:pic>
        <p:nvPicPr>
          <p:cNvPr id="5" name="Picture 4" descr="Clipart of speech bubbles with the words: Why, Who, Where, What, When, and H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440" y="2651760"/>
            <a:ext cx="4114800" cy="2899648"/>
          </a:xfrm>
          <a:prstGeom prst="rect">
            <a:avLst/>
          </a:prstGeom>
        </p:spPr>
      </p:pic>
      <p:sp>
        <p:nvSpPr>
          <p:cNvPr id="3" name="Slide Number Placeholder 2"/>
          <p:cNvSpPr>
            <a:spLocks noGrp="1"/>
          </p:cNvSpPr>
          <p:nvPr>
            <p:ph type="sldNum" sz="quarter" idx="4"/>
          </p:nvPr>
        </p:nvSpPr>
        <p:spPr>
          <a:xfrm>
            <a:off x="11582400" y="6494033"/>
            <a:ext cx="469751" cy="229496"/>
          </a:xfrm>
        </p:spPr>
        <p:txBody>
          <a:bodyPr/>
          <a:lstStyle/>
          <a:p>
            <a:fld id="{1DAE2B33-0E29-4739-8433-4E8F3D9CF9EA}" type="slidenum">
              <a:rPr lang="en-US" smtClean="0"/>
              <a:pPr/>
              <a:t>72</a:t>
            </a:fld>
            <a:endParaRPr lang="en-US" dirty="0"/>
          </a:p>
        </p:txBody>
      </p:sp>
    </p:spTree>
    <p:extLst>
      <p:ext uri="{BB962C8B-B14F-4D97-AF65-F5344CB8AC3E}">
        <p14:creationId xmlns:p14="http://schemas.microsoft.com/office/powerpoint/2010/main" val="29074727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Questions to Consider</a:t>
            </a:r>
            <a:endParaRPr lang="en-US" sz="3600" dirty="0"/>
          </a:p>
        </p:txBody>
      </p:sp>
      <p:sp>
        <p:nvSpPr>
          <p:cNvPr id="2" name="Content Placeholder 1"/>
          <p:cNvSpPr>
            <a:spLocks noGrp="1"/>
          </p:cNvSpPr>
          <p:nvPr>
            <p:ph idx="1"/>
          </p:nvPr>
        </p:nvSpPr>
        <p:spPr>
          <a:xfrm>
            <a:off x="609600" y="1481329"/>
            <a:ext cx="10972800" cy="3471671"/>
          </a:xfrm>
        </p:spPr>
        <p:txBody>
          <a:bodyPr>
            <a:normAutofit/>
          </a:bodyPr>
          <a:lstStyle/>
          <a:p>
            <a:pPr marL="457200" indent="-457200">
              <a:lnSpc>
                <a:spcPct val="120000"/>
              </a:lnSpc>
              <a:buSzPct val="100000"/>
              <a:buFont typeface="Wingdings" panose="05000000000000000000" pitchFamily="2" charset="2"/>
              <a:buChar char="q"/>
            </a:pPr>
            <a:r>
              <a:rPr lang="en-US" dirty="0" smtClean="0"/>
              <a:t>What is our goal?</a:t>
            </a:r>
          </a:p>
          <a:p>
            <a:pPr marL="457200" indent="-457200">
              <a:lnSpc>
                <a:spcPct val="120000"/>
              </a:lnSpc>
              <a:buSzPct val="100000"/>
              <a:buFont typeface="Wingdings" panose="05000000000000000000" pitchFamily="2" charset="2"/>
              <a:buChar char="q"/>
            </a:pPr>
            <a:r>
              <a:rPr lang="en-US" dirty="0" smtClean="0"/>
              <a:t>How can our messages be helpful to our audience?</a:t>
            </a:r>
          </a:p>
          <a:p>
            <a:pPr marL="457200" indent="-457200">
              <a:lnSpc>
                <a:spcPct val="120000"/>
              </a:lnSpc>
              <a:buSzPct val="100000"/>
              <a:buFont typeface="Wingdings" panose="05000000000000000000" pitchFamily="2" charset="2"/>
              <a:buChar char="q"/>
              <a:tabLst>
                <a:tab pos="457200" algn="l"/>
              </a:tabLst>
            </a:pPr>
            <a:r>
              <a:rPr lang="en-US" dirty="0" smtClean="0"/>
              <a:t>What background knowledge does the audience have about our topic? </a:t>
            </a:r>
          </a:p>
          <a:p>
            <a:pPr marL="457200" indent="-457200">
              <a:lnSpc>
                <a:spcPct val="120000"/>
              </a:lnSpc>
              <a:buSzPct val="100000"/>
              <a:buFont typeface="Wingdings" panose="05000000000000000000" pitchFamily="2" charset="2"/>
              <a:buChar char="q"/>
            </a:pPr>
            <a:r>
              <a:rPr lang="en-US" dirty="0" smtClean="0"/>
              <a:t>What would be the reaction of our audience? Why?</a:t>
            </a:r>
          </a:p>
          <a:p>
            <a:pPr marL="457200" indent="-457200">
              <a:lnSpc>
                <a:spcPct val="120000"/>
              </a:lnSpc>
              <a:buSzPct val="100000"/>
              <a:buFont typeface="Wingdings" panose="05000000000000000000" pitchFamily="2" charset="2"/>
              <a:buChar char="q"/>
            </a:pPr>
            <a:r>
              <a:rPr lang="en-US" dirty="0" smtClean="0"/>
              <a:t>What related issues are important to our audience?</a:t>
            </a:r>
            <a:endParaRPr lang="en-US" dirty="0"/>
          </a:p>
        </p:txBody>
      </p:sp>
      <p:sp>
        <p:nvSpPr>
          <p:cNvPr id="7" name="TextBox 6"/>
          <p:cNvSpPr txBox="1"/>
          <p:nvPr/>
        </p:nvSpPr>
        <p:spPr>
          <a:xfrm>
            <a:off x="6325496" y="5902836"/>
            <a:ext cx="5256904" cy="369332"/>
          </a:xfrm>
          <a:prstGeom prst="rect">
            <a:avLst/>
          </a:prstGeom>
          <a:ln w="57150">
            <a:solidFill>
              <a:srgbClr val="FF99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solidFill>
                  <a:prstClr val="black"/>
                </a:solidFill>
              </a:rPr>
              <a:t>See </a:t>
            </a:r>
            <a:r>
              <a:rPr lang="en-US" dirty="0" smtClean="0">
                <a:solidFill>
                  <a:prstClr val="black"/>
                </a:solidFill>
              </a:rPr>
              <a:t>Handout 4: “Communication Guidance.”</a:t>
            </a:r>
            <a:endParaRPr lang="en-US" dirty="0">
              <a:solidFill>
                <a:prstClr val="black"/>
              </a:solidFill>
            </a:endParaRPr>
          </a:p>
        </p:txBody>
      </p:sp>
      <p:sp>
        <p:nvSpPr>
          <p:cNvPr id="6" name="Slide Number Placeholder 5"/>
          <p:cNvSpPr>
            <a:spLocks noGrp="1"/>
          </p:cNvSpPr>
          <p:nvPr>
            <p:ph type="sldNum" sz="quarter" idx="4"/>
          </p:nvPr>
        </p:nvSpPr>
        <p:spPr>
          <a:xfrm>
            <a:off x="11582400" y="6461760"/>
            <a:ext cx="458993" cy="207981"/>
          </a:xfrm>
          <a:prstGeom prst="roundRect">
            <a:avLst/>
          </a:prstGeom>
          <a:ln>
            <a:noFill/>
          </a:ln>
        </p:spPr>
        <p:txBody>
          <a:bodyPr/>
          <a:lstStyle/>
          <a:p>
            <a:fld id="{1DAE2B33-0E29-4739-8433-4E8F3D9CF9EA}"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3683394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Activity Directions</a:t>
            </a:r>
            <a:endParaRPr lang="en-US" sz="3600" dirty="0"/>
          </a:p>
        </p:txBody>
      </p:sp>
      <p:sp>
        <p:nvSpPr>
          <p:cNvPr id="2" name="Content Placeholder 1"/>
          <p:cNvSpPr>
            <a:spLocks noGrp="1"/>
          </p:cNvSpPr>
          <p:nvPr>
            <p:ph idx="1"/>
          </p:nvPr>
        </p:nvSpPr>
        <p:spPr/>
        <p:txBody>
          <a:bodyPr>
            <a:normAutofit/>
          </a:bodyPr>
          <a:lstStyle/>
          <a:p>
            <a:r>
              <a:rPr lang="en-US" dirty="0"/>
              <a:t>Teams will be assigned </a:t>
            </a:r>
            <a:r>
              <a:rPr lang="en-US" b="1" dirty="0"/>
              <a:t>ONE</a:t>
            </a:r>
            <a:r>
              <a:rPr lang="en-US" dirty="0"/>
              <a:t> </a:t>
            </a:r>
            <a:r>
              <a:rPr lang="en-US" dirty="0" smtClean="0"/>
              <a:t>aspect of </a:t>
            </a:r>
            <a:r>
              <a:rPr lang="en-US" dirty="0"/>
              <a:t>WIOA </a:t>
            </a:r>
            <a:r>
              <a:rPr lang="en-US" dirty="0" smtClean="0"/>
              <a:t>accountability </a:t>
            </a:r>
            <a:r>
              <a:rPr lang="en-US" dirty="0"/>
              <a:t>policy </a:t>
            </a:r>
            <a:r>
              <a:rPr lang="en-US" dirty="0" smtClean="0"/>
              <a:t>change that you will communicate to your local providers. </a:t>
            </a:r>
          </a:p>
          <a:p>
            <a:pPr marL="850392" lvl="1" indent="-457200">
              <a:spcBef>
                <a:spcPts val="600"/>
              </a:spcBef>
              <a:buFont typeface="+mj-lt"/>
              <a:buAutoNum type="arabicPeriod"/>
            </a:pPr>
            <a:r>
              <a:rPr lang="en-US" dirty="0" smtClean="0"/>
              <a:t>Review the “Communication Guidance” handout.</a:t>
            </a:r>
          </a:p>
          <a:p>
            <a:pPr marL="850392" lvl="1" indent="-457200">
              <a:spcBef>
                <a:spcPts val="600"/>
              </a:spcBef>
              <a:buFont typeface="+mj-lt"/>
              <a:buAutoNum type="arabicPeriod"/>
            </a:pPr>
            <a:r>
              <a:rPr lang="en-US" dirty="0" smtClean="0"/>
              <a:t>Discuss the topic with your team.</a:t>
            </a:r>
          </a:p>
          <a:p>
            <a:pPr marL="850392" lvl="1" indent="-457200">
              <a:spcBef>
                <a:spcPts val="600"/>
              </a:spcBef>
              <a:buFont typeface="+mj-lt"/>
              <a:buAutoNum type="arabicPeriod"/>
            </a:pPr>
            <a:r>
              <a:rPr lang="en-US" dirty="0"/>
              <a:t>T</a:t>
            </a:r>
            <a:r>
              <a:rPr lang="en-US" dirty="0" smtClean="0"/>
              <a:t>hen write the message </a:t>
            </a:r>
            <a:r>
              <a:rPr lang="en-US" i="1" dirty="0" smtClean="0"/>
              <a:t>in your own words.</a:t>
            </a:r>
            <a:r>
              <a:rPr lang="en-US" dirty="0" smtClean="0"/>
              <a:t> </a:t>
            </a:r>
          </a:p>
          <a:p>
            <a:pPr marL="850392" lvl="1" indent="-457200">
              <a:spcBef>
                <a:spcPts val="600"/>
              </a:spcBef>
              <a:buFont typeface="+mj-lt"/>
              <a:buAutoNum type="arabicPeriod"/>
            </a:pPr>
            <a:r>
              <a:rPr lang="en-US" dirty="0" smtClean="0"/>
              <a:t>Individuals will share feedback, and then teams will update language.</a:t>
            </a:r>
            <a:endParaRPr lang="en-US" dirty="0"/>
          </a:p>
          <a:p>
            <a:pPr marL="850392" lvl="1" indent="-457200">
              <a:spcBef>
                <a:spcPts val="600"/>
              </a:spcBef>
              <a:buFont typeface="+mj-lt"/>
              <a:buAutoNum type="arabicPeriod"/>
            </a:pPr>
            <a:r>
              <a:rPr lang="en-US" dirty="0"/>
              <a:t>W</a:t>
            </a:r>
            <a:r>
              <a:rPr lang="en-US" dirty="0" smtClean="0"/>
              <a:t>rite team’s </a:t>
            </a:r>
            <a:r>
              <a:rPr lang="en-US" dirty="0"/>
              <a:t>final </a:t>
            </a:r>
            <a:r>
              <a:rPr lang="en-US" dirty="0" smtClean="0"/>
              <a:t>message </a:t>
            </a:r>
            <a:r>
              <a:rPr lang="en-US" dirty="0"/>
              <a:t>on chart </a:t>
            </a:r>
            <a:r>
              <a:rPr lang="en-US" dirty="0" smtClean="0"/>
              <a:t>paper.</a:t>
            </a:r>
          </a:p>
        </p:txBody>
      </p:sp>
      <p:sp>
        <p:nvSpPr>
          <p:cNvPr id="6" name="Rounded Rectangle 5"/>
          <p:cNvSpPr/>
          <p:nvPr/>
        </p:nvSpPr>
        <p:spPr>
          <a:xfrm>
            <a:off x="885825" y="4897400"/>
            <a:ext cx="10344149" cy="1042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Activity outcome: </a:t>
            </a:r>
          </a:p>
          <a:p>
            <a:pPr algn="ctr"/>
            <a:r>
              <a:rPr lang="en-US" sz="2000" dirty="0" smtClean="0"/>
              <a:t>Each group </a:t>
            </a:r>
            <a:r>
              <a:rPr lang="en-US" sz="2000" dirty="0"/>
              <a:t>will develop a </a:t>
            </a:r>
            <a:r>
              <a:rPr lang="en-US" sz="2000" dirty="0" smtClean="0"/>
              <a:t>message; </a:t>
            </a:r>
            <a:r>
              <a:rPr lang="en-US" sz="2000" dirty="0"/>
              <a:t>then all states can benefit and take all messages with </a:t>
            </a:r>
            <a:r>
              <a:rPr lang="en-US" sz="2000" dirty="0" smtClean="0"/>
              <a:t>them!</a:t>
            </a:r>
            <a:endParaRPr lang="en-US" sz="2000"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74</a:t>
            </a:fld>
            <a:endParaRPr lang="en-US" dirty="0">
              <a:solidFill>
                <a:prstClr val="black"/>
              </a:solidFill>
            </a:endParaRPr>
          </a:p>
        </p:txBody>
      </p:sp>
    </p:spTree>
    <p:extLst>
      <p:ext uri="{BB962C8B-B14F-4D97-AF65-F5344CB8AC3E}">
        <p14:creationId xmlns:p14="http://schemas.microsoft.com/office/powerpoint/2010/main" val="34722856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Activity Topics: Key Issues (1)</a:t>
            </a:r>
            <a:endParaRPr lang="en-US" sz="3600" dirty="0"/>
          </a:p>
        </p:txBody>
      </p:sp>
      <p:sp>
        <p:nvSpPr>
          <p:cNvPr id="2" name="Content Placeholder 1"/>
          <p:cNvSpPr>
            <a:spLocks noGrp="1"/>
          </p:cNvSpPr>
          <p:nvPr>
            <p:ph idx="1"/>
          </p:nvPr>
        </p:nvSpPr>
        <p:spPr/>
        <p:txBody>
          <a:bodyPr>
            <a:normAutofit/>
          </a:bodyPr>
          <a:lstStyle/>
          <a:p>
            <a:pPr marL="468059" indent="-385763">
              <a:buFont typeface="+mj-lt"/>
              <a:buAutoNum type="arabicPeriod"/>
            </a:pPr>
            <a:r>
              <a:rPr lang="en-US" dirty="0" smtClean="0"/>
              <a:t>Participants and </a:t>
            </a:r>
            <a:r>
              <a:rPr lang="en-US" dirty="0"/>
              <a:t>reportable </a:t>
            </a:r>
            <a:r>
              <a:rPr lang="en-US" dirty="0" smtClean="0"/>
              <a:t>individuals</a:t>
            </a:r>
          </a:p>
          <a:p>
            <a:pPr marL="724091" lvl="1" indent="-385763">
              <a:buFont typeface="Arial" panose="020B0604020202020204" pitchFamily="34" charset="0"/>
              <a:buChar char="•"/>
            </a:pPr>
            <a:r>
              <a:rPr lang="en-US" dirty="0" smtClean="0"/>
              <a:t>What are the differences between </a:t>
            </a:r>
            <a:r>
              <a:rPr lang="en-US" i="1" dirty="0" smtClean="0"/>
              <a:t>participants </a:t>
            </a:r>
            <a:r>
              <a:rPr lang="en-US" dirty="0" smtClean="0"/>
              <a:t>and </a:t>
            </a:r>
            <a:r>
              <a:rPr lang="en-US" i="1" dirty="0" smtClean="0"/>
              <a:t>reportable individuals?  Why are the differences important?</a:t>
            </a:r>
            <a:endParaRPr lang="en-US" dirty="0"/>
          </a:p>
          <a:p>
            <a:pPr marL="468059" indent="-385763">
              <a:buFont typeface="+mj-lt"/>
              <a:buAutoNum type="arabicPeriod"/>
            </a:pPr>
            <a:r>
              <a:rPr lang="en-US" dirty="0"/>
              <a:t>Program entry and exit </a:t>
            </a:r>
            <a:r>
              <a:rPr lang="en-US" dirty="0" smtClean="0"/>
              <a:t>and periods of participation</a:t>
            </a:r>
          </a:p>
          <a:p>
            <a:pPr marL="724091" lvl="1" indent="-385763">
              <a:buFont typeface="Arial" panose="020B0604020202020204" pitchFamily="34" charset="0"/>
              <a:buChar char="•"/>
            </a:pPr>
            <a:r>
              <a:rPr lang="en-US" dirty="0" smtClean="0"/>
              <a:t>How do you determine program entry and exit?</a:t>
            </a:r>
          </a:p>
          <a:p>
            <a:pPr marL="724091" lvl="1" indent="-385763">
              <a:buFont typeface="Arial" panose="020B0604020202020204" pitchFamily="34" charset="0"/>
              <a:buChar char="•"/>
            </a:pPr>
            <a:r>
              <a:rPr lang="en-US" dirty="0" smtClean="0"/>
              <a:t>What does </a:t>
            </a:r>
            <a:r>
              <a:rPr lang="en-US" i="1" dirty="0" smtClean="0"/>
              <a:t>period of participation mean?  What are the implications of it?</a:t>
            </a:r>
            <a:endParaRPr lang="en-US" dirty="0" smtClean="0"/>
          </a:p>
          <a:p>
            <a:pPr marL="468059" indent="-385763">
              <a:buFont typeface="+mj-lt"/>
              <a:buAutoNum type="arabicPeriod"/>
            </a:pPr>
            <a:r>
              <a:rPr lang="en-US" dirty="0" smtClean="0"/>
              <a:t>Employment </a:t>
            </a:r>
            <a:r>
              <a:rPr lang="en-US" dirty="0"/>
              <a:t>performance </a:t>
            </a:r>
            <a:r>
              <a:rPr lang="en-US" dirty="0" smtClean="0"/>
              <a:t>indicators</a:t>
            </a:r>
          </a:p>
          <a:p>
            <a:pPr marL="724091" lvl="1" indent="-385763">
              <a:buFont typeface="Arial" panose="020B0604020202020204" pitchFamily="34" charset="0"/>
              <a:buChar char="•"/>
            </a:pPr>
            <a:r>
              <a:rPr lang="en-US" dirty="0" smtClean="0"/>
              <a:t>What are employment performance indicators and what is the time lag for collecting that information?</a:t>
            </a:r>
            <a:endParaRPr lang="en-US" dirty="0"/>
          </a:p>
          <a:p>
            <a:pPr marL="724091" lvl="1" indent="-385763">
              <a:buFont typeface="Arial" panose="020B0604020202020204" pitchFamily="34" charset="0"/>
              <a:buChar char="•"/>
            </a:pPr>
            <a:r>
              <a:rPr lang="en-US" dirty="0" smtClean="0"/>
              <a:t>Who can be excluded from exit-based indicators such as employment? </a:t>
            </a:r>
          </a:p>
        </p:txBody>
      </p:sp>
      <p:sp>
        <p:nvSpPr>
          <p:cNvPr id="5" name="TextBox 4"/>
          <p:cNvSpPr txBox="1"/>
          <p:nvPr/>
        </p:nvSpPr>
        <p:spPr>
          <a:xfrm>
            <a:off x="6858000" y="6038615"/>
            <a:ext cx="4724400" cy="369332"/>
          </a:xfrm>
          <a:prstGeom prst="rect">
            <a:avLst/>
          </a:prstGeom>
          <a:ln w="57150">
            <a:solidFill>
              <a:srgbClr val="FF99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solidFill>
                  <a:prstClr val="black"/>
                </a:solidFill>
              </a:rPr>
              <a:t>See </a:t>
            </a:r>
            <a:r>
              <a:rPr lang="en-US" smtClean="0">
                <a:solidFill>
                  <a:prstClr val="black"/>
                </a:solidFill>
              </a:rPr>
              <a:t>Handout 5: </a:t>
            </a:r>
            <a:r>
              <a:rPr lang="en-US" dirty="0" smtClean="0">
                <a:solidFill>
                  <a:prstClr val="black"/>
                </a:solidFill>
              </a:rPr>
              <a:t>6 Key Issues Activity</a:t>
            </a:r>
            <a:endParaRPr lang="en-US" dirty="0">
              <a:solidFill>
                <a:prstClr val="black"/>
              </a:solidFill>
            </a:endParaRPr>
          </a:p>
        </p:txBody>
      </p:sp>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5356117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Activity Topics: Key Issues (2)</a:t>
            </a:r>
            <a:endParaRPr lang="en-US" sz="3600" dirty="0"/>
          </a:p>
        </p:txBody>
      </p:sp>
      <p:sp>
        <p:nvSpPr>
          <p:cNvPr id="2" name="Content Placeholder 1"/>
          <p:cNvSpPr>
            <a:spLocks noGrp="1"/>
          </p:cNvSpPr>
          <p:nvPr>
            <p:ph idx="1"/>
          </p:nvPr>
        </p:nvSpPr>
        <p:spPr/>
        <p:txBody>
          <a:bodyPr>
            <a:normAutofit/>
          </a:bodyPr>
          <a:lstStyle/>
          <a:p>
            <a:pPr marL="596646" indent="-514350">
              <a:buFont typeface="+mj-lt"/>
              <a:buAutoNum type="arabicPeriod" startAt="4"/>
            </a:pPr>
            <a:r>
              <a:rPr lang="en-US" dirty="0" smtClean="0"/>
              <a:t>Measurable Skill Gains </a:t>
            </a:r>
            <a:r>
              <a:rPr lang="en-US" dirty="0"/>
              <a:t>(MSG</a:t>
            </a:r>
            <a:r>
              <a:rPr lang="en-US" dirty="0" smtClean="0"/>
              <a:t>)</a:t>
            </a:r>
          </a:p>
          <a:p>
            <a:pPr marL="795528" lvl="1" indent="-457200">
              <a:buFont typeface="Arial" panose="020B0604020202020204" pitchFamily="34" charset="0"/>
              <a:buChar char="•"/>
            </a:pPr>
            <a:r>
              <a:rPr lang="en-US" dirty="0" smtClean="0"/>
              <a:t>What is a Measurable Skill Gains?  What are the different types of gain under MSG?</a:t>
            </a:r>
          </a:p>
          <a:p>
            <a:pPr marL="795528" lvl="1" indent="-457200">
              <a:buFont typeface="Arial" panose="020B0604020202020204" pitchFamily="34" charset="0"/>
              <a:buChar char="•"/>
            </a:pPr>
            <a:r>
              <a:rPr lang="en-US" dirty="0" smtClean="0"/>
              <a:t>How should MSG be measured?</a:t>
            </a:r>
          </a:p>
          <a:p>
            <a:pPr marL="596646" indent="-514350">
              <a:buFont typeface="+mj-lt"/>
              <a:buAutoNum type="arabicPeriod" startAt="4"/>
            </a:pPr>
            <a:r>
              <a:rPr lang="en-US" dirty="0" smtClean="0"/>
              <a:t>Credential </a:t>
            </a:r>
            <a:r>
              <a:rPr lang="en-US" dirty="0"/>
              <a:t>attainment indicator </a:t>
            </a:r>
            <a:endParaRPr lang="en-US" dirty="0" smtClean="0"/>
          </a:p>
          <a:p>
            <a:pPr marL="795528" lvl="1" indent="-457200">
              <a:buFont typeface="Arial" panose="020B0604020202020204" pitchFamily="34" charset="0"/>
              <a:buChar char="•"/>
            </a:pPr>
            <a:r>
              <a:rPr lang="en-US" dirty="0" smtClean="0"/>
              <a:t>What is a credential attainment indicator and who does it apply to? </a:t>
            </a:r>
          </a:p>
          <a:p>
            <a:pPr marL="596646" indent="-514350">
              <a:buFont typeface="+mj-lt"/>
              <a:buAutoNum type="arabicPeriod" startAt="4"/>
            </a:pPr>
            <a:r>
              <a:rPr lang="en-US" dirty="0" smtClean="0"/>
              <a:t>Participant exclusions from indicators</a:t>
            </a:r>
          </a:p>
          <a:p>
            <a:pPr marL="795528" lvl="1" indent="-457200">
              <a:buFont typeface="Arial" panose="020B0604020202020204" pitchFamily="34" charset="0"/>
              <a:buChar char="•"/>
            </a:pPr>
            <a:r>
              <a:rPr lang="en-US" dirty="0" smtClean="0"/>
              <a:t>Who may be excluded from indicators?</a:t>
            </a:r>
            <a:endParaRPr lang="en-US" dirty="0"/>
          </a:p>
        </p:txBody>
      </p:sp>
      <p:sp>
        <p:nvSpPr>
          <p:cNvPr id="3" name="Slide Number Placeholder 2"/>
          <p:cNvSpPr>
            <a:spLocks noGrp="1"/>
          </p:cNvSpPr>
          <p:nvPr>
            <p:ph type="sldNum" sz="quarter" idx="4294967295"/>
          </p:nvPr>
        </p:nvSpPr>
        <p:spPr>
          <a:xfrm>
            <a:off x="11529696" y="6407945"/>
            <a:ext cx="487680" cy="365125"/>
          </a:xfrm>
          <a:prstGeom prst="rect">
            <a:avLst/>
          </a:prstGeom>
        </p:spPr>
        <p:txBody>
          <a:bodyPr/>
          <a:lstStyle/>
          <a:p>
            <a:fld id="{1DAE2B33-0E29-4739-8433-4E8F3D9CF9EA}"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9927407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Messaging Feedback</a:t>
            </a:r>
            <a:endParaRPr lang="en-US" sz="3600" dirty="0"/>
          </a:p>
        </p:txBody>
      </p:sp>
      <p:sp>
        <p:nvSpPr>
          <p:cNvPr id="2" name="Content Placeholder 1"/>
          <p:cNvSpPr>
            <a:spLocks noGrp="1"/>
          </p:cNvSpPr>
          <p:nvPr>
            <p:ph idx="1"/>
          </p:nvPr>
        </p:nvSpPr>
        <p:spPr/>
        <p:txBody>
          <a:bodyPr/>
          <a:lstStyle/>
          <a:p>
            <a:pPr marL="109728" indent="0">
              <a:buNone/>
            </a:pPr>
            <a:r>
              <a:rPr lang="en-US" b="1" dirty="0" smtClean="0"/>
              <a:t>Part I (individual)</a:t>
            </a:r>
          </a:p>
          <a:p>
            <a:pPr marL="624078" indent="-514350">
              <a:buFont typeface="+mj-lt"/>
              <a:buAutoNum type="arabicPeriod"/>
            </a:pPr>
            <a:r>
              <a:rPr lang="en-US" dirty="0" smtClean="0"/>
              <a:t>Review each message.</a:t>
            </a:r>
          </a:p>
          <a:p>
            <a:pPr marL="624078" indent="-514350">
              <a:spcBef>
                <a:spcPts val="1200"/>
              </a:spcBef>
              <a:buFont typeface="+mj-lt"/>
              <a:buAutoNum type="arabicPeriod"/>
            </a:pPr>
            <a:r>
              <a:rPr lang="en-US" dirty="0" smtClean="0"/>
              <a:t>Provide suggested edits and ask clarifying questions. </a:t>
            </a:r>
            <a:r>
              <a:rPr lang="en-US" i="1" dirty="0" smtClean="0"/>
              <a:t>Use “Questions to Consider” to guide your feedback. </a:t>
            </a:r>
          </a:p>
          <a:p>
            <a:pPr marL="624078" indent="-514350">
              <a:spcBef>
                <a:spcPts val="1200"/>
              </a:spcBef>
              <a:buFont typeface="+mj-lt"/>
              <a:buAutoNum type="arabicPeriod"/>
            </a:pPr>
            <a:r>
              <a:rPr lang="en-US" dirty="0" smtClean="0"/>
              <a:t>Use Post-its to provide your feedback.</a:t>
            </a:r>
            <a:endParaRPr lang="en-US" dirty="0"/>
          </a:p>
          <a:p>
            <a:pPr marL="109728" indent="0">
              <a:spcBef>
                <a:spcPts val="3200"/>
              </a:spcBef>
              <a:buNone/>
            </a:pPr>
            <a:r>
              <a:rPr lang="en-US" b="1" dirty="0" smtClean="0"/>
              <a:t>Part II (original group)</a:t>
            </a:r>
          </a:p>
          <a:p>
            <a:pPr marL="624078" indent="-514350">
              <a:buFont typeface="+mj-lt"/>
              <a:buAutoNum type="arabicPeriod"/>
            </a:pPr>
            <a:r>
              <a:rPr lang="en-US" dirty="0" smtClean="0"/>
              <a:t>Respond to questions and consider suggested edits.</a:t>
            </a:r>
          </a:p>
          <a:p>
            <a:pPr marL="624078" indent="-514350">
              <a:spcBef>
                <a:spcPts val="1200"/>
              </a:spcBef>
              <a:buFont typeface="+mj-lt"/>
              <a:buAutoNum type="arabicPeriod"/>
            </a:pPr>
            <a:r>
              <a:rPr lang="en-US" dirty="0" smtClean="0"/>
              <a:t>Write final communication on chart paper.</a:t>
            </a:r>
            <a:endParaRPr lang="en-US"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77</a:t>
            </a:fld>
            <a:endParaRPr lang="en-US" dirty="0">
              <a:solidFill>
                <a:prstClr val="black"/>
              </a:solidFill>
            </a:endParaRPr>
          </a:p>
        </p:txBody>
      </p:sp>
    </p:spTree>
    <p:extLst>
      <p:ext uri="{BB962C8B-B14F-4D97-AF65-F5344CB8AC3E}">
        <p14:creationId xmlns:p14="http://schemas.microsoft.com/office/powerpoint/2010/main" val="32856425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NRS Table Changes and Reporting Requirements</a:t>
            </a:r>
            <a:endParaRPr lang="en-US" dirty="0"/>
          </a:p>
        </p:txBody>
      </p:sp>
      <p:sp>
        <p:nvSpPr>
          <p:cNvPr id="9" name="Subtitle 8"/>
          <p:cNvSpPr>
            <a:spLocks noGrp="1"/>
          </p:cNvSpPr>
          <p:nvPr>
            <p:ph type="subTitle" idx="1"/>
          </p:nvPr>
        </p:nvSpPr>
        <p:spPr/>
        <p:txBody>
          <a:bodyPr/>
          <a:lstStyle/>
          <a:p>
            <a:r>
              <a:rPr lang="en-US" dirty="0" smtClean="0"/>
              <a:t>Tables 1, 2, and 3</a:t>
            </a:r>
            <a:endParaRPr lang="en-US" dirty="0"/>
          </a:p>
        </p:txBody>
      </p:sp>
      <p:sp>
        <p:nvSpPr>
          <p:cNvPr id="2" name="Slide Number Placeholder 1"/>
          <p:cNvSpPr>
            <a:spLocks noGrp="1"/>
          </p:cNvSpPr>
          <p:nvPr>
            <p:ph type="sldNum" sz="quarter" idx="4"/>
          </p:nvPr>
        </p:nvSpPr>
        <p:spPr/>
        <p:txBody>
          <a:bodyPr/>
          <a:lstStyle/>
          <a:p>
            <a:pPr algn="r"/>
            <a:fld id="{E92A4EC9-B9AB-4187-8E94-080899230DE0}" type="slidenum">
              <a:rPr lang="en-US" smtClean="0"/>
              <a:pPr algn="r"/>
              <a:t>78</a:t>
            </a:fld>
            <a:endParaRPr lang="en-US" dirty="0"/>
          </a:p>
        </p:txBody>
      </p:sp>
    </p:spTree>
    <p:extLst>
      <p:ext uri="{BB962C8B-B14F-4D97-AF65-F5344CB8AC3E}">
        <p14:creationId xmlns:p14="http://schemas.microsoft.com/office/powerpoint/2010/main" val="4639715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Table 1: Participants, by Entering Educational Functioning Level, Ethnicity, and Sex</a:t>
            </a:r>
            <a:endParaRPr lang="en-US" dirty="0"/>
          </a:p>
        </p:txBody>
      </p:sp>
      <p:sp>
        <p:nvSpPr>
          <p:cNvPr id="2" name="Content Placeholder 1"/>
          <p:cNvSpPr>
            <a:spLocks noGrp="1"/>
          </p:cNvSpPr>
          <p:nvPr>
            <p:ph idx="1"/>
          </p:nvPr>
        </p:nvSpPr>
        <p:spPr/>
        <p:txBody>
          <a:bodyPr/>
          <a:lstStyle/>
          <a:p>
            <a:pPr>
              <a:spcBef>
                <a:spcPts val="1200"/>
              </a:spcBef>
            </a:pPr>
            <a:r>
              <a:rPr lang="en-US" b="1" dirty="0" smtClean="0"/>
              <a:t>Purpose: </a:t>
            </a:r>
            <a:r>
              <a:rPr lang="en-US" dirty="0" smtClean="0"/>
              <a:t>Provides number of participants by educational functioning level (EFL), race/ethnicity, and sex.</a:t>
            </a:r>
          </a:p>
          <a:p>
            <a:pPr>
              <a:spcBef>
                <a:spcPts val="1200"/>
              </a:spcBef>
            </a:pPr>
            <a:r>
              <a:rPr lang="en-US" b="1" dirty="0" smtClean="0"/>
              <a:t>Use: </a:t>
            </a:r>
            <a:r>
              <a:rPr lang="en-US" dirty="0" smtClean="0"/>
              <a:t>Provides information on the way participants are distributed across levels and demographic characteristics of those served.</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79</a:t>
            </a:fld>
            <a:endParaRPr lang="en-US" dirty="0"/>
          </a:p>
        </p:txBody>
      </p:sp>
    </p:spTree>
    <p:extLst>
      <p:ext uri="{BB962C8B-B14F-4D97-AF65-F5344CB8AC3E}">
        <p14:creationId xmlns:p14="http://schemas.microsoft.com/office/powerpoint/2010/main" val="3985318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NRS Training Tools</a:t>
            </a:r>
            <a:endParaRPr lang="en-US" dirty="0"/>
          </a:p>
        </p:txBody>
      </p:sp>
      <p:sp>
        <p:nvSpPr>
          <p:cNvPr id="2" name="Slide Number Placeholder 1"/>
          <p:cNvSpPr>
            <a:spLocks noGrp="1"/>
          </p:cNvSpPr>
          <p:nvPr>
            <p:ph type="sldNum" sz="quarter" idx="4"/>
          </p:nvPr>
        </p:nvSpPr>
        <p:spPr/>
        <p:txBody>
          <a:bodyPr/>
          <a:lstStyle/>
          <a:p>
            <a:pPr algn="r"/>
            <a:fld id="{E92A4EC9-B9AB-4187-8E94-080899230DE0}" type="slidenum">
              <a:rPr lang="en-US" smtClean="0"/>
              <a:pPr algn="r"/>
              <a:t>8</a:t>
            </a:fld>
            <a:endParaRPr lang="en-US" dirty="0"/>
          </a:p>
        </p:txBody>
      </p:sp>
    </p:spTree>
    <p:extLst>
      <p:ext uri="{BB962C8B-B14F-4D97-AF65-F5344CB8AC3E}">
        <p14:creationId xmlns:p14="http://schemas.microsoft.com/office/powerpoint/2010/main" val="5815482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Table 1, cont’d</a:t>
            </a:r>
            <a:endParaRPr lang="en-US" dirty="0"/>
          </a:p>
        </p:txBody>
      </p:sp>
      <p:sp>
        <p:nvSpPr>
          <p:cNvPr id="2" name="Content Placeholder 1"/>
          <p:cNvSpPr>
            <a:spLocks noGrp="1"/>
          </p:cNvSpPr>
          <p:nvPr>
            <p:ph idx="1"/>
          </p:nvPr>
        </p:nvSpPr>
        <p:spPr/>
        <p:txBody>
          <a:bodyPr/>
          <a:lstStyle/>
          <a:p>
            <a:pPr marL="109728" indent="0">
              <a:buNone/>
            </a:pPr>
            <a:r>
              <a:rPr lang="en-US" b="1" dirty="0" smtClean="0"/>
              <a:t>How to complete the table:</a:t>
            </a:r>
          </a:p>
          <a:p>
            <a:pPr>
              <a:spcBef>
                <a:spcPts val="1200"/>
              </a:spcBef>
            </a:pPr>
            <a:r>
              <a:rPr lang="en-US" dirty="0" smtClean="0"/>
              <a:t>Use participants’ EFL at initial entry.</a:t>
            </a:r>
          </a:p>
          <a:p>
            <a:pPr>
              <a:spcBef>
                <a:spcPts val="1200"/>
              </a:spcBef>
            </a:pPr>
            <a:r>
              <a:rPr lang="en-US" dirty="0" smtClean="0"/>
              <a:t>Race/ethnicity is self-reported or determined by staff through observation.</a:t>
            </a:r>
          </a:p>
          <a:p>
            <a:pPr>
              <a:spcBef>
                <a:spcPts val="1200"/>
              </a:spcBef>
            </a:pPr>
            <a:r>
              <a:rPr lang="en-US" dirty="0" smtClean="0"/>
              <a:t>Report the unduplicated count of all participants—no missing data is permitted.</a:t>
            </a:r>
            <a:endParaRPr lang="en-US"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80</a:t>
            </a:fld>
            <a:endParaRPr lang="en-US" dirty="0"/>
          </a:p>
        </p:txBody>
      </p:sp>
    </p:spTree>
    <p:extLst>
      <p:ext uri="{BB962C8B-B14F-4D97-AF65-F5344CB8AC3E}">
        <p14:creationId xmlns:p14="http://schemas.microsoft.com/office/powerpoint/2010/main" val="22864115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Table 1. Participants, by Entering Educational Functioning Level, Ethnicity, and Sex</a:t>
            </a:r>
            <a:endParaRPr lang="en-US" dirty="0"/>
          </a:p>
        </p:txBody>
      </p:sp>
      <p:pic>
        <p:nvPicPr>
          <p:cNvPr id="2" name="Picture 1" descr="Screenshot of a table with the following headings: Entering Educational Functioning Level; American Indian or Alaska Native; Asian; Black or African-American; Hispanic/Latino; Native Hawaiian or Other Pacific Islander; White; More than One Race; and Total."/>
          <p:cNvPicPr>
            <a:picLocks noChangeAspect="1"/>
          </p:cNvPicPr>
          <p:nvPr/>
        </p:nvPicPr>
        <p:blipFill>
          <a:blip r:embed="rId3"/>
          <a:stretch>
            <a:fillRect/>
          </a:stretch>
        </p:blipFill>
        <p:spPr>
          <a:xfrm>
            <a:off x="83127" y="1417638"/>
            <a:ext cx="12064226" cy="4724082"/>
          </a:xfrm>
          <a:prstGeom prst="rect">
            <a:avLst/>
          </a:prstGeom>
        </p:spPr>
      </p:pic>
      <p:sp>
        <p:nvSpPr>
          <p:cNvPr id="3" name="Slide Number Placeholder 2"/>
          <p:cNvSpPr>
            <a:spLocks noGrp="1"/>
          </p:cNvSpPr>
          <p:nvPr>
            <p:ph type="sldNum" sz="quarter" idx="4"/>
          </p:nvPr>
        </p:nvSpPr>
        <p:spPr>
          <a:xfrm>
            <a:off x="11582400" y="6635131"/>
            <a:ext cx="432391" cy="222869"/>
          </a:xfrm>
        </p:spPr>
        <p:txBody>
          <a:bodyPr/>
          <a:lstStyle/>
          <a:p>
            <a:fld id="{1DAE2B33-0E29-4739-8433-4E8F3D9CF9EA}" type="slidenum">
              <a:rPr lang="en-US" smtClean="0"/>
              <a:pPr/>
              <a:t>81</a:t>
            </a:fld>
            <a:endParaRPr lang="en-US" dirty="0"/>
          </a:p>
        </p:txBody>
      </p:sp>
    </p:spTree>
    <p:extLst>
      <p:ext uri="{BB962C8B-B14F-4D97-AF65-F5344CB8AC3E}">
        <p14:creationId xmlns:p14="http://schemas.microsoft.com/office/powerpoint/2010/main" val="8506197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Table 1: What’s New</a:t>
            </a:r>
            <a:endParaRPr lang="en-US" dirty="0"/>
          </a:p>
        </p:txBody>
      </p:sp>
      <p:sp>
        <p:nvSpPr>
          <p:cNvPr id="5" name="Rounded Rectangular Callout 4" descr="Speech bubble"/>
          <p:cNvSpPr/>
          <p:nvPr/>
        </p:nvSpPr>
        <p:spPr>
          <a:xfrm>
            <a:off x="2743200" y="1828800"/>
            <a:ext cx="6400800" cy="365760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3200" dirty="0">
                <a:solidFill>
                  <a:schemeClr val="tx1"/>
                </a:solidFill>
              </a:rPr>
              <a:t>EFL names </a:t>
            </a:r>
            <a:r>
              <a:rPr lang="en-US" sz="3200" dirty="0" smtClean="0">
                <a:solidFill>
                  <a:schemeClr val="tx1"/>
                </a:solidFill>
              </a:rPr>
              <a:t>are changed </a:t>
            </a:r>
            <a:r>
              <a:rPr lang="en-US" sz="3200" dirty="0">
                <a:solidFill>
                  <a:schemeClr val="tx1"/>
                </a:solidFill>
              </a:rPr>
              <a:t>to </a:t>
            </a:r>
            <a:r>
              <a:rPr lang="en-US" sz="3200" dirty="0" smtClean="0">
                <a:solidFill>
                  <a:schemeClr val="tx1"/>
                </a:solidFill>
              </a:rPr>
              <a:t>Levels </a:t>
            </a:r>
            <a:r>
              <a:rPr lang="en-US" sz="3200" dirty="0">
                <a:solidFill>
                  <a:schemeClr val="tx1"/>
                </a:solidFill>
              </a:rPr>
              <a:t>1, 2, 3, 4, 5, </a:t>
            </a:r>
            <a:r>
              <a:rPr lang="en-US" sz="3200" dirty="0" smtClean="0">
                <a:solidFill>
                  <a:schemeClr val="tx1"/>
                </a:solidFill>
              </a:rPr>
              <a:t>and 6 </a:t>
            </a:r>
            <a:r>
              <a:rPr lang="en-US" sz="3200" dirty="0">
                <a:solidFill>
                  <a:schemeClr val="tx1"/>
                </a:solidFill>
              </a:rPr>
              <a:t>to accommodate possible changes from new </a:t>
            </a:r>
            <a:r>
              <a:rPr lang="en-US" sz="3200" dirty="0" smtClean="0">
                <a:solidFill>
                  <a:schemeClr val="tx1"/>
                </a:solidFill>
              </a:rPr>
              <a:t>descriptors.</a:t>
            </a:r>
            <a:endParaRPr lang="en-US" sz="3200" dirty="0">
              <a:solidFill>
                <a:schemeClr val="tx1"/>
              </a:solidFill>
            </a:endParaRPr>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82</a:t>
            </a:fld>
            <a:endParaRPr lang="en-US" dirty="0"/>
          </a:p>
        </p:txBody>
      </p:sp>
    </p:spTree>
    <p:extLst>
      <p:ext uri="{BB962C8B-B14F-4D97-AF65-F5344CB8AC3E}">
        <p14:creationId xmlns:p14="http://schemas.microsoft.com/office/powerpoint/2010/main" val="13564286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Table 2. Participants, by Age, Ethnicity, and Sex</a:t>
            </a:r>
            <a:endParaRPr lang="en-US" dirty="0"/>
          </a:p>
        </p:txBody>
      </p:sp>
      <p:sp>
        <p:nvSpPr>
          <p:cNvPr id="2" name="Content Placeholder 1"/>
          <p:cNvSpPr>
            <a:spLocks noGrp="1"/>
          </p:cNvSpPr>
          <p:nvPr>
            <p:ph idx="1"/>
          </p:nvPr>
        </p:nvSpPr>
        <p:spPr/>
        <p:txBody>
          <a:bodyPr/>
          <a:lstStyle/>
          <a:p>
            <a:pPr>
              <a:spcBef>
                <a:spcPts val="1200"/>
              </a:spcBef>
            </a:pPr>
            <a:r>
              <a:rPr lang="en-US" b="1" dirty="0" smtClean="0"/>
              <a:t>Purpose:</a:t>
            </a:r>
            <a:r>
              <a:rPr lang="en-US" dirty="0" smtClean="0"/>
              <a:t> Provides number of participants, broken down by race/ethnicity and sex, by age group</a:t>
            </a:r>
          </a:p>
          <a:p>
            <a:pPr>
              <a:spcBef>
                <a:spcPts val="1200"/>
              </a:spcBef>
            </a:pPr>
            <a:r>
              <a:rPr lang="en-US" b="1" dirty="0" smtClean="0"/>
              <a:t>Use: </a:t>
            </a:r>
            <a:r>
              <a:rPr lang="en-US" dirty="0" smtClean="0"/>
              <a:t>Provides information on the way participants are distributed according to demographic characteristics</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83</a:t>
            </a:fld>
            <a:endParaRPr lang="en-US" dirty="0"/>
          </a:p>
        </p:txBody>
      </p:sp>
    </p:spTree>
    <p:extLst>
      <p:ext uri="{BB962C8B-B14F-4D97-AF65-F5344CB8AC3E}">
        <p14:creationId xmlns:p14="http://schemas.microsoft.com/office/powerpoint/2010/main" val="23087696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Table 2. Participants, by Age, Ethnicity, and Sex: Changes</a:t>
            </a:r>
            <a:endParaRPr lang="en-US" dirty="0"/>
          </a:p>
        </p:txBody>
      </p:sp>
      <p:pic>
        <p:nvPicPr>
          <p:cNvPr id="6" name="Picture 5" descr="Screenshot of table with arrows pointing to two rows (45-54 and 55-59) in the &quot;Age Group&quot; column. A note says that these two rows were formerly combined into one category &quot;45–59.&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1412689"/>
            <a:ext cx="11535794" cy="4881230"/>
          </a:xfrm>
          <a:prstGeom prst="rect">
            <a:avLst/>
          </a:prstGeom>
        </p:spPr>
      </p:pic>
      <p:sp>
        <p:nvSpPr>
          <p:cNvPr id="3" name="Slide Number Placeholder 2"/>
          <p:cNvSpPr>
            <a:spLocks noGrp="1"/>
          </p:cNvSpPr>
          <p:nvPr>
            <p:ph type="sldNum" sz="quarter" idx="4"/>
          </p:nvPr>
        </p:nvSpPr>
        <p:spPr/>
        <p:txBody>
          <a:bodyPr/>
          <a:lstStyle/>
          <a:p>
            <a:pPr algn="r"/>
            <a:fld id="{1DAE2B33-0E29-4739-8433-4E8F3D9CF9EA}" type="slidenum">
              <a:rPr lang="en-US" smtClean="0"/>
              <a:pPr algn="r"/>
              <a:t>84</a:t>
            </a:fld>
            <a:endParaRPr lang="en-US" dirty="0"/>
          </a:p>
        </p:txBody>
      </p:sp>
    </p:spTree>
    <p:extLst>
      <p:ext uri="{BB962C8B-B14F-4D97-AF65-F5344CB8AC3E}">
        <p14:creationId xmlns:p14="http://schemas.microsoft.com/office/powerpoint/2010/main" val="12658547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Table 2, cont’d</a:t>
            </a:r>
            <a:endParaRPr lang="en-US" dirty="0"/>
          </a:p>
        </p:txBody>
      </p:sp>
      <p:sp>
        <p:nvSpPr>
          <p:cNvPr id="2" name="Content Placeholder 1"/>
          <p:cNvSpPr>
            <a:spLocks noGrp="1"/>
          </p:cNvSpPr>
          <p:nvPr>
            <p:ph idx="1"/>
          </p:nvPr>
        </p:nvSpPr>
        <p:spPr/>
        <p:txBody>
          <a:bodyPr/>
          <a:lstStyle/>
          <a:p>
            <a:pPr marL="109728" indent="0">
              <a:buNone/>
            </a:pPr>
            <a:r>
              <a:rPr lang="en-US" b="1" dirty="0" smtClean="0"/>
              <a:t>How to complete the table:</a:t>
            </a:r>
          </a:p>
          <a:p>
            <a:pPr>
              <a:spcBef>
                <a:spcPts val="1200"/>
              </a:spcBef>
            </a:pPr>
            <a:r>
              <a:rPr lang="en-US" dirty="0" smtClean="0"/>
              <a:t>Use participant status at initial entry.</a:t>
            </a:r>
          </a:p>
          <a:p>
            <a:pPr>
              <a:spcBef>
                <a:spcPts val="1200"/>
              </a:spcBef>
            </a:pPr>
            <a:r>
              <a:rPr lang="en-US" dirty="0" smtClean="0"/>
              <a:t>Race/ethnicity is self-reported or determined by staff through observation.</a:t>
            </a:r>
          </a:p>
          <a:p>
            <a:pPr>
              <a:spcBef>
                <a:spcPts val="1200"/>
              </a:spcBef>
            </a:pPr>
            <a:r>
              <a:rPr lang="en-US" dirty="0" smtClean="0"/>
              <a:t>Report unduplicated count of all participants—no missing data is permitted.</a:t>
            </a:r>
          </a:p>
          <a:p>
            <a:pPr>
              <a:spcBef>
                <a:spcPts val="1200"/>
              </a:spcBef>
            </a:pPr>
            <a:r>
              <a:rPr lang="en-US" dirty="0" smtClean="0"/>
              <a:t>Totals must match those in Table 1.</a:t>
            </a:r>
            <a:endParaRPr lang="en-US"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85</a:t>
            </a:fld>
            <a:endParaRPr lang="en-US" dirty="0"/>
          </a:p>
        </p:txBody>
      </p:sp>
    </p:spTree>
    <p:extLst>
      <p:ext uri="{BB962C8B-B14F-4D97-AF65-F5344CB8AC3E}">
        <p14:creationId xmlns:p14="http://schemas.microsoft.com/office/powerpoint/2010/main" val="4032530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Table 2: What’s New</a:t>
            </a:r>
            <a:endParaRPr lang="en-US" dirty="0"/>
          </a:p>
        </p:txBody>
      </p:sp>
      <p:sp>
        <p:nvSpPr>
          <p:cNvPr id="5" name="Rounded Rectangular Callout 4" descr="Speech bubble"/>
          <p:cNvSpPr/>
          <p:nvPr/>
        </p:nvSpPr>
        <p:spPr>
          <a:xfrm>
            <a:off x="2743200" y="1828799"/>
            <a:ext cx="6400800" cy="365760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3600" dirty="0">
                <a:solidFill>
                  <a:schemeClr val="tx1"/>
                </a:solidFill>
              </a:rPr>
              <a:t>New age category</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86</a:t>
            </a:fld>
            <a:endParaRPr lang="en-US" dirty="0"/>
          </a:p>
        </p:txBody>
      </p:sp>
    </p:spTree>
    <p:extLst>
      <p:ext uri="{BB962C8B-B14F-4D97-AF65-F5344CB8AC3E}">
        <p14:creationId xmlns:p14="http://schemas.microsoft.com/office/powerpoint/2010/main" val="37986960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1143000"/>
          </a:xfrm>
        </p:spPr>
        <p:txBody>
          <a:bodyPr>
            <a:normAutofit/>
          </a:bodyPr>
          <a:lstStyle/>
          <a:p>
            <a:r>
              <a:rPr lang="en-US" dirty="0" smtClean="0">
                <a:solidFill>
                  <a:schemeClr val="tx2"/>
                </a:solidFill>
              </a:rPr>
              <a:t>Table 3. Participants, by Program Type and Age</a:t>
            </a:r>
            <a:endParaRPr lang="en-US" dirty="0">
              <a:solidFill>
                <a:srgbClr val="FF0000"/>
              </a:solidFill>
            </a:endParaRPr>
          </a:p>
        </p:txBody>
      </p:sp>
      <p:sp>
        <p:nvSpPr>
          <p:cNvPr id="2" name="Content Placeholder 1"/>
          <p:cNvSpPr>
            <a:spLocks noGrp="1"/>
          </p:cNvSpPr>
          <p:nvPr>
            <p:ph idx="1"/>
          </p:nvPr>
        </p:nvSpPr>
        <p:spPr/>
        <p:txBody>
          <a:bodyPr>
            <a:normAutofit/>
          </a:bodyPr>
          <a:lstStyle/>
          <a:p>
            <a:r>
              <a:rPr lang="en-US" sz="2800" b="1" dirty="0" smtClean="0"/>
              <a:t>Purpose: </a:t>
            </a:r>
            <a:r>
              <a:rPr lang="en-US" sz="2800" dirty="0" smtClean="0"/>
              <a:t>Provides participant numbers, broken down by age and instructional program type, including integrated education and training.</a:t>
            </a:r>
          </a:p>
          <a:p>
            <a:pPr>
              <a:spcBef>
                <a:spcPts val="3200"/>
              </a:spcBef>
            </a:pPr>
            <a:r>
              <a:rPr lang="en-US" sz="2800" b="1" dirty="0" smtClean="0"/>
              <a:t>Use</a:t>
            </a:r>
            <a:r>
              <a:rPr lang="en-US" sz="2800" dirty="0" smtClean="0"/>
              <a:t>: Provides information on participant age distribution across instructional program type and numbers of students in IET for each program; provides picture of number of participants in Sec. 243 IET/EL Civics.</a:t>
            </a:r>
          </a:p>
        </p:txBody>
      </p:sp>
      <p:sp>
        <p:nvSpPr>
          <p:cNvPr id="3" name="Slide Number Placeholder 2"/>
          <p:cNvSpPr>
            <a:spLocks noGrp="1"/>
          </p:cNvSpPr>
          <p:nvPr>
            <p:ph type="sldNum" sz="quarter" idx="4"/>
          </p:nvPr>
        </p:nvSpPr>
        <p:spPr>
          <a:xfrm>
            <a:off x="11277600" y="6367067"/>
            <a:ext cx="812800" cy="322659"/>
          </a:xfrm>
          <a:ln>
            <a:noFill/>
          </a:ln>
        </p:spPr>
        <p:txBody>
          <a:bodyPr/>
          <a:lstStyle/>
          <a:p>
            <a:fld id="{1DAE2B33-0E29-4739-8433-4E8F3D9CF9EA}"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237459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Table 3. Participants, by Program Type and Age: New Categories</a:t>
            </a:r>
            <a:endParaRPr lang="en-US" dirty="0"/>
          </a:p>
        </p:txBody>
      </p:sp>
      <p:pic>
        <p:nvPicPr>
          <p:cNvPr id="6" name="Picture 5" descr="Screenshot of table with the following column headings: Program Type; 16-18; 19-24; 25-44; 45-54; 55-59; 60+; and Total. Arrows point to columns 45-54 and 55-59 with the note, &quot;Formerly combined into one category 45–59.&quot; There is another arrow pointing to the row labeled, &quot;Integrated Education and Training Program&quot; with the note &quot;Additional reporting category.&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 y="1088554"/>
            <a:ext cx="12198162" cy="5293196"/>
          </a:xfrm>
          <a:prstGeom prst="rect">
            <a:avLst/>
          </a:prstGeom>
        </p:spPr>
      </p:pic>
      <p:sp>
        <p:nvSpPr>
          <p:cNvPr id="3" name="Slide Number Placeholder 2"/>
          <p:cNvSpPr>
            <a:spLocks noGrp="1"/>
          </p:cNvSpPr>
          <p:nvPr>
            <p:ph type="sldNum" sz="quarter" idx="4"/>
          </p:nvPr>
        </p:nvSpPr>
        <p:spPr/>
        <p:txBody>
          <a:bodyPr/>
          <a:lstStyle/>
          <a:p>
            <a:pPr algn="r"/>
            <a:fld id="{1DAE2B33-0E29-4739-8433-4E8F3D9CF9EA}" type="slidenum">
              <a:rPr lang="en-US" smtClean="0"/>
              <a:pPr algn="r"/>
              <a:t>88</a:t>
            </a:fld>
            <a:endParaRPr lang="en-US" dirty="0"/>
          </a:p>
        </p:txBody>
      </p:sp>
    </p:spTree>
    <p:extLst>
      <p:ext uri="{BB962C8B-B14F-4D97-AF65-F5344CB8AC3E}">
        <p14:creationId xmlns:p14="http://schemas.microsoft.com/office/powerpoint/2010/main" val="31601960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Table 3, cont’d</a:t>
            </a:r>
            <a:endParaRPr lang="en-US" dirty="0"/>
          </a:p>
        </p:txBody>
      </p:sp>
      <p:sp>
        <p:nvSpPr>
          <p:cNvPr id="2" name="Content Placeholder 1"/>
          <p:cNvSpPr>
            <a:spLocks noGrp="1"/>
          </p:cNvSpPr>
          <p:nvPr>
            <p:ph idx="1"/>
          </p:nvPr>
        </p:nvSpPr>
        <p:spPr/>
        <p:txBody>
          <a:bodyPr/>
          <a:lstStyle/>
          <a:p>
            <a:pPr marL="109728" indent="0">
              <a:buNone/>
            </a:pPr>
            <a:r>
              <a:rPr lang="en-US" b="1" dirty="0" smtClean="0"/>
              <a:t>How to complete the table:</a:t>
            </a:r>
          </a:p>
          <a:p>
            <a:pPr>
              <a:spcBef>
                <a:spcPts val="1200"/>
              </a:spcBef>
            </a:pPr>
            <a:r>
              <a:rPr lang="en-US" dirty="0" smtClean="0"/>
              <a:t>Use program in which participant is placed at initial entry.</a:t>
            </a:r>
          </a:p>
          <a:p>
            <a:pPr>
              <a:spcBef>
                <a:spcPts val="1200"/>
              </a:spcBef>
            </a:pPr>
            <a:r>
              <a:rPr lang="en-US" dirty="0" smtClean="0"/>
              <a:t>Break out subset of IET participants separately for each program.</a:t>
            </a:r>
          </a:p>
          <a:p>
            <a:pPr>
              <a:spcBef>
                <a:spcPts val="1200"/>
              </a:spcBef>
            </a:pPr>
            <a:r>
              <a:rPr lang="en-US" dirty="0" smtClean="0"/>
              <a:t>Age is self-reported or determined by staff through observation.</a:t>
            </a:r>
          </a:p>
          <a:p>
            <a:pPr>
              <a:spcBef>
                <a:spcPts val="1200"/>
              </a:spcBef>
            </a:pPr>
            <a:r>
              <a:rPr lang="en-US" dirty="0" smtClean="0"/>
              <a:t>Report unduplicated count of all participants—no missing data is permitted.</a:t>
            </a:r>
          </a:p>
          <a:p>
            <a:pPr>
              <a:spcBef>
                <a:spcPts val="1200"/>
              </a:spcBef>
            </a:pPr>
            <a:r>
              <a:rPr lang="en-US" dirty="0" smtClean="0"/>
              <a:t>Totals must match those in Table 1.</a:t>
            </a:r>
            <a:endParaRPr lang="en-US"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89</a:t>
            </a:fld>
            <a:endParaRPr lang="en-US" dirty="0"/>
          </a:p>
        </p:txBody>
      </p:sp>
    </p:spTree>
    <p:extLst>
      <p:ext uri="{BB962C8B-B14F-4D97-AF65-F5344CB8AC3E}">
        <p14:creationId xmlns:p14="http://schemas.microsoft.com/office/powerpoint/2010/main" val="1493572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Updated Training Toolkit: Coming Soon!</a:t>
            </a:r>
            <a:endParaRPr lang="en-US" dirty="0"/>
          </a:p>
        </p:txBody>
      </p:sp>
      <p:pic>
        <p:nvPicPr>
          <p:cNvPr id="5" name="Picture 4" descr="Tools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027" y="530536"/>
            <a:ext cx="956573" cy="887102"/>
          </a:xfrm>
          <a:prstGeom prst="rect">
            <a:avLst/>
          </a:prstGeom>
        </p:spPr>
      </p:pic>
      <p:sp>
        <p:nvSpPr>
          <p:cNvPr id="2" name="Content Placeholder 1"/>
          <p:cNvSpPr>
            <a:spLocks noGrp="1"/>
          </p:cNvSpPr>
          <p:nvPr>
            <p:ph idx="1"/>
          </p:nvPr>
        </p:nvSpPr>
        <p:spPr/>
        <p:txBody>
          <a:bodyPr/>
          <a:lstStyle/>
          <a:p>
            <a:pPr marL="109728" indent="0">
              <a:buNone/>
            </a:pPr>
            <a:r>
              <a:rPr lang="en-US" b="1" dirty="0" smtClean="0"/>
              <a:t>What will be included? </a:t>
            </a:r>
          </a:p>
          <a:p>
            <a:pPr>
              <a:spcBef>
                <a:spcPts val="1200"/>
              </a:spcBef>
            </a:pPr>
            <a:r>
              <a:rPr lang="en-US" dirty="0" smtClean="0"/>
              <a:t>Activities and materials from LEAP, Parts I and II</a:t>
            </a:r>
          </a:p>
          <a:p>
            <a:pPr>
              <a:spcBef>
                <a:spcPts val="1200"/>
              </a:spcBef>
            </a:pPr>
            <a:r>
              <a:rPr lang="en-US" dirty="0" smtClean="0"/>
              <a:t>New handouts and informational tip sheets </a:t>
            </a:r>
          </a:p>
          <a:p>
            <a:pPr>
              <a:spcBef>
                <a:spcPts val="1200"/>
              </a:spcBef>
            </a:pPr>
            <a:r>
              <a:rPr lang="en-US" dirty="0" smtClean="0"/>
              <a:t>Suggestions for ways to use the toolkit with state staff, local program staff, and other partners</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9</a:t>
            </a:fld>
            <a:endParaRPr lang="en-US" dirty="0"/>
          </a:p>
        </p:txBody>
      </p:sp>
    </p:spTree>
    <p:extLst>
      <p:ext uri="{BB962C8B-B14F-4D97-AF65-F5344CB8AC3E}">
        <p14:creationId xmlns:p14="http://schemas.microsoft.com/office/powerpoint/2010/main" val="4935634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Table 3: What’s New</a:t>
            </a:r>
            <a:endParaRPr lang="en-US" dirty="0"/>
          </a:p>
        </p:txBody>
      </p:sp>
      <p:sp>
        <p:nvSpPr>
          <p:cNvPr id="5" name="Rounded Rectangular Callout 4" descr="Speech bubble"/>
          <p:cNvSpPr/>
          <p:nvPr/>
        </p:nvSpPr>
        <p:spPr>
          <a:xfrm>
            <a:off x="2743200" y="1828800"/>
            <a:ext cx="6400800" cy="365760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Arial" panose="020B0604020202020204" pitchFamily="34" charset="0"/>
              <a:buChar char="•"/>
            </a:pPr>
            <a:r>
              <a:rPr lang="en-US" sz="2800" b="1" dirty="0">
                <a:solidFill>
                  <a:schemeClr val="tx1"/>
                </a:solidFill>
              </a:rPr>
              <a:t>New age category</a:t>
            </a:r>
          </a:p>
          <a:p>
            <a:pPr marL="800100" lvl="1" indent="-342900">
              <a:buFont typeface="Arial" panose="020B0604020202020204" pitchFamily="34" charset="0"/>
              <a:buChar char="•"/>
            </a:pPr>
            <a:r>
              <a:rPr lang="en-US" sz="2800" b="1" dirty="0">
                <a:solidFill>
                  <a:schemeClr val="tx1"/>
                </a:solidFill>
              </a:rPr>
              <a:t>IET breakdown by instructional program type, including IET/EL Civics</a:t>
            </a:r>
          </a:p>
          <a:p>
            <a:pPr marL="800100" lvl="1" indent="-342900">
              <a:buFont typeface="Arial" panose="020B0604020202020204" pitchFamily="34" charset="0"/>
              <a:buChar char="•"/>
            </a:pPr>
            <a:r>
              <a:rPr lang="en-US" sz="2800" b="1" dirty="0">
                <a:solidFill>
                  <a:schemeClr val="tx1"/>
                </a:solidFill>
              </a:rPr>
              <a:t>Name change of </a:t>
            </a:r>
            <a:r>
              <a:rPr lang="en-US" sz="2800" b="1" i="1" dirty="0">
                <a:solidFill>
                  <a:schemeClr val="tx1"/>
                </a:solidFill>
              </a:rPr>
              <a:t>ESL</a:t>
            </a:r>
            <a:r>
              <a:rPr lang="en-US" sz="2800" b="1" dirty="0">
                <a:solidFill>
                  <a:schemeClr val="tx1"/>
                </a:solidFill>
              </a:rPr>
              <a:t> to </a:t>
            </a:r>
            <a:r>
              <a:rPr lang="en-US" sz="2800" b="1" i="1" dirty="0">
                <a:solidFill>
                  <a:schemeClr val="tx1"/>
                </a:solidFill>
              </a:rPr>
              <a:t>English language acquisition</a:t>
            </a:r>
            <a:r>
              <a:rPr lang="en-US" sz="2800" b="1" dirty="0">
                <a:solidFill>
                  <a:schemeClr val="tx1"/>
                </a:solidFill>
              </a:rPr>
              <a:t> for WIOA reporting</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90</a:t>
            </a:fld>
            <a:endParaRPr lang="en-US" dirty="0"/>
          </a:p>
        </p:txBody>
      </p:sp>
    </p:spTree>
    <p:extLst>
      <p:ext uri="{BB962C8B-B14F-4D97-AF65-F5344CB8AC3E}">
        <p14:creationId xmlns:p14="http://schemas.microsoft.com/office/powerpoint/2010/main" val="22217356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Changes in Action</a:t>
            </a:r>
            <a:endParaRPr lang="en-US" dirty="0"/>
          </a:p>
        </p:txBody>
      </p:sp>
      <p:sp>
        <p:nvSpPr>
          <p:cNvPr id="2" name="Content Placeholder 1"/>
          <p:cNvSpPr>
            <a:spLocks noGrp="1"/>
          </p:cNvSpPr>
          <p:nvPr>
            <p:ph idx="1"/>
          </p:nvPr>
        </p:nvSpPr>
        <p:spPr>
          <a:xfrm>
            <a:off x="609600" y="1481329"/>
            <a:ext cx="10972800" cy="3486911"/>
          </a:xfrm>
        </p:spPr>
        <p:txBody>
          <a:bodyPr/>
          <a:lstStyle/>
          <a:p>
            <a:pPr lvl="0"/>
            <a:r>
              <a:rPr lang="en-US" dirty="0" smtClean="0"/>
              <a:t>A participant enrolls in an IET program. Can this entry be considered enrollment in postsecondary education for MSG? Why or why not?</a:t>
            </a:r>
          </a:p>
          <a:p>
            <a:pPr lvl="0">
              <a:spcBef>
                <a:spcPts val="1200"/>
              </a:spcBef>
            </a:pPr>
            <a:r>
              <a:rPr lang="en-US" dirty="0" smtClean="0"/>
              <a:t>Scenario: Jane enters ABE Level 3 in July 2016, gets 10 hours, and leaves. She returns in September 2016, gets 40 hours, and exits at the end of the month. She then returns in January 2017, gets 80 hours, and is still there at end of year. </a:t>
            </a:r>
          </a:p>
          <a:p>
            <a:pPr lvl="1">
              <a:spcBef>
                <a:spcPts val="600"/>
              </a:spcBef>
            </a:pPr>
            <a:r>
              <a:rPr lang="en-US" dirty="0" smtClean="0"/>
              <a:t>How many periods of participation does Jane have? </a:t>
            </a:r>
          </a:p>
          <a:p>
            <a:pPr lvl="1">
              <a:spcBef>
                <a:spcPts val="600"/>
              </a:spcBef>
            </a:pPr>
            <a:r>
              <a:rPr lang="en-US" dirty="0" smtClean="0"/>
              <a:t>When is her exit date for each period of participation? </a:t>
            </a:r>
            <a:endParaRPr lang="en-US" dirty="0"/>
          </a:p>
        </p:txBody>
      </p:sp>
      <p:sp>
        <p:nvSpPr>
          <p:cNvPr id="5" name="TextBox 4"/>
          <p:cNvSpPr txBox="1"/>
          <p:nvPr/>
        </p:nvSpPr>
        <p:spPr>
          <a:xfrm>
            <a:off x="6171564" y="5535274"/>
            <a:ext cx="5410836" cy="369332"/>
          </a:xfrm>
          <a:prstGeom prst="rect">
            <a:avLst/>
          </a:prstGeom>
          <a:ln w="57150">
            <a:solidFill>
              <a:srgbClr val="FF99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solidFill>
                  <a:prstClr val="black"/>
                </a:solidFill>
              </a:rPr>
              <a:t>See </a:t>
            </a:r>
            <a:r>
              <a:rPr lang="en-US" dirty="0" smtClean="0">
                <a:solidFill>
                  <a:prstClr val="black"/>
                </a:solidFill>
              </a:rPr>
              <a:t>Handout 6: “NRS </a:t>
            </a:r>
            <a:r>
              <a:rPr lang="en-US" dirty="0">
                <a:solidFill>
                  <a:prstClr val="black"/>
                </a:solidFill>
              </a:rPr>
              <a:t>Table Changes in </a:t>
            </a:r>
            <a:r>
              <a:rPr lang="en-US" dirty="0" smtClean="0">
                <a:solidFill>
                  <a:prstClr val="black"/>
                </a:solidFill>
              </a:rPr>
              <a:t>Action.”</a:t>
            </a:r>
            <a:endParaRPr lang="en-US" dirty="0">
              <a:solidFill>
                <a:prstClr val="black"/>
              </a:solidFill>
            </a:endParaRPr>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91</a:t>
            </a:fld>
            <a:endParaRPr lang="en-US" dirty="0"/>
          </a:p>
        </p:txBody>
      </p:sp>
    </p:spTree>
    <p:extLst>
      <p:ext uri="{BB962C8B-B14F-4D97-AF65-F5344CB8AC3E}">
        <p14:creationId xmlns:p14="http://schemas.microsoft.com/office/powerpoint/2010/main" val="7560774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Break </a:t>
            </a:r>
            <a:br>
              <a:rPr lang="en-US" dirty="0" smtClean="0"/>
            </a:br>
            <a:r>
              <a:rPr lang="en-US" sz="3200" b="0" dirty="0" smtClean="0"/>
              <a:t>Please return in 15 minutes.</a:t>
            </a:r>
            <a:endParaRPr lang="en-US" sz="3200" b="0" dirty="0"/>
          </a:p>
        </p:txBody>
      </p:sp>
      <p:pic>
        <p:nvPicPr>
          <p:cNvPr id="2" name="Picture 1" descr="Clipart of an alarm cl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505" y="2449671"/>
            <a:ext cx="2986779" cy="2702102"/>
          </a:xfrm>
          <a:prstGeom prst="rect">
            <a:avLst/>
          </a:prstGeom>
        </p:spPr>
      </p:pic>
      <p:sp>
        <p:nvSpPr>
          <p:cNvPr id="3" name="Slide Number Placeholder 2"/>
          <p:cNvSpPr>
            <a:spLocks noGrp="1"/>
          </p:cNvSpPr>
          <p:nvPr>
            <p:ph type="sldNum" sz="quarter" idx="4"/>
          </p:nvPr>
        </p:nvSpPr>
        <p:spPr/>
        <p:txBody>
          <a:bodyPr/>
          <a:lstStyle/>
          <a:p>
            <a:pPr algn="r"/>
            <a:fld id="{1DAE2B33-0E29-4739-8433-4E8F3D9CF9EA}" type="slidenum">
              <a:rPr lang="en-US" smtClean="0"/>
              <a:pPr algn="r"/>
              <a:t>92</a:t>
            </a:fld>
            <a:endParaRPr lang="en-US" dirty="0"/>
          </a:p>
        </p:txBody>
      </p:sp>
    </p:spTree>
    <p:extLst>
      <p:ext uri="{BB962C8B-B14F-4D97-AF65-F5344CB8AC3E}">
        <p14:creationId xmlns:p14="http://schemas.microsoft.com/office/powerpoint/2010/main" val="42329536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State Planning Time</a:t>
            </a:r>
            <a:endParaRPr lang="en-US"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93</a:t>
            </a:fld>
            <a:endParaRPr lang="en-US" dirty="0"/>
          </a:p>
        </p:txBody>
      </p:sp>
    </p:spTree>
    <p:extLst>
      <p:ext uri="{BB962C8B-B14F-4D97-AF65-F5344CB8AC3E}">
        <p14:creationId xmlns:p14="http://schemas.microsoft.com/office/powerpoint/2010/main" val="12571181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State Planning Time Overview</a:t>
            </a:r>
            <a:endParaRPr lang="en-US" dirty="0"/>
          </a:p>
        </p:txBody>
      </p:sp>
      <p:sp>
        <p:nvSpPr>
          <p:cNvPr id="2" name="Content Placeholder 1"/>
          <p:cNvSpPr>
            <a:spLocks noGrp="1"/>
          </p:cNvSpPr>
          <p:nvPr>
            <p:ph idx="1"/>
          </p:nvPr>
        </p:nvSpPr>
        <p:spPr/>
        <p:txBody>
          <a:bodyPr>
            <a:normAutofit/>
          </a:bodyPr>
          <a:lstStyle/>
          <a:p>
            <a:r>
              <a:rPr lang="en-US" sz="2400" dirty="0" smtClean="0"/>
              <a:t>State planning</a:t>
            </a:r>
          </a:p>
          <a:p>
            <a:r>
              <a:rPr lang="en-US" sz="2400" dirty="0" smtClean="0"/>
              <a:t>Teams splitting up and working on communication and professional development</a:t>
            </a:r>
          </a:p>
          <a:p>
            <a:r>
              <a:rPr lang="en-US" sz="2400" dirty="0" smtClean="0"/>
              <a:t>Cross-state sharing</a:t>
            </a:r>
          </a:p>
          <a:p>
            <a:r>
              <a:rPr lang="en-US" sz="2400" dirty="0" smtClean="0"/>
              <a:t>Gallery Walk</a:t>
            </a:r>
            <a:endParaRPr lang="en-US" sz="2400" dirty="0"/>
          </a:p>
        </p:txBody>
      </p:sp>
      <p:pic>
        <p:nvPicPr>
          <p:cNvPr id="7" name="Picture 6" descr="Clipart of gears and a hand pointing to the word &quot;Team&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124" y="2633561"/>
            <a:ext cx="4481308" cy="2636270"/>
          </a:xfrm>
          <a:prstGeom prst="rect">
            <a:avLst/>
          </a:prstGeom>
        </p:spPr>
      </p:pic>
      <p:sp>
        <p:nvSpPr>
          <p:cNvPr id="5" name="TextBox 4"/>
          <p:cNvSpPr txBox="1"/>
          <p:nvPr/>
        </p:nvSpPr>
        <p:spPr>
          <a:xfrm>
            <a:off x="6501630" y="5505215"/>
            <a:ext cx="5080770" cy="646331"/>
          </a:xfrm>
          <a:prstGeom prst="rect">
            <a:avLst/>
          </a:prstGeom>
          <a:ln w="57150">
            <a:solidFill>
              <a:srgbClr val="FF99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solidFill>
                  <a:prstClr val="black"/>
                </a:solidFill>
              </a:rPr>
              <a:t>See </a:t>
            </a:r>
            <a:r>
              <a:rPr lang="en-US" dirty="0" smtClean="0">
                <a:solidFill>
                  <a:prstClr val="black"/>
                </a:solidFill>
              </a:rPr>
              <a:t>Handout </a:t>
            </a:r>
            <a:r>
              <a:rPr lang="en-US" dirty="0" smtClean="0">
                <a:solidFill>
                  <a:schemeClr val="tx1"/>
                </a:solidFill>
              </a:rPr>
              <a:t>1</a:t>
            </a:r>
            <a:r>
              <a:rPr lang="en-US" dirty="0" smtClean="0">
                <a:solidFill>
                  <a:prstClr val="black"/>
                </a:solidFill>
              </a:rPr>
              <a:t>: </a:t>
            </a:r>
            <a:r>
              <a:rPr lang="en-US" dirty="0">
                <a:solidFill>
                  <a:prstClr val="black"/>
                </a:solidFill>
              </a:rPr>
              <a:t>“LEAP, Part II: Support </a:t>
            </a:r>
            <a:r>
              <a:rPr lang="en-US" dirty="0" smtClean="0">
                <a:solidFill>
                  <a:prstClr val="black"/>
                </a:solidFill>
              </a:rPr>
              <a:t>Tool.”</a:t>
            </a:r>
            <a:endParaRPr lang="en-US" dirty="0">
              <a:solidFill>
                <a:prstClr val="black"/>
              </a:solidFill>
            </a:endParaRPr>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94</a:t>
            </a:fld>
            <a:endParaRPr lang="en-US" dirty="0">
              <a:solidFill>
                <a:prstClr val="black"/>
              </a:solidFill>
            </a:endParaRPr>
          </a:p>
        </p:txBody>
      </p:sp>
    </p:spTree>
    <p:extLst>
      <p:ext uri="{BB962C8B-B14F-4D97-AF65-F5344CB8AC3E}">
        <p14:creationId xmlns:p14="http://schemas.microsoft.com/office/powerpoint/2010/main" val="4953530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State Planning Time, Part A	</a:t>
            </a:r>
            <a:endParaRPr lang="en-US" dirty="0"/>
          </a:p>
        </p:txBody>
      </p:sp>
      <p:sp>
        <p:nvSpPr>
          <p:cNvPr id="2" name="Content Placeholder 1"/>
          <p:cNvSpPr>
            <a:spLocks noGrp="1"/>
          </p:cNvSpPr>
          <p:nvPr>
            <p:ph idx="1"/>
          </p:nvPr>
        </p:nvSpPr>
        <p:spPr/>
        <p:txBody>
          <a:bodyPr/>
          <a:lstStyle/>
          <a:p>
            <a:r>
              <a:rPr lang="en-US" dirty="0" smtClean="0"/>
              <a:t>Focus on the table changes and reporting requirements presented.</a:t>
            </a:r>
          </a:p>
          <a:p>
            <a:pPr>
              <a:spcBef>
                <a:spcPts val="1200"/>
              </a:spcBef>
            </a:pPr>
            <a:r>
              <a:rPr lang="en-US" dirty="0" smtClean="0"/>
              <a:t>Identify the impact of these changes in relation to the following:</a:t>
            </a:r>
          </a:p>
          <a:p>
            <a:pPr lvl="1"/>
            <a:r>
              <a:rPr lang="en-US" dirty="0" smtClean="0"/>
              <a:t>Intake</a:t>
            </a:r>
          </a:p>
          <a:p>
            <a:pPr lvl="1"/>
            <a:r>
              <a:rPr lang="en-US" dirty="0" smtClean="0"/>
              <a:t>Broader assessment (MSG)</a:t>
            </a:r>
          </a:p>
          <a:p>
            <a:pPr lvl="1"/>
            <a:r>
              <a:rPr lang="en-US" dirty="0" smtClean="0"/>
              <a:t>Follow-up</a:t>
            </a:r>
          </a:p>
          <a:p>
            <a:pPr lvl="1"/>
            <a:r>
              <a:rPr lang="en-US" dirty="0" smtClean="0"/>
              <a:t>Data systems </a:t>
            </a:r>
          </a:p>
          <a:p>
            <a:pPr lvl="1"/>
            <a:r>
              <a:rPr lang="en-US" dirty="0" smtClean="0"/>
              <a:t>Program monitoring</a:t>
            </a:r>
          </a:p>
          <a:p>
            <a:pPr lvl="1"/>
            <a:r>
              <a:rPr lang="en-US" dirty="0" smtClean="0"/>
              <a:t>Training, communication, and leadership</a:t>
            </a:r>
          </a:p>
          <a:p>
            <a:pPr>
              <a:spcBef>
                <a:spcPts val="1200"/>
              </a:spcBef>
            </a:pPr>
            <a:r>
              <a:rPr lang="en-US" dirty="0" smtClean="0"/>
              <a:t>What questions will the locals have?</a:t>
            </a:r>
          </a:p>
        </p:txBody>
      </p:sp>
      <p:sp>
        <p:nvSpPr>
          <p:cNvPr id="3" name="Slide Number Placeholder 2"/>
          <p:cNvSpPr>
            <a:spLocks noGrp="1"/>
          </p:cNvSpPr>
          <p:nvPr>
            <p:ph type="sldNum" sz="quarter" idx="4"/>
          </p:nvPr>
        </p:nvSpPr>
        <p:spPr/>
        <p:txBody>
          <a:bodyPr/>
          <a:lstStyle/>
          <a:p>
            <a:pPr algn="r"/>
            <a:fld id="{1DAE2B33-0E29-4739-8433-4E8F3D9CF9EA}" type="slidenum">
              <a:rPr lang="en-US" smtClean="0"/>
              <a:pPr algn="r"/>
              <a:t>95</a:t>
            </a:fld>
            <a:endParaRPr lang="en-US" dirty="0"/>
          </a:p>
        </p:txBody>
      </p:sp>
    </p:spTree>
    <p:extLst>
      <p:ext uri="{BB962C8B-B14F-4D97-AF65-F5344CB8AC3E}">
        <p14:creationId xmlns:p14="http://schemas.microsoft.com/office/powerpoint/2010/main" val="32547841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State Planning Time, Part B</a:t>
            </a:r>
            <a:endParaRPr lang="en-US" dirty="0"/>
          </a:p>
        </p:txBody>
      </p:sp>
      <p:sp>
        <p:nvSpPr>
          <p:cNvPr id="2" name="Content Placeholder 1"/>
          <p:cNvSpPr>
            <a:spLocks noGrp="1"/>
          </p:cNvSpPr>
          <p:nvPr>
            <p:ph idx="1"/>
          </p:nvPr>
        </p:nvSpPr>
        <p:spPr/>
        <p:txBody>
          <a:bodyPr/>
          <a:lstStyle/>
          <a:p>
            <a:r>
              <a:rPr lang="en-US" sz="2400" dirty="0" smtClean="0"/>
              <a:t>Focus on </a:t>
            </a:r>
            <a:r>
              <a:rPr lang="en-US" sz="2400" i="1" dirty="0" smtClean="0"/>
              <a:t>how </a:t>
            </a:r>
            <a:r>
              <a:rPr lang="en-US" sz="2400" dirty="0" smtClean="0"/>
              <a:t>you are going to communicate with locals about table changes.</a:t>
            </a:r>
          </a:p>
          <a:p>
            <a:r>
              <a:rPr lang="en-US" sz="2400" dirty="0" smtClean="0"/>
              <a:t>You will develop responses to questions formulated in the previous planning activity, according to your role in the state.</a:t>
            </a:r>
          </a:p>
        </p:txBody>
      </p:sp>
      <p:sp>
        <p:nvSpPr>
          <p:cNvPr id="5" name="Rounded Rectangle 4"/>
          <p:cNvSpPr/>
          <p:nvPr/>
        </p:nvSpPr>
        <p:spPr>
          <a:xfrm>
            <a:off x="1691141" y="4185768"/>
            <a:ext cx="8809718" cy="1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Activity outcome: </a:t>
            </a:r>
          </a:p>
          <a:p>
            <a:pPr algn="ctr"/>
            <a:r>
              <a:rPr lang="en-US" sz="2000" dirty="0" smtClean="0"/>
              <a:t>We will compile teams’ work into a “Ready-to-Use FAQ Packet”  and all </a:t>
            </a:r>
            <a:r>
              <a:rPr lang="en-US" sz="2000" dirty="0"/>
              <a:t>states can benefit </a:t>
            </a:r>
            <a:r>
              <a:rPr lang="en-US" sz="2000" dirty="0" smtClean="0"/>
              <a:t>from the shared materials.</a:t>
            </a:r>
            <a:endParaRPr lang="en-US" sz="2000" dirty="0"/>
          </a:p>
        </p:txBody>
      </p:sp>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96</a:t>
            </a:fld>
            <a:endParaRPr lang="en-US" dirty="0">
              <a:solidFill>
                <a:prstClr val="black"/>
              </a:solidFill>
            </a:endParaRPr>
          </a:p>
        </p:txBody>
      </p:sp>
    </p:spTree>
    <p:extLst>
      <p:ext uri="{BB962C8B-B14F-4D97-AF65-F5344CB8AC3E}">
        <p14:creationId xmlns:p14="http://schemas.microsoft.com/office/powerpoint/2010/main" val="5566071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State Planning Time, Part B</a:t>
            </a:r>
            <a:endParaRPr lang="en-US" sz="3600" dirty="0"/>
          </a:p>
        </p:txBody>
      </p:sp>
      <p:graphicFrame>
        <p:nvGraphicFramePr>
          <p:cNvPr id="5" name="Content Placeholder 4" title="Communicating with Locals and Developing Training Activities"/>
          <p:cNvGraphicFramePr>
            <a:graphicFrameLocks noGrp="1"/>
          </p:cNvGraphicFramePr>
          <p:nvPr>
            <p:ph idx="1"/>
            <p:extLst>
              <p:ext uri="{D42A27DB-BD31-4B8C-83A1-F6EECF244321}">
                <p14:modId xmlns:p14="http://schemas.microsoft.com/office/powerpoint/2010/main" val="3287821858"/>
              </p:ext>
            </p:extLst>
          </p:nvPr>
        </p:nvGraphicFramePr>
        <p:xfrm>
          <a:off x="1087120" y="1387476"/>
          <a:ext cx="10088880" cy="3667890"/>
        </p:xfrm>
        <a:graphic>
          <a:graphicData uri="http://schemas.openxmlformats.org/drawingml/2006/table">
            <a:tbl>
              <a:tblPr firstRow="1" bandRow="1">
                <a:tableStyleId>{5C22544A-7EE6-4342-B048-85BDC9FD1C3A}</a:tableStyleId>
              </a:tblPr>
              <a:tblGrid>
                <a:gridCol w="5044440"/>
                <a:gridCol w="5044440"/>
              </a:tblGrid>
              <a:tr h="1061850">
                <a:tc>
                  <a:txBody>
                    <a:bodyPr/>
                    <a:lstStyle/>
                    <a:p>
                      <a:pPr algn="ctr"/>
                      <a:r>
                        <a:rPr lang="en-US" sz="2800" dirty="0" smtClean="0"/>
                        <a:t>Communicating with locals (data staff)</a:t>
                      </a:r>
                      <a:endParaRPr lang="en-US" sz="2800" dirty="0"/>
                    </a:p>
                  </a:txBody>
                  <a:tcPr marL="90757" marR="90757"/>
                </a:tc>
                <a:tc>
                  <a:txBody>
                    <a:bodyPr/>
                    <a:lstStyle/>
                    <a:p>
                      <a:pPr algn="ctr"/>
                      <a:r>
                        <a:rPr lang="en-US" sz="2800" dirty="0" smtClean="0"/>
                        <a:t>Training activity</a:t>
                      </a:r>
                      <a:r>
                        <a:rPr lang="en-US" sz="2800" baseline="0" dirty="0" smtClean="0"/>
                        <a:t> development (PD staff)</a:t>
                      </a:r>
                      <a:endParaRPr lang="en-US" sz="2800" dirty="0"/>
                    </a:p>
                  </a:txBody>
                  <a:tcPr marL="90757" marR="90757"/>
                </a:tc>
              </a:tr>
              <a:tr h="2568991">
                <a:tc>
                  <a:txBody>
                    <a:bodyPr/>
                    <a:lstStyle/>
                    <a:p>
                      <a:pPr marL="342900" indent="-342900">
                        <a:buFont typeface="Arial" panose="020B0604020202020204" pitchFamily="34" charset="0"/>
                        <a:buChar char="•"/>
                      </a:pPr>
                      <a:r>
                        <a:rPr lang="en-US" sz="2400" baseline="0" dirty="0" smtClean="0"/>
                        <a:t>Develop responses to questions from locals to help them understand how to collect the required data.</a:t>
                      </a:r>
                    </a:p>
                    <a:p>
                      <a:pPr marL="0" indent="0">
                        <a:buFont typeface="Arial" panose="020B0604020202020204" pitchFamily="34" charset="0"/>
                        <a:buNone/>
                      </a:pPr>
                      <a:endParaRPr lang="en-US" sz="2400" baseline="0" dirty="0" smtClean="0"/>
                    </a:p>
                    <a:p>
                      <a:pPr marL="342900" indent="-342900">
                        <a:buFont typeface="Arial" panose="020B0604020202020204" pitchFamily="34" charset="0"/>
                        <a:buChar char="•"/>
                      </a:pPr>
                      <a:r>
                        <a:rPr lang="en-US" sz="2400" i="1" baseline="0" dirty="0" smtClean="0"/>
                        <a:t>Remember your audience!  </a:t>
                      </a:r>
                      <a:endParaRPr lang="en-US" sz="2400" i="1" dirty="0"/>
                    </a:p>
                  </a:txBody>
                  <a:tcPr marL="90757" marR="90757"/>
                </a:tc>
                <a:tc>
                  <a:txBody>
                    <a:bodyPr/>
                    <a:lstStyle/>
                    <a:p>
                      <a:pPr marL="342900" indent="-342900">
                        <a:buFont typeface="Arial" panose="020B0604020202020204" pitchFamily="34" charset="0"/>
                        <a:buChar char="•"/>
                      </a:pPr>
                      <a:r>
                        <a:rPr lang="en-US" sz="2400" baseline="0" dirty="0" smtClean="0"/>
                        <a:t>Develop at least one training activity that will help locals understand the tables.</a:t>
                      </a:r>
                      <a:endParaRPr lang="en-US" sz="2400" i="1" baseline="0" dirty="0" smtClean="0"/>
                    </a:p>
                    <a:p>
                      <a:pPr marL="342900" indent="-342900">
                        <a:spcBef>
                          <a:spcPts val="5400"/>
                        </a:spcBef>
                        <a:buFont typeface="Arial" panose="020B0604020202020204" pitchFamily="34" charset="0"/>
                        <a:buChar char="•"/>
                      </a:pPr>
                      <a:r>
                        <a:rPr lang="en-US" sz="2400" i="1" baseline="0" dirty="0" smtClean="0"/>
                        <a:t>Create scenarios or work on a training plan!</a:t>
                      </a:r>
                      <a:endParaRPr lang="en-US" sz="2400" i="1" dirty="0"/>
                    </a:p>
                  </a:txBody>
                  <a:tcPr marL="90757" marR="90757"/>
                </a:tc>
              </a:tr>
            </a:tbl>
          </a:graphicData>
        </a:graphic>
      </p:graphicFrame>
      <p:pic>
        <p:nvPicPr>
          <p:cNvPr id="2" name="Picture 1" descr="Write your Q and As/training activities on chart paper. Be sure to write your state name at the 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57" y="5092008"/>
            <a:ext cx="10180320" cy="841248"/>
          </a:xfrm>
          <a:prstGeom prst="rect">
            <a:avLst/>
          </a:prstGeom>
        </p:spPr>
      </p:pic>
      <p:sp>
        <p:nvSpPr>
          <p:cNvPr id="3" name="Slide Number Placeholder 2"/>
          <p:cNvSpPr>
            <a:spLocks noGrp="1"/>
          </p:cNvSpPr>
          <p:nvPr>
            <p:ph type="sldNum" sz="quarter" idx="4"/>
          </p:nvPr>
        </p:nvSpPr>
        <p:spPr/>
        <p:txBody>
          <a:bodyPr/>
          <a:lstStyle/>
          <a:p>
            <a:pPr algn="r"/>
            <a:fld id="{1DAE2B33-0E29-4739-8433-4E8F3D9CF9EA}" type="slidenum">
              <a:rPr lang="en-US" smtClean="0">
                <a:solidFill>
                  <a:prstClr val="black"/>
                </a:solidFill>
              </a:rPr>
              <a:pPr algn="r"/>
              <a:t>97</a:t>
            </a:fld>
            <a:endParaRPr lang="en-US" dirty="0">
              <a:solidFill>
                <a:prstClr val="black"/>
              </a:solidFill>
            </a:endParaRPr>
          </a:p>
        </p:txBody>
      </p:sp>
    </p:spTree>
    <p:extLst>
      <p:ext uri="{BB962C8B-B14F-4D97-AF65-F5344CB8AC3E}">
        <p14:creationId xmlns:p14="http://schemas.microsoft.com/office/powerpoint/2010/main" val="8676217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Wrap-Up</a:t>
            </a:r>
            <a:endParaRPr lang="en-US" dirty="0"/>
          </a:p>
        </p:txBody>
      </p:sp>
      <p:sp>
        <p:nvSpPr>
          <p:cNvPr id="2" name="Slide Number Placeholder 1"/>
          <p:cNvSpPr>
            <a:spLocks noGrp="1"/>
          </p:cNvSpPr>
          <p:nvPr>
            <p:ph type="sldNum" sz="quarter" idx="4"/>
          </p:nvPr>
        </p:nvSpPr>
        <p:spPr/>
        <p:txBody>
          <a:bodyPr/>
          <a:lstStyle/>
          <a:p>
            <a:pPr algn="r"/>
            <a:fld id="{E92A4EC9-B9AB-4187-8E94-080899230DE0}" type="slidenum">
              <a:rPr lang="en-US" smtClean="0"/>
              <a:pPr algn="r"/>
              <a:t>98</a:t>
            </a:fld>
            <a:endParaRPr lang="en-US" dirty="0"/>
          </a:p>
        </p:txBody>
      </p:sp>
    </p:spTree>
    <p:extLst>
      <p:ext uri="{BB962C8B-B14F-4D97-AF65-F5344CB8AC3E}">
        <p14:creationId xmlns:p14="http://schemas.microsoft.com/office/powerpoint/2010/main" val="3591615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solidFill>
              </a:rPr>
              <a:t>Day 2 Overview</a:t>
            </a:r>
            <a:endParaRPr lang="en-US" dirty="0">
              <a:solidFill>
                <a:schemeClr val="tx2"/>
              </a:solidFill>
            </a:endParaRPr>
          </a:p>
        </p:txBody>
      </p:sp>
      <p:sp>
        <p:nvSpPr>
          <p:cNvPr id="2" name="Content Placeholder 1"/>
          <p:cNvSpPr>
            <a:spLocks noGrp="1"/>
          </p:cNvSpPr>
          <p:nvPr>
            <p:ph idx="1"/>
          </p:nvPr>
        </p:nvSpPr>
        <p:spPr/>
        <p:txBody>
          <a:bodyPr/>
          <a:lstStyle/>
          <a:p>
            <a:pPr lvl="0"/>
            <a:r>
              <a:rPr lang="en-US" dirty="0" smtClean="0"/>
              <a:t>NRS </a:t>
            </a:r>
            <a:r>
              <a:rPr lang="en-US" dirty="0"/>
              <a:t>Tables 4-5 </a:t>
            </a:r>
          </a:p>
          <a:p>
            <a:pPr lvl="0">
              <a:spcBef>
                <a:spcPts val="1200"/>
              </a:spcBef>
            </a:pPr>
            <a:r>
              <a:rPr lang="en-US" dirty="0"/>
              <a:t>NRS Tables 6, 7, 8, 9, </a:t>
            </a:r>
            <a:r>
              <a:rPr lang="en-US" dirty="0" smtClean="0"/>
              <a:t>10, and </a:t>
            </a:r>
            <a:r>
              <a:rPr lang="en-US" dirty="0"/>
              <a:t>14</a:t>
            </a:r>
          </a:p>
          <a:p>
            <a:pPr lvl="0">
              <a:spcBef>
                <a:spcPts val="1200"/>
              </a:spcBef>
            </a:pPr>
            <a:r>
              <a:rPr lang="en-US" dirty="0" smtClean="0"/>
              <a:t>Time Line </a:t>
            </a:r>
            <a:r>
              <a:rPr lang="en-US" dirty="0"/>
              <a:t>for R</a:t>
            </a:r>
            <a:r>
              <a:rPr lang="en-US" dirty="0" smtClean="0"/>
              <a:t>eporting </a:t>
            </a:r>
            <a:r>
              <a:rPr lang="en-US" dirty="0"/>
              <a:t>I</a:t>
            </a:r>
            <a:r>
              <a:rPr lang="en-US" dirty="0" smtClean="0"/>
              <a:t>ndicators</a:t>
            </a:r>
            <a:endParaRPr lang="en-US" dirty="0"/>
          </a:p>
          <a:p>
            <a:pPr>
              <a:spcBef>
                <a:spcPts val="1200"/>
              </a:spcBef>
            </a:pPr>
            <a:r>
              <a:rPr lang="en-US" dirty="0" smtClean="0"/>
              <a:t>Cross-State </a:t>
            </a:r>
            <a:r>
              <a:rPr lang="en-US" dirty="0"/>
              <a:t>S</a:t>
            </a:r>
            <a:r>
              <a:rPr lang="en-US" dirty="0" smtClean="0"/>
              <a:t>haring</a:t>
            </a:r>
            <a:endParaRPr lang="en-US" dirty="0"/>
          </a:p>
          <a:p>
            <a:pPr lvl="0">
              <a:spcBef>
                <a:spcPts val="1200"/>
              </a:spcBef>
            </a:pPr>
            <a:r>
              <a:rPr lang="en-US" dirty="0"/>
              <a:t>State P</a:t>
            </a:r>
            <a:r>
              <a:rPr lang="en-US" dirty="0" smtClean="0"/>
              <a:t>lanning Time</a:t>
            </a:r>
            <a:endParaRPr lang="en-US" dirty="0"/>
          </a:p>
        </p:txBody>
      </p:sp>
      <p:sp>
        <p:nvSpPr>
          <p:cNvPr id="3" name="Slide Number Placeholder 2"/>
          <p:cNvSpPr>
            <a:spLocks noGrp="1"/>
          </p:cNvSpPr>
          <p:nvPr>
            <p:ph type="sldNum" sz="quarter" idx="4"/>
          </p:nvPr>
        </p:nvSpPr>
        <p:spPr>
          <a:ln>
            <a:noFill/>
          </a:ln>
        </p:spPr>
        <p:txBody>
          <a:bodyPr/>
          <a:lstStyle/>
          <a:p>
            <a:pPr algn="r"/>
            <a:fld id="{1DAE2B33-0E29-4739-8433-4E8F3D9CF9EA}" type="slidenum">
              <a:rPr lang="en-US" smtClean="0">
                <a:solidFill>
                  <a:srgbClr val="7D3C4A">
                    <a:lumMod val="75000"/>
                  </a:srgbClr>
                </a:solidFill>
              </a:rPr>
              <a:pPr algn="r"/>
              <a:t>99</a:t>
            </a:fld>
            <a:endParaRPr lang="en-US" dirty="0">
              <a:solidFill>
                <a:srgbClr val="7D3C4A">
                  <a:lumMod val="75000"/>
                </a:srgbClr>
              </a:solidFill>
            </a:endParaRPr>
          </a:p>
        </p:txBody>
      </p:sp>
    </p:spTree>
    <p:extLst>
      <p:ext uri="{BB962C8B-B14F-4D97-AF65-F5344CB8AC3E}">
        <p14:creationId xmlns:p14="http://schemas.microsoft.com/office/powerpoint/2010/main" val="35638133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32df5d0bca31bf8751728cc7b35075705c9af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new_Concourse">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14424</TotalTime>
  <Words>3741</Words>
  <Application>Microsoft Office PowerPoint</Application>
  <PresentationFormat>Widescreen</PresentationFormat>
  <Paragraphs>677</Paragraphs>
  <Slides>100</Slides>
  <Notes>100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100</vt:i4>
      </vt:variant>
    </vt:vector>
  </HeadingPairs>
  <TitlesOfParts>
    <vt:vector size="108" baseType="lpstr">
      <vt:lpstr>Arial</vt:lpstr>
      <vt:lpstr>Calibri</vt:lpstr>
      <vt:lpstr>Lucida Sans Unicode</vt:lpstr>
      <vt:lpstr>Verdana</vt:lpstr>
      <vt:lpstr>Wingdings</vt:lpstr>
      <vt:lpstr>Wingdings 2</vt:lpstr>
      <vt:lpstr>Wingdings 3</vt:lpstr>
      <vt:lpstr>1-new_Concourse</vt:lpstr>
      <vt:lpstr>LEAP Into WIOA, Part II:  NRS Measures and Reporting</vt:lpstr>
      <vt:lpstr>Welcome and Overview  of the Training</vt:lpstr>
      <vt:lpstr>What Is LEAP?</vt:lpstr>
      <vt:lpstr>LEAP Into WIOA, Parts I &amp; II</vt:lpstr>
      <vt:lpstr>Agenda Day 1</vt:lpstr>
      <vt:lpstr>Agenda Day 2</vt:lpstr>
      <vt:lpstr>Agenda Day 3</vt:lpstr>
      <vt:lpstr>NRS Training Tools</vt:lpstr>
      <vt:lpstr>Updated Training Toolkit: Coming Soon!</vt:lpstr>
      <vt:lpstr>LEAP, Part II: Support Tool</vt:lpstr>
      <vt:lpstr>Elements of the Support Tool</vt:lpstr>
      <vt:lpstr>Icebreaker Activity</vt:lpstr>
      <vt:lpstr>Appreciative Inquiry Introductions</vt:lpstr>
      <vt:lpstr>New Vision for Adult Education</vt:lpstr>
      <vt:lpstr>How do you see implementation of WIOA affecting the vision for  adult education?</vt:lpstr>
      <vt:lpstr>WIOA’s Vision</vt:lpstr>
      <vt:lpstr>Combined Vision Under WIOA</vt:lpstr>
      <vt:lpstr>Review of Joint Reporting Tables</vt:lpstr>
      <vt:lpstr>WIOA Reporting</vt:lpstr>
      <vt:lpstr>NRS Table Coverage</vt:lpstr>
      <vt:lpstr>Statewide Joint Reporting Template</vt:lpstr>
      <vt:lpstr>Statewide Joint Performance Report Program information</vt:lpstr>
      <vt:lpstr>Statewide Joint Performance Report Summary Information</vt:lpstr>
      <vt:lpstr>Reporting on the Joint ICR </vt:lpstr>
      <vt:lpstr>Statewide Joint Performance Report Participant Characteristics Section</vt:lpstr>
      <vt:lpstr>Statewide Joint Performance Report Employment Barriers Section</vt:lpstr>
      <vt:lpstr>Participants with Barriers to Employment Under WIOA</vt:lpstr>
      <vt:lpstr>Measurable Skill Gains Template</vt:lpstr>
      <vt:lpstr>Credential Attainment Rate Template</vt:lpstr>
      <vt:lpstr>Questions</vt:lpstr>
      <vt:lpstr>Break Please return in 15 minutes.</vt:lpstr>
      <vt:lpstr>WIOA Performance Reporting  in the NRS</vt:lpstr>
      <vt:lpstr>Six Key Issues</vt:lpstr>
      <vt:lpstr>Participants and Reportable Individuals </vt:lpstr>
      <vt:lpstr>Participants and Reportable Individuals</vt:lpstr>
      <vt:lpstr>Six Key Issues</vt:lpstr>
      <vt:lpstr>Program Entry</vt:lpstr>
      <vt:lpstr>Program Exit</vt:lpstr>
      <vt:lpstr>Period of Participation (PoP)</vt:lpstr>
      <vt:lpstr>Periods of Participation (POP)  MSG Indicator Example</vt:lpstr>
      <vt:lpstr>Periods of Participation (POP)  Follow-Up Indicators Example</vt:lpstr>
      <vt:lpstr>Periods of Participation -  Implications</vt:lpstr>
      <vt:lpstr>Program Entry and Exit, and Periods of Participation</vt:lpstr>
      <vt:lpstr>Jeopardy!</vt:lpstr>
      <vt:lpstr>Six Key Issues</vt:lpstr>
      <vt:lpstr>Employment Performance Indicators</vt:lpstr>
      <vt:lpstr>Employment Performance Indicators, cont’d</vt:lpstr>
      <vt:lpstr>Employment Performance Indicators, cont’d</vt:lpstr>
      <vt:lpstr>Jeopardy!</vt:lpstr>
      <vt:lpstr>Lunch Please return in 1 hour</vt:lpstr>
      <vt:lpstr>Six Key Issues</vt:lpstr>
      <vt:lpstr>Measurable Skill Gains (MSG)</vt:lpstr>
      <vt:lpstr>Five Types of Measurable Skill Gains for WIOA</vt:lpstr>
      <vt:lpstr>Educational Functioning-Level Gain</vt:lpstr>
      <vt:lpstr>Counting Measurable Skill Gains</vt:lpstr>
      <vt:lpstr>Measurable Skill Gains </vt:lpstr>
      <vt:lpstr>Jeopardy!</vt:lpstr>
      <vt:lpstr>Six Key Issues</vt:lpstr>
      <vt:lpstr>Credential Attainment Indicator </vt:lpstr>
      <vt:lpstr>Credential Attainment Indicator, cont.  </vt:lpstr>
      <vt:lpstr>Credential Attainment Indicator: Secondary Credential </vt:lpstr>
      <vt:lpstr>Credential Attainment Indicator: Postsecondary Credential</vt:lpstr>
      <vt:lpstr>Credential Attainment Indicator</vt:lpstr>
      <vt:lpstr>Jeopardy!</vt:lpstr>
      <vt:lpstr>Six Key Issues</vt:lpstr>
      <vt:lpstr>Participant Exclusions</vt:lpstr>
      <vt:lpstr>Corrections Exclusions</vt:lpstr>
      <vt:lpstr>Jeopardy!</vt:lpstr>
      <vt:lpstr>Six Key Issues Check-In</vt:lpstr>
      <vt:lpstr>Policy to Practice</vt:lpstr>
      <vt:lpstr>Policy to Practice</vt:lpstr>
      <vt:lpstr>Communicating With Locals </vt:lpstr>
      <vt:lpstr>Questions to Consider</vt:lpstr>
      <vt:lpstr>Activity Directions</vt:lpstr>
      <vt:lpstr>Activity Topics: Key Issues (1)</vt:lpstr>
      <vt:lpstr>Activity Topics: Key Issues (2)</vt:lpstr>
      <vt:lpstr>Messaging Feedback</vt:lpstr>
      <vt:lpstr>NRS Table Changes and Reporting Requirements</vt:lpstr>
      <vt:lpstr>Table 1: Participants, by Entering Educational Functioning Level, Ethnicity, and Sex</vt:lpstr>
      <vt:lpstr>Table 1, cont’d</vt:lpstr>
      <vt:lpstr>Table 1. Participants, by Entering Educational Functioning Level, Ethnicity, and Sex</vt:lpstr>
      <vt:lpstr>Table 1: What’s New</vt:lpstr>
      <vt:lpstr>Table 2. Participants, by Age, Ethnicity, and Sex</vt:lpstr>
      <vt:lpstr>Table 2. Participants, by Age, Ethnicity, and Sex: Changes</vt:lpstr>
      <vt:lpstr>Table 2, cont’d</vt:lpstr>
      <vt:lpstr>Table 2: What’s New</vt:lpstr>
      <vt:lpstr>Table 3. Participants, by Program Type and Age</vt:lpstr>
      <vt:lpstr>Table 3. Participants, by Program Type and Age: New Categories</vt:lpstr>
      <vt:lpstr>Table 3, cont’d</vt:lpstr>
      <vt:lpstr>Table 3: What’s New</vt:lpstr>
      <vt:lpstr>Changes in Action</vt:lpstr>
      <vt:lpstr>Break  Please return in 15 minutes.</vt:lpstr>
      <vt:lpstr>State Planning Time</vt:lpstr>
      <vt:lpstr>State Planning Time Overview</vt:lpstr>
      <vt:lpstr>State Planning Time, Part A </vt:lpstr>
      <vt:lpstr>State Planning Time, Part B</vt:lpstr>
      <vt:lpstr>State Planning Time, Part B</vt:lpstr>
      <vt:lpstr>Wrap-Up</vt:lpstr>
      <vt:lpstr>Day 2 Overview</vt:lpstr>
      <vt:lpstr>Day 1 Reflection—What Stuck With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Into WIOA, Part II: NRS Measures and Reporting</dc:title>
  <dc:subject>Training for the OCTAE and NRS Support Project, September/October 2016</dc:subject>
  <dc:creator>U.S. Department of Education, National Reporting System for Adult Education</dc:creator>
  <cp:keywords>Workforce Innovation and Opportunity Act (WIOA); LEAP, Parts I and II; Adult Education; Joint Performance Report; Measurable Skill Gains (MSG); participant; reportable individuals; entry; exit; period of participation; PoP; employment; credential attainment; exclusions; Table 1; Table 2</cp:keywords>
  <cp:lastModifiedBy>Johnson, Clarence</cp:lastModifiedBy>
  <cp:revision>640</cp:revision>
  <dcterms:created xsi:type="dcterms:W3CDTF">2016-08-12T15:54:34Z</dcterms:created>
  <dcterms:modified xsi:type="dcterms:W3CDTF">2016-11-18T06:39:42Z</dcterms:modified>
</cp:coreProperties>
</file>